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aramond" panose="020204040303010108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A4E55D-CCF4-485F-9ED1-B055AC60FF3F}">
  <a:tblStyle styleId="{2BA4E55D-CCF4-485F-9ED1-B055AC60FF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a0c351ca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7a0c351cac_0_2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adb711bf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adb711bf4_0_7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cadb711bf4_0_7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adb711bf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adb711bf4_0_5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cadb711bf4_0_59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a814a66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a814a66ea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ca814a66ea_0_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a814a613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a814a613d_0_2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ca814a613d_0_24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a0c351c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7a0c351cac_0_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a0c351ca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7a0c351cac_0_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a0c351ca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7a0c351cac_0_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a0c351ca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g7a0c351cac_0_1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685800" y="2133600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aramond"/>
              <a:buNone/>
            </a:pPr>
            <a:r>
              <a:rPr lang="en-US" sz="5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Board of Trustees</a:t>
            </a:r>
            <a:br>
              <a:rPr lang="en-US" sz="5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5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Meeting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March 30, 2021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00" y="971550"/>
            <a:ext cx="7391400" cy="73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34292" cy="144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48714"/>
            <a:ext cx="8839202" cy="371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75600" y="270400"/>
            <a:ext cx="89928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2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School of Graduate, Online and Continuing Education (SGOCE) </a:t>
            </a:r>
            <a:endParaRPr sz="272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2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Brief Overview</a:t>
            </a:r>
            <a:endParaRPr sz="272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311700" y="1134400"/>
            <a:ext cx="8520600" cy="3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Realignment of SGOCE Division Beginning 2017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Partnerships service structure and business processes prompted a shift in SGOCE division work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competition with graduate and adult programming required new strategies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Prospective students and industry/ communities of practice seeking more online options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156" name="Google Shape;156;p24"/>
          <p:cNvGraphicFramePr/>
          <p:nvPr/>
        </p:nvGraphicFramePr>
        <p:xfrm>
          <a:off x="406938" y="233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{2BA4E55D-CCF4-485F-9ED1-B055AC60FF3F}</a:tableStyleId>
              </a:tblPr>
              <a:tblGrid>
                <a:gridCol w="26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Programming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Structure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Service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Utilized existing Curriculum to create new program options: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4+1 Programs, Certificates and Dual Concentrations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Changed our school name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Updated services to allow for 7 week accelerated program growth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Assisted the academic departments with changes in program offerings and modalities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Aligned staff to new roles/ focused on recruitment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Developed and implemented a communication plan for prospective students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9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Assisted departments in exploring program options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Moved graduate admissions to SGOCE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Developed and implemented a service assessment process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316" y="2337150"/>
            <a:ext cx="574134" cy="3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475" y="2337150"/>
            <a:ext cx="396200" cy="3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2700" y="2337151"/>
            <a:ext cx="507075" cy="3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25"/>
          <p:cNvGraphicFramePr/>
          <p:nvPr/>
        </p:nvGraphicFramePr>
        <p:xfrm>
          <a:off x="132375" y="130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{2BA4E55D-CCF4-485F-9ED1-B055AC60FF3F}</a:tableStyleId>
              </a:tblPr>
              <a:tblGrid>
                <a:gridCol w="33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Online Accelerated Programs Additions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Other  SGOCE Programs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Three MBA Concentrations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Dual Concentrations Available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Five  New Certificate Programs in Each MBA Concentration Area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hree  programs changed modality to 100% online (Applied Communication Studies, M.Ed. and BS in Occupational Education)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One program added a 100% online option (Computer Science)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One programs moved to a hybrid program model (English)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Two new online masters program were  added in (Special Education Guided Studies -Applied Behavior Analysis and Criminal Justice)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Three new online graduate certificates were developed (One in Counseling and two in Education)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Two programs moved to 7 week hybrid models (M.Ed. in Educational Leadership and M.Ed. 5-12 Education)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B.S. Business Administration - Moved to 7 week online model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6" name="Google Shape;166;p25"/>
          <p:cNvSpPr txBox="1"/>
          <p:nvPr/>
        </p:nvSpPr>
        <p:spPr>
          <a:xfrm>
            <a:off x="42750" y="195925"/>
            <a:ext cx="905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School of Graduate, Online and Continuing Education (SGOCE)</a:t>
            </a:r>
            <a:endParaRPr sz="27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Program Updates - Since 2017 </a:t>
            </a:r>
            <a:endParaRPr sz="27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311700" y="1"/>
            <a:ext cx="8520600" cy="135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20" b="1"/>
              <a:t>School of Graduate, Online and Continuing Education (SGOCE)</a:t>
            </a:r>
            <a:endParaRPr sz="212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20" b="1"/>
              <a:t>Looking Forward - FY 22 and Beyond</a:t>
            </a:r>
            <a:endParaRPr sz="212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4" name="Google Shape;174;p26"/>
          <p:cNvGraphicFramePr/>
          <p:nvPr/>
        </p:nvGraphicFramePr>
        <p:xfrm>
          <a:off x="429150" y="1470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{2BA4E55D-CCF4-485F-9ED1-B055AC60FF3F}</a:tableStyleId>
              </a:tblPr>
              <a:tblGrid>
                <a:gridCol w="280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Programming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Structure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Student Service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Innovation and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Promoting New Ideas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Align staffing with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changing needs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Retention and Service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Diversity Equity and Inclusion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Diversity Equity and Inclusion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Diversity Equity and Inclusion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Online Delivery Remains Important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Connections for Lifelong Learning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Collaborate with Community Colleges and Other Partners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Programming and Workforce/Student Connections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Review/Support Online Services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Include the student voice in data gathering/decision making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Understanding employer/student needs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Utilize Data Informed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Practice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Plan for quality service and assessment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150" y="1866358"/>
            <a:ext cx="461367" cy="46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6150" y="4137883"/>
            <a:ext cx="461367" cy="46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8325" y="1866358"/>
            <a:ext cx="461367" cy="46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6662" y="3429000"/>
            <a:ext cx="480350" cy="4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3425" y="5025025"/>
            <a:ext cx="659225" cy="6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5746" y="4202796"/>
            <a:ext cx="559475" cy="5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59150" y="4302550"/>
            <a:ext cx="559475" cy="5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43187" y="1817300"/>
            <a:ext cx="559475" cy="5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900" y="1564825"/>
            <a:ext cx="80467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925" y="1564838"/>
            <a:ext cx="804675" cy="8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1804725" y="1443850"/>
            <a:ext cx="1278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Increase # of inquiries at the top of the funnel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925" y="4151063"/>
            <a:ext cx="804675" cy="804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Google Shape;192;p27"/>
          <p:cNvGraphicFramePr/>
          <p:nvPr/>
        </p:nvGraphicFramePr>
        <p:xfrm>
          <a:off x="797800" y="147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{2BA4E55D-CCF4-485F-9ED1-B055AC60FF3F}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3" name="Google Shape;193;p2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New SGOCE Recruitment Strategies for FY 22 and Beyond</a:t>
            </a:r>
            <a:endParaRPr sz="27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268150" y="3085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Garamond"/>
                <a:ea typeface="Garamond"/>
                <a:cs typeface="Garamond"/>
                <a:sym typeface="Garamond"/>
              </a:rPr>
              <a:t>Events</a:t>
            </a:r>
            <a:r>
              <a:rPr lang="en-US" sz="27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for FY 22 and Beyond</a:t>
            </a:r>
            <a:endParaRPr sz="27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195" name="Google Shape;195;p27"/>
          <p:cNvGraphicFramePr/>
          <p:nvPr/>
        </p:nvGraphicFramePr>
        <p:xfrm>
          <a:off x="797800" y="406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{2BA4E55D-CCF4-485F-9ED1-B055AC60FF3F}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6" name="Google Shape;196;p27"/>
          <p:cNvSpPr txBox="1"/>
          <p:nvPr/>
        </p:nvSpPr>
        <p:spPr>
          <a:xfrm>
            <a:off x="1892475" y="4253750"/>
            <a:ext cx="110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Application Workshop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4350" y="4198100"/>
            <a:ext cx="726875" cy="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4372650" y="4284975"/>
            <a:ext cx="110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Virtual Open House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4750" y="1564825"/>
            <a:ext cx="804675" cy="804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4234200" y="1659375"/>
            <a:ext cx="138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Personalized communication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4750" y="4150625"/>
            <a:ext cx="821838" cy="82183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/>
          <p:nvPr/>
        </p:nvSpPr>
        <p:spPr>
          <a:xfrm>
            <a:off x="6816750" y="4300425"/>
            <a:ext cx="110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Online Orientation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6656600" y="1551550"/>
            <a:ext cx="1278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Improve onboarding for new students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Impact of Strategy on SGOCE Enrollment</a:t>
            </a:r>
            <a:endParaRPr sz="27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171350" y="1155725"/>
            <a:ext cx="8520600" cy="3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Char char="●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Recruitment events - 200 attendees out of 389 registrations (</a:t>
            </a:r>
            <a:r>
              <a:rPr lang="en-US" sz="1800" i="1">
                <a:latin typeface="Garamond"/>
                <a:ea typeface="Garamond"/>
                <a:cs typeface="Garamond"/>
                <a:sym typeface="Garamond"/>
              </a:rPr>
              <a:t>51% show rate</a:t>
            </a: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Char char="●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Yield events - 82 attendees out of 140 registrations (</a:t>
            </a:r>
            <a:r>
              <a:rPr lang="en-US" sz="1800" i="1">
                <a:latin typeface="Garamond"/>
                <a:ea typeface="Garamond"/>
                <a:cs typeface="Garamond"/>
                <a:sym typeface="Garamond"/>
              </a:rPr>
              <a:t>59 % show rate</a:t>
            </a: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Nearly </a:t>
            </a:r>
            <a:r>
              <a:rPr lang="en-US" sz="1800" b="1">
                <a:latin typeface="Garamond"/>
                <a:ea typeface="Garamond"/>
                <a:cs typeface="Garamond"/>
                <a:sym typeface="Garamond"/>
              </a:rPr>
              <a:t>20%</a:t>
            </a: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 of the Spring 2021 applicant </a:t>
            </a:r>
            <a:r>
              <a:rPr lang="en-US" sz="1800" i="1">
                <a:latin typeface="Garamond"/>
                <a:ea typeface="Garamond"/>
                <a:cs typeface="Garamond"/>
                <a:sym typeface="Garamond"/>
              </a:rPr>
              <a:t>and</a:t>
            </a: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 new enrollment pool attended a virtual fall event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Char char="●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Nearly half of the new SGOCE students attended a spring online orientation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075" y="3748700"/>
            <a:ext cx="70104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/>
        </p:nvSpPr>
        <p:spPr>
          <a:xfrm>
            <a:off x="900750" y="3092350"/>
            <a:ext cx="7342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Garamond"/>
                <a:ea typeface="Garamond"/>
                <a:cs typeface="Garamond"/>
                <a:sym typeface="Garamond"/>
              </a:rPr>
              <a:t>Increases in Spring 2021 applications and enrollment compared to Spring 2020</a:t>
            </a:r>
            <a:endParaRPr sz="1700" b="1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2971800" y="5354637"/>
            <a:ext cx="53340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Presented by: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None/>
            </a:pPr>
            <a:r>
              <a:rPr lang="en-US" sz="1600" b="1" i="1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Jinawa McNeil, Dr. Becky Copper-Glenz and Erin Turchetta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1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990600" y="3341687"/>
            <a:ext cx="6781800" cy="106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1" u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1295400" y="2481262"/>
            <a:ext cx="6781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44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Admissions Strategies and Initiatives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1347100" y="1469575"/>
            <a:ext cx="498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22175"/>
            <a:ext cx="8839200" cy="410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00" y="438550"/>
            <a:ext cx="7937724" cy="11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56975"/>
            <a:ext cx="8839198" cy="129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85356"/>
            <a:ext cx="8839202" cy="371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0300"/>
            <a:ext cx="8839202" cy="371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198" cy="151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379350"/>
            <a:ext cx="8991600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88" y="566850"/>
            <a:ext cx="8886226" cy="49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8275"/>
            <a:ext cx="8839200" cy="457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199" cy="111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144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48714"/>
            <a:ext cx="8839202" cy="378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SUPresentation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On-screen Show (4:3)</PresentationFormat>
  <Paragraphs>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Garamond</vt:lpstr>
      <vt:lpstr>Calibri</vt:lpstr>
      <vt:lpstr>Times New Roman</vt:lpstr>
      <vt:lpstr>Arial</vt:lpstr>
      <vt:lpstr>FSUPresentation1</vt:lpstr>
      <vt:lpstr>Board of Trustees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School of Graduate, Online and Continuing Education (SGOCE) Looking Forward - FY 22 and Beyond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Trustees Meeting</dc:title>
  <dc:creator>Gail Doiron</dc:creator>
  <cp:lastModifiedBy>Gail Doiron</cp:lastModifiedBy>
  <cp:revision>1</cp:revision>
  <dcterms:modified xsi:type="dcterms:W3CDTF">2021-03-30T14:57:52Z</dcterms:modified>
</cp:coreProperties>
</file>