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2" r:id="rId2"/>
    <p:sldId id="311" r:id="rId3"/>
    <p:sldId id="334" r:id="rId4"/>
    <p:sldId id="279" r:id="rId5"/>
    <p:sldId id="277" r:id="rId6"/>
    <p:sldId id="324" r:id="rId7"/>
    <p:sldId id="274" r:id="rId8"/>
    <p:sldId id="256" r:id="rId9"/>
    <p:sldId id="262" r:id="rId10"/>
    <p:sldId id="284" r:id="rId11"/>
    <p:sldId id="290" r:id="rId12"/>
    <p:sldId id="285" r:id="rId13"/>
    <p:sldId id="333" r:id="rId14"/>
    <p:sldId id="32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Estrella" initials="CE" lastIdx="1" clrIdx="0">
    <p:extLst>
      <p:ext uri="{19B8F6BF-5375-455C-9EA6-DF929625EA0E}">
        <p15:presenceInfo xmlns:p15="http://schemas.microsoft.com/office/powerpoint/2012/main" userId="S-1-5-21-776561741-261903793-839522115-148406" providerId="AD"/>
      </p:ext>
    </p:extLst>
  </p:cmAuthor>
  <p:cmAuthor id="2" name="Jay Bry" initials="JB" lastIdx="1" clrIdx="1">
    <p:extLst>
      <p:ext uri="{19B8F6BF-5375-455C-9EA6-DF929625EA0E}">
        <p15:presenceInfo xmlns:p15="http://schemas.microsoft.com/office/powerpoint/2012/main" userId="S-1-5-21-776561741-261903793-839522115-19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3C4A"/>
    <a:srgbClr val="FFFF66"/>
    <a:srgbClr val="00563F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5" autoAdjust="0"/>
    <p:restoredTop sz="77427" autoAdjust="0"/>
  </p:normalViewPr>
  <p:slideViewPr>
    <p:cSldViewPr>
      <p:cViewPr varScale="1">
        <p:scale>
          <a:sx n="88" d="100"/>
          <a:sy n="88" d="100"/>
        </p:scale>
        <p:origin x="20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1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ffHomesFS\Users\cestrell\Slides%20for%20Jay\Financial%20and%20enrollment%20proje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ffHomesFS\Users\cestrell\Slides%20for%20Jay\Financial%20and%20enrollment%20projection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partmentsFS\FinancialServices\Budget\FY2020\5%20year%20enrollment%20fy15_fy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partmentsFS\FinancialServices\Budget\FY2020\FY20%20Budget%20graphs%20for%20powerpoin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partmentsFS\FinancialServices\Budget\FY2020\FY20%20Budget%20graphs%20for%20powerpoin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partmentsFS\FinancialServices\Budget\FY2020\FY20%20Budget%20graphs%20for%20powerpoint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partmentsFS\FinancialServices\Budget\FY2020\FY20%20Budget%20graphs%20for%20powerpoin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ffHomesFS\Users\cestrell\Investment%20Analysis\Investments%20063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90788116684082E-2"/>
          <c:y val="0.14788440242706857"/>
          <c:w val="0.90560921188331589"/>
          <c:h val="0.78288777069311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'Regional Enrollment Proj'!$A$10</c:f>
              <c:strCache>
                <c:ptCount val="1"/>
                <c:pt idx="0">
                  <c:v>Projected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'Regional Enrollment Proj'!$D$9:$T$9</c:f>
              <c:strCache>
                <c:ptCount val="17"/>
                <c:pt idx="0">
                  <c:v> FY16 </c:v>
                </c:pt>
                <c:pt idx="1">
                  <c:v> FY17 </c:v>
                </c:pt>
                <c:pt idx="2">
                  <c:v> FY18 </c:v>
                </c:pt>
                <c:pt idx="3">
                  <c:v> FY19 </c:v>
                </c:pt>
                <c:pt idx="4">
                  <c:v> FY20 </c:v>
                </c:pt>
                <c:pt idx="5">
                  <c:v> FY21 </c:v>
                </c:pt>
                <c:pt idx="6">
                  <c:v> FY22 </c:v>
                </c:pt>
                <c:pt idx="7">
                  <c:v> FY23 </c:v>
                </c:pt>
                <c:pt idx="8">
                  <c:v> FY24 </c:v>
                </c:pt>
                <c:pt idx="9">
                  <c:v> FY25 </c:v>
                </c:pt>
                <c:pt idx="10">
                  <c:v> FY26 </c:v>
                </c:pt>
                <c:pt idx="11">
                  <c:v> FY27 </c:v>
                </c:pt>
                <c:pt idx="12">
                  <c:v> FY28 </c:v>
                </c:pt>
                <c:pt idx="13">
                  <c:v> FY29 </c:v>
                </c:pt>
                <c:pt idx="14">
                  <c:v> FY30 </c:v>
                </c:pt>
                <c:pt idx="15">
                  <c:v> FY31 </c:v>
                </c:pt>
                <c:pt idx="16">
                  <c:v> FY32 </c:v>
                </c:pt>
              </c:strCache>
            </c:strRef>
          </c:cat>
          <c:val>
            <c:numRef>
              <c:f>'Regional Enrollment Proj'!$D$10:$T$10</c:f>
              <c:numCache>
                <c:formatCode>_(* #,##0_);_(* \(#,##0\);_(* "-"_);_(@_)</c:formatCode>
                <c:ptCount val="17"/>
                <c:pt idx="0">
                  <c:v>3500</c:v>
                </c:pt>
                <c:pt idx="1">
                  <c:v>3500</c:v>
                </c:pt>
                <c:pt idx="2">
                  <c:v>3450</c:v>
                </c:pt>
                <c:pt idx="3">
                  <c:v>3449</c:v>
                </c:pt>
                <c:pt idx="4">
                  <c:v>3237</c:v>
                </c:pt>
                <c:pt idx="5">
                  <c:v>2969</c:v>
                </c:pt>
                <c:pt idx="6">
                  <c:v>2875</c:v>
                </c:pt>
                <c:pt idx="7">
                  <c:v>2836.9950429434421</c:v>
                </c:pt>
                <c:pt idx="8">
                  <c:v>2869.3105186772291</c:v>
                </c:pt>
                <c:pt idx="9">
                  <c:v>2919.1305628482019</c:v>
                </c:pt>
                <c:pt idx="10">
                  <c:v>2844.7395413477934</c:v>
                </c:pt>
                <c:pt idx="11">
                  <c:v>2772.7144688598446</c:v>
                </c:pt>
                <c:pt idx="12">
                  <c:v>2697.3240706856413</c:v>
                </c:pt>
                <c:pt idx="13">
                  <c:v>2710.6993618152583</c:v>
                </c:pt>
                <c:pt idx="14">
                  <c:v>2685.5023984777704</c:v>
                </c:pt>
                <c:pt idx="15">
                  <c:v>2657.8365561158007</c:v>
                </c:pt>
                <c:pt idx="16">
                  <c:v>2662.3582543891084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6-487B-A98A-88507C989A67}"/>
            </c:ext>
          </c:extLst>
        </c:ser>
        <c:ser>
          <c:idx val="1"/>
          <c:order val="1"/>
          <c:tx>
            <c:strRef>
              <c:f>'Regional Enrollment Proj'!$A$11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'Regional Enrollment Proj'!$D$9:$T$9</c:f>
              <c:strCache>
                <c:ptCount val="17"/>
                <c:pt idx="0">
                  <c:v> FY16 </c:v>
                </c:pt>
                <c:pt idx="1">
                  <c:v> FY17 </c:v>
                </c:pt>
                <c:pt idx="2">
                  <c:v> FY18 </c:v>
                </c:pt>
                <c:pt idx="3">
                  <c:v> FY19 </c:v>
                </c:pt>
                <c:pt idx="4">
                  <c:v> FY20 </c:v>
                </c:pt>
                <c:pt idx="5">
                  <c:v> FY21 </c:v>
                </c:pt>
                <c:pt idx="6">
                  <c:v> FY22 </c:v>
                </c:pt>
                <c:pt idx="7">
                  <c:v> FY23 </c:v>
                </c:pt>
                <c:pt idx="8">
                  <c:v> FY24 </c:v>
                </c:pt>
                <c:pt idx="9">
                  <c:v> FY25 </c:v>
                </c:pt>
                <c:pt idx="10">
                  <c:v> FY26 </c:v>
                </c:pt>
                <c:pt idx="11">
                  <c:v> FY27 </c:v>
                </c:pt>
                <c:pt idx="12">
                  <c:v> FY28 </c:v>
                </c:pt>
                <c:pt idx="13">
                  <c:v> FY29 </c:v>
                </c:pt>
                <c:pt idx="14">
                  <c:v> FY30 </c:v>
                </c:pt>
                <c:pt idx="15">
                  <c:v> FY31 </c:v>
                </c:pt>
                <c:pt idx="16">
                  <c:v> FY32 </c:v>
                </c:pt>
              </c:strCache>
            </c:strRef>
          </c:cat>
          <c:val>
            <c:numRef>
              <c:f>'Regional Enrollment Proj'!$D$11:$T$11</c:f>
              <c:numCache>
                <c:formatCode>General</c:formatCode>
                <c:ptCount val="17"/>
                <c:pt idx="0">
                  <c:v>3440</c:v>
                </c:pt>
                <c:pt idx="1">
                  <c:v>3425</c:v>
                </c:pt>
                <c:pt idx="2">
                  <c:v>3424</c:v>
                </c:pt>
                <c:pt idx="3">
                  <c:v>3359</c:v>
                </c:pt>
                <c:pt idx="4">
                  <c:v>3174</c:v>
                </c:pt>
                <c:pt idx="5">
                  <c:v>2875</c:v>
                </c:pt>
                <c:pt idx="6" formatCode="_(* #,##0_);_(* \(#,##0\);_(* &quot;-&quot;_);_(@_)">
                  <c:v>0</c:v>
                </c:pt>
                <c:pt idx="7" formatCode="_(* #,##0_);_(* \(#,##0\);_(* &quot;-&quot;_);_(@_)">
                  <c:v>0</c:v>
                </c:pt>
                <c:pt idx="8" formatCode="_(* #,##0_);_(* \(#,##0\);_(* &quot;-&quot;_);_(@_)">
                  <c:v>0</c:v>
                </c:pt>
                <c:pt idx="9" formatCode="_(* #,##0_);_(* \(#,##0\);_(* &quot;-&quot;_);_(@_)">
                  <c:v>0</c:v>
                </c:pt>
                <c:pt idx="10" formatCode="_(* #,##0_);_(* \(#,##0\);_(* &quot;-&quot;_);_(@_)">
                  <c:v>0</c:v>
                </c:pt>
                <c:pt idx="11" formatCode="_(* #,##0_);_(* \(#,##0\);_(* &quot;-&quot;_);_(@_)">
                  <c:v>0</c:v>
                </c:pt>
                <c:pt idx="12" formatCode="_(* #,##0_);_(* \(#,##0\);_(* &quot;-&quot;_);_(@_)">
                  <c:v>0</c:v>
                </c:pt>
                <c:pt idx="13" formatCode="_(* #,##0_);_(* \(#,##0\);_(* &quot;-&quot;_);_(@_)">
                  <c:v>0</c:v>
                </c:pt>
                <c:pt idx="14" formatCode="_(* #,##0_);_(* \(#,##0\);_(* &quot;-&quot;_);_(@_)">
                  <c:v>0</c:v>
                </c:pt>
                <c:pt idx="15" formatCode="_(* #,##0_);_(* \(#,##0\);_(* &quot;-&quot;_);_(@_)">
                  <c:v>0</c:v>
                </c:pt>
                <c:pt idx="16" formatCode="_(* #,##0_);_(* \(#,##0\);_(* &quot;-&quot;_);_(@_)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66-487B-A98A-88507C989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3155312"/>
        <c:axId val="290601184"/>
      </c:barChart>
      <c:catAx>
        <c:axId val="50315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601184"/>
        <c:crosses val="autoZero"/>
        <c:auto val="1"/>
        <c:lblAlgn val="ctr"/>
        <c:lblOffset val="100"/>
        <c:noMultiLvlLbl val="0"/>
      </c:catAx>
      <c:valAx>
        <c:axId val="29060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>
                    <a:effectLst/>
                  </a:rPr>
                  <a:t>Fall Enrollment Financial FTE</a:t>
                </a:r>
                <a:endParaRPr lang="en-US" sz="9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15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249275952574892"/>
          <c:y val="3.7855334427929259E-2"/>
          <c:w val="0.19501436781609199"/>
          <c:h val="0.137098784575735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90788116684082E-2"/>
          <c:y val="0.14788440242706857"/>
          <c:w val="0.90560921188331589"/>
          <c:h val="0.78288777069311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'Regional Enrollment Proj'!$A$10</c:f>
              <c:strCache>
                <c:ptCount val="1"/>
                <c:pt idx="0">
                  <c:v>Projected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'Regional Enrollment Proj'!$D$9:$T$9</c:f>
              <c:strCache>
                <c:ptCount val="17"/>
                <c:pt idx="0">
                  <c:v> FY16 </c:v>
                </c:pt>
                <c:pt idx="1">
                  <c:v> FY17 </c:v>
                </c:pt>
                <c:pt idx="2">
                  <c:v> FY18 </c:v>
                </c:pt>
                <c:pt idx="3">
                  <c:v> FY19 </c:v>
                </c:pt>
                <c:pt idx="4">
                  <c:v> FY20 </c:v>
                </c:pt>
                <c:pt idx="5">
                  <c:v> FY21 </c:v>
                </c:pt>
                <c:pt idx="6">
                  <c:v> FY22 </c:v>
                </c:pt>
                <c:pt idx="7">
                  <c:v> FY23 </c:v>
                </c:pt>
                <c:pt idx="8">
                  <c:v> FY24 </c:v>
                </c:pt>
                <c:pt idx="9">
                  <c:v> FY25 </c:v>
                </c:pt>
                <c:pt idx="10">
                  <c:v> FY26 </c:v>
                </c:pt>
                <c:pt idx="11">
                  <c:v> FY27 </c:v>
                </c:pt>
                <c:pt idx="12">
                  <c:v> FY28 </c:v>
                </c:pt>
                <c:pt idx="13">
                  <c:v> FY29 </c:v>
                </c:pt>
                <c:pt idx="14">
                  <c:v> FY30 </c:v>
                </c:pt>
                <c:pt idx="15">
                  <c:v> FY31 </c:v>
                </c:pt>
                <c:pt idx="16">
                  <c:v> FY32 </c:v>
                </c:pt>
              </c:strCache>
            </c:strRef>
          </c:cat>
          <c:val>
            <c:numRef>
              <c:f>'Regional Enrollment Proj'!$D$10:$T$10</c:f>
              <c:numCache>
                <c:formatCode>_(* #,##0_);_(* \(#,##0\);_(* "-"_);_(@_)</c:formatCode>
                <c:ptCount val="17"/>
                <c:pt idx="0">
                  <c:v>3500</c:v>
                </c:pt>
                <c:pt idx="1">
                  <c:v>3500</c:v>
                </c:pt>
                <c:pt idx="2">
                  <c:v>3450</c:v>
                </c:pt>
                <c:pt idx="3">
                  <c:v>3449</c:v>
                </c:pt>
                <c:pt idx="4">
                  <c:v>3237</c:v>
                </c:pt>
                <c:pt idx="5">
                  <c:v>2969</c:v>
                </c:pt>
                <c:pt idx="6">
                  <c:v>2875</c:v>
                </c:pt>
                <c:pt idx="7">
                  <c:v>2836.9950429434421</c:v>
                </c:pt>
                <c:pt idx="8">
                  <c:v>2869.3105186772291</c:v>
                </c:pt>
                <c:pt idx="9">
                  <c:v>2919.1305628482019</c:v>
                </c:pt>
                <c:pt idx="10">
                  <c:v>2844.7395413477934</c:v>
                </c:pt>
                <c:pt idx="11">
                  <c:v>2772.7144688598446</c:v>
                </c:pt>
                <c:pt idx="12">
                  <c:v>2697.3240706856413</c:v>
                </c:pt>
                <c:pt idx="13">
                  <c:v>2710.6993618152583</c:v>
                </c:pt>
                <c:pt idx="14">
                  <c:v>2685.5023984777704</c:v>
                </c:pt>
                <c:pt idx="15">
                  <c:v>2657.8365561158007</c:v>
                </c:pt>
                <c:pt idx="16">
                  <c:v>2662.3582543891084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D1-41D8-A491-855D9529FCBA}"/>
            </c:ext>
          </c:extLst>
        </c:ser>
        <c:ser>
          <c:idx val="1"/>
          <c:order val="1"/>
          <c:tx>
            <c:strRef>
              <c:f>'Regional Enrollment Proj'!$A$11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'Regional Enrollment Proj'!$D$9:$T$9</c:f>
              <c:strCache>
                <c:ptCount val="17"/>
                <c:pt idx="0">
                  <c:v> FY16 </c:v>
                </c:pt>
                <c:pt idx="1">
                  <c:v> FY17 </c:v>
                </c:pt>
                <c:pt idx="2">
                  <c:v> FY18 </c:v>
                </c:pt>
                <c:pt idx="3">
                  <c:v> FY19 </c:v>
                </c:pt>
                <c:pt idx="4">
                  <c:v> FY20 </c:v>
                </c:pt>
                <c:pt idx="5">
                  <c:v> FY21 </c:v>
                </c:pt>
                <c:pt idx="6">
                  <c:v> FY22 </c:v>
                </c:pt>
                <c:pt idx="7">
                  <c:v> FY23 </c:v>
                </c:pt>
                <c:pt idx="8">
                  <c:v> FY24 </c:v>
                </c:pt>
                <c:pt idx="9">
                  <c:v> FY25 </c:v>
                </c:pt>
                <c:pt idx="10">
                  <c:v> FY26 </c:v>
                </c:pt>
                <c:pt idx="11">
                  <c:v> FY27 </c:v>
                </c:pt>
                <c:pt idx="12">
                  <c:v> FY28 </c:v>
                </c:pt>
                <c:pt idx="13">
                  <c:v> FY29 </c:v>
                </c:pt>
                <c:pt idx="14">
                  <c:v> FY30 </c:v>
                </c:pt>
                <c:pt idx="15">
                  <c:v> FY31 </c:v>
                </c:pt>
                <c:pt idx="16">
                  <c:v> FY32 </c:v>
                </c:pt>
              </c:strCache>
            </c:strRef>
          </c:cat>
          <c:val>
            <c:numRef>
              <c:f>'Regional Enrollment Proj'!$D$11:$T$11</c:f>
              <c:numCache>
                <c:formatCode>General</c:formatCode>
                <c:ptCount val="17"/>
                <c:pt idx="0">
                  <c:v>3440</c:v>
                </c:pt>
                <c:pt idx="1">
                  <c:v>3425</c:v>
                </c:pt>
                <c:pt idx="2">
                  <c:v>3424</c:v>
                </c:pt>
                <c:pt idx="3">
                  <c:v>3359</c:v>
                </c:pt>
                <c:pt idx="4">
                  <c:v>3174</c:v>
                </c:pt>
                <c:pt idx="5">
                  <c:v>2875</c:v>
                </c:pt>
                <c:pt idx="6" formatCode="_(* #,##0_);_(* \(#,##0\);_(* &quot;-&quot;_);_(@_)">
                  <c:v>0</c:v>
                </c:pt>
                <c:pt idx="7" formatCode="_(* #,##0_);_(* \(#,##0\);_(* &quot;-&quot;_);_(@_)">
                  <c:v>0</c:v>
                </c:pt>
                <c:pt idx="8" formatCode="_(* #,##0_);_(* \(#,##0\);_(* &quot;-&quot;_);_(@_)">
                  <c:v>0</c:v>
                </c:pt>
                <c:pt idx="9" formatCode="_(* #,##0_);_(* \(#,##0\);_(* &quot;-&quot;_);_(@_)">
                  <c:v>0</c:v>
                </c:pt>
                <c:pt idx="10" formatCode="_(* #,##0_);_(* \(#,##0\);_(* &quot;-&quot;_);_(@_)">
                  <c:v>0</c:v>
                </c:pt>
                <c:pt idx="11" formatCode="_(* #,##0_);_(* \(#,##0\);_(* &quot;-&quot;_);_(@_)">
                  <c:v>0</c:v>
                </c:pt>
                <c:pt idx="12" formatCode="_(* #,##0_);_(* \(#,##0\);_(* &quot;-&quot;_);_(@_)">
                  <c:v>0</c:v>
                </c:pt>
                <c:pt idx="13" formatCode="_(* #,##0_);_(* \(#,##0\);_(* &quot;-&quot;_);_(@_)">
                  <c:v>0</c:v>
                </c:pt>
                <c:pt idx="14" formatCode="_(* #,##0_);_(* \(#,##0\);_(* &quot;-&quot;_);_(@_)">
                  <c:v>0</c:v>
                </c:pt>
                <c:pt idx="15" formatCode="_(* #,##0_);_(* \(#,##0\);_(* &quot;-&quot;_);_(@_)">
                  <c:v>0</c:v>
                </c:pt>
                <c:pt idx="16" formatCode="_(* #,##0_);_(* \(#,##0\);_(* &quot;-&quot;_);_(@_)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D1-41D8-A491-855D9529F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3155312"/>
        <c:axId val="290601184"/>
      </c:barChart>
      <c:catAx>
        <c:axId val="50315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601184"/>
        <c:crosses val="autoZero"/>
        <c:auto val="1"/>
        <c:lblAlgn val="ctr"/>
        <c:lblOffset val="100"/>
        <c:noMultiLvlLbl val="0"/>
      </c:catAx>
      <c:valAx>
        <c:axId val="290601184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Fall Enrollment Financial FTE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15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77704102776627"/>
          <c:y val="7.6081476992900743E-2"/>
          <c:w val="0.25535859004466543"/>
          <c:h val="6.4194448246869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Sheet1!$C$2</c:f>
              <c:strCache>
                <c:ptCount val="1"/>
                <c:pt idx="0">
                  <c:v>Fall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555555555555558E-3"/>
                  <c:y val="-4.83091787439614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56-4329-9071-D00535B39D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UG Day FTE</c:v>
                </c:pt>
                <c:pt idx="1">
                  <c:v>UG Evening  (non-AP) FTE</c:v>
                </c:pt>
                <c:pt idx="2">
                  <c:v>UG Evening  AP</c:v>
                </c:pt>
                <c:pt idx="3">
                  <c:v>Graduate (non-AP) FTE</c:v>
                </c:pt>
                <c:pt idx="4">
                  <c:v>Graduate AP FTE  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3425</c:v>
                </c:pt>
                <c:pt idx="1">
                  <c:v>201</c:v>
                </c:pt>
                <c:pt idx="2">
                  <c:v>0</c:v>
                </c:pt>
                <c:pt idx="3">
                  <c:v>1010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6-4329-9071-D00535B39D77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Fall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UG Day FTE</c:v>
                </c:pt>
                <c:pt idx="1">
                  <c:v>UG Evening  (non-AP) FTE</c:v>
                </c:pt>
                <c:pt idx="2">
                  <c:v>UG Evening  AP</c:v>
                </c:pt>
                <c:pt idx="3">
                  <c:v>Graduate (non-AP) FTE</c:v>
                </c:pt>
                <c:pt idx="4">
                  <c:v>Graduate AP FTE  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3424</c:v>
                </c:pt>
                <c:pt idx="1">
                  <c:v>178</c:v>
                </c:pt>
                <c:pt idx="2">
                  <c:v>9</c:v>
                </c:pt>
                <c:pt idx="3">
                  <c:v>944</c:v>
                </c:pt>
                <c:pt idx="4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6-4329-9071-D00535B39D77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Fall 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3072E-3"/>
                  <c:y val="1.20772946859903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56-4329-9071-D00535B39D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UG Day FTE</c:v>
                </c:pt>
                <c:pt idx="1">
                  <c:v>UG Evening  (non-AP) FTE</c:v>
                </c:pt>
                <c:pt idx="2">
                  <c:v>UG Evening  AP</c:v>
                </c:pt>
                <c:pt idx="3">
                  <c:v>Graduate (non-AP) FTE</c:v>
                </c:pt>
                <c:pt idx="4">
                  <c:v>Graduate AP FTE  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3359</c:v>
                </c:pt>
                <c:pt idx="1">
                  <c:v>178</c:v>
                </c:pt>
                <c:pt idx="2">
                  <c:v>46</c:v>
                </c:pt>
                <c:pt idx="3">
                  <c:v>821</c:v>
                </c:pt>
                <c:pt idx="4">
                  <c:v>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56-4329-9071-D00535B39D77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Fall 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UG Day FTE</c:v>
                </c:pt>
                <c:pt idx="1">
                  <c:v>UG Evening  (non-AP) FTE</c:v>
                </c:pt>
                <c:pt idx="2">
                  <c:v>UG Evening  AP</c:v>
                </c:pt>
                <c:pt idx="3">
                  <c:v>Graduate (non-AP) FTE</c:v>
                </c:pt>
                <c:pt idx="4">
                  <c:v>Graduate AP FTE  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3174</c:v>
                </c:pt>
                <c:pt idx="1">
                  <c:v>192</c:v>
                </c:pt>
                <c:pt idx="2">
                  <c:v>65</c:v>
                </c:pt>
                <c:pt idx="3">
                  <c:v>845</c:v>
                </c:pt>
                <c:pt idx="4">
                  <c:v>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56-4329-9071-D00535B39D77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UG Day FTE</c:v>
                </c:pt>
                <c:pt idx="1">
                  <c:v>UG Evening  (non-AP) FTE</c:v>
                </c:pt>
                <c:pt idx="2">
                  <c:v>UG Evening  AP</c:v>
                </c:pt>
                <c:pt idx="3">
                  <c:v>Graduate (non-AP) FTE</c:v>
                </c:pt>
                <c:pt idx="4">
                  <c:v>Graduate AP FTE  </c:v>
                </c:pt>
              </c:strCache>
            </c:strRef>
          </c:cat>
          <c:val>
            <c:numRef>
              <c:f>Sheet1!$G$3:$G$7</c:f>
              <c:numCache>
                <c:formatCode>General</c:formatCode>
                <c:ptCount val="5"/>
                <c:pt idx="0">
                  <c:v>2875</c:v>
                </c:pt>
                <c:pt idx="1">
                  <c:v>183</c:v>
                </c:pt>
                <c:pt idx="2">
                  <c:v>93</c:v>
                </c:pt>
                <c:pt idx="3">
                  <c:v>627</c:v>
                </c:pt>
                <c:pt idx="4">
                  <c:v>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56-4329-9071-D00535B39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5985840"/>
        <c:axId val="11702476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strCache>
                      <c:ptCount val="1"/>
                      <c:pt idx="0">
                        <c:v>Fall 2015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UG Day FTE</c:v>
                      </c:pt>
                      <c:pt idx="1">
                        <c:v>UG Evening  (non-AP) FTE</c:v>
                      </c:pt>
                      <c:pt idx="2">
                        <c:v>UG Evening  AP</c:v>
                      </c:pt>
                      <c:pt idx="3">
                        <c:v>Graduate (non-AP) FTE</c:v>
                      </c:pt>
                      <c:pt idx="4">
                        <c:v>Graduate AP FTE 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3440</c:v>
                      </c:pt>
                      <c:pt idx="1">
                        <c:v>218</c:v>
                      </c:pt>
                      <c:pt idx="2">
                        <c:v>0</c:v>
                      </c:pt>
                      <c:pt idx="3">
                        <c:v>950</c:v>
                      </c:pt>
                      <c:pt idx="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5556-4329-9071-D00535B39D77}"/>
                  </c:ext>
                </c:extLst>
              </c15:ser>
            </c15:filteredBarSeries>
          </c:ext>
        </c:extLst>
      </c:barChart>
      <c:catAx>
        <c:axId val="117598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247696"/>
        <c:crosses val="autoZero"/>
        <c:auto val="1"/>
        <c:lblAlgn val="ctr"/>
        <c:lblOffset val="100"/>
        <c:noMultiLvlLbl val="0"/>
      </c:catAx>
      <c:valAx>
        <c:axId val="117024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98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4447071091281"/>
          <c:y val="0.20835467536254937"/>
          <c:w val="0.72692451179451623"/>
          <c:h val="0.55066650759564151"/>
        </c:manualLayout>
      </c:layout>
      <c:pieChart>
        <c:varyColors val="1"/>
        <c:ser>
          <c:idx val="0"/>
          <c:order val="0"/>
          <c:tx>
            <c:strRef>
              <c:f>'Data for Graph FY20'!$G$25</c:f>
              <c:strCache>
                <c:ptCount val="1"/>
                <c:pt idx="0">
                  <c:v> Amount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87-439C-A726-21AB6BEC8E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87-439C-A726-21AB6BEC8E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87-439C-A726-21AB6BEC8E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87-439C-A726-21AB6BEC8E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487-439C-A726-21AB6BEC8E3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487-439C-A726-21AB6BEC8E3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487-439C-A726-21AB6BEC8E3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487-439C-A726-21AB6BEC8E31}"/>
              </c:ext>
            </c:extLst>
          </c:dPt>
          <c:dLbls>
            <c:dLbl>
              <c:idx val="0"/>
              <c:layout>
                <c:manualLayout>
                  <c:x val="3.9809968606865316E-2"/>
                  <c:y val="5.68081748717159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9487-439C-A726-21AB6BEC8E31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17E7B2-BDEE-416B-8AFA-E46D7D0D9919}" type="CATEGORYNAME">
                      <a:rPr lang="en-US" sz="1400" b="1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400" b="1" baseline="0">
                        <a:solidFill>
                          <a:schemeClr val="tx1"/>
                        </a:solidFill>
                      </a:rPr>
                      <a:t>,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400" b="1" baseline="0">
                        <a:solidFill>
                          <a:schemeClr val="tx1"/>
                        </a:solidFill>
                      </a:rPr>
                      <a:t> </a:t>
                    </a:r>
                    <a:fld id="{2F53493C-DB50-4E8E-B254-3890F84550A3}" type="VALUE">
                      <a:rPr lang="en-US" sz="1400" b="1" baseline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sz="1400" b="1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87-439C-A726-21AB6BEC8E31}"/>
                </c:ext>
              </c:extLst>
            </c:dLbl>
            <c:dLbl>
              <c:idx val="3"/>
              <c:layout>
                <c:manualLayout>
                  <c:x val="-6.5474242190314447E-2"/>
                  <c:y val="2.26029983795275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9487-439C-A726-21AB6BEC8E31}"/>
                </c:ext>
              </c:extLst>
            </c:dLbl>
            <c:dLbl>
              <c:idx val="4"/>
              <c:layout>
                <c:manualLayout>
                  <c:x val="0.21171221244403274"/>
                  <c:y val="-5.86656917404695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9487-439C-A726-21AB6BEC8E31}"/>
                </c:ext>
              </c:extLst>
            </c:dLbl>
            <c:dLbl>
              <c:idx val="5"/>
              <c:layout>
                <c:manualLayout>
                  <c:x val="-6.8627450980392163E-2"/>
                  <c:y val="1.1378133396160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044117647058826"/>
                      <c:h val="0.110064374338277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487-439C-A726-21AB6BEC8E31}"/>
                </c:ext>
              </c:extLst>
            </c:dLbl>
            <c:dLbl>
              <c:idx val="7"/>
              <c:layout>
                <c:manualLayout>
                  <c:x val="0.14123282383819669"/>
                  <c:y val="-2.7545623833735711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913910-5D15-45D8-B33E-646BE23226EB}" type="CATEGORYNAME">
                      <a:rPr lang="en-US" sz="1400" b="1" i="1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400" b="1" baseline="0">
                        <a:solidFill>
                          <a:schemeClr val="tx1"/>
                        </a:solidFill>
                      </a:rPr>
                      <a:t>,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400" b="1" baseline="0">
                        <a:solidFill>
                          <a:schemeClr val="tx1"/>
                        </a:solidFill>
                      </a:rPr>
                      <a:t> </a:t>
                    </a:r>
                    <a:fld id="{C7A11129-1F69-4258-A695-7D6DE56C7CFB}" type="VALUE">
                      <a:rPr lang="en-US" sz="1400" b="1" baseline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sz="1400" b="1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487-439C-A726-21AB6BEC8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'Data for Graph FY20'!$F$26:$F$33</c:f>
              <c:strCache>
                <c:ptCount val="8"/>
                <c:pt idx="0">
                  <c:v>State Appropriation</c:v>
                </c:pt>
                <c:pt idx="1">
                  <c:v>Financial Aid</c:v>
                </c:pt>
                <c:pt idx="2">
                  <c:v>Grants</c:v>
                </c:pt>
                <c:pt idx="3">
                  <c:v>Auxiliary Services</c:v>
                </c:pt>
                <c:pt idx="4">
                  <c:v>Tuition and Fees</c:v>
                </c:pt>
                <c:pt idx="5">
                  <c:v>Sales &amp; Service, Investment</c:v>
                </c:pt>
                <c:pt idx="6">
                  <c:v>Budget Deficit</c:v>
                </c:pt>
                <c:pt idx="7">
                  <c:v>Foundation</c:v>
                </c:pt>
              </c:strCache>
            </c:strRef>
          </c:cat>
          <c:val>
            <c:numRef>
              <c:f>'Data for Graph FY20'!$G$26:$G$33</c:f>
              <c:numCache>
                <c:formatCode>_("$"* #,##0_);_("$"* \(#,##0\);_("$"* "-"??_);_(@_)</c:formatCode>
                <c:ptCount val="8"/>
                <c:pt idx="0">
                  <c:v>33197515</c:v>
                </c:pt>
                <c:pt idx="1">
                  <c:v>7300000</c:v>
                </c:pt>
                <c:pt idx="2">
                  <c:v>1492410</c:v>
                </c:pt>
                <c:pt idx="3">
                  <c:v>10987107</c:v>
                </c:pt>
                <c:pt idx="4">
                  <c:v>49293606</c:v>
                </c:pt>
                <c:pt idx="5">
                  <c:v>2554500</c:v>
                </c:pt>
                <c:pt idx="7">
                  <c:v>266000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487-439C-A726-21AB6BEC8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774447071091281"/>
          <c:y val="0.18478573132903842"/>
          <c:w val="0.75837110372490124"/>
          <c:h val="0.5742355046528274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130375212532389E-2"/>
          <c:y val="0.87586514156862028"/>
          <c:w val="0.83359249905082622"/>
          <c:h val="0.10104017020967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'Data for Graph FY20'!$K$50</c:f>
              <c:strCache>
                <c:ptCount val="1"/>
                <c:pt idx="0">
                  <c:v>Amount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4C-4EBD-95F0-E5F503D23718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4C-4EBD-95F0-E5F503D23718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4C-4EBD-95F0-E5F503D23718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4C-4EBD-95F0-E5F503D23718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4C-4EBD-95F0-E5F503D23718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24C-4EBD-95F0-E5F503D23718}"/>
              </c:ext>
            </c:extLst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24C-4EBD-95F0-E5F503D23718}"/>
              </c:ext>
            </c:extLst>
          </c:dPt>
          <c:dPt>
            <c:idx val="7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24C-4EBD-95F0-E5F503D237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for Graph FY20'!$J$51:$J$58</c:f>
              <c:strCache>
                <c:ptCount val="8"/>
                <c:pt idx="0">
                  <c:v>University Fee</c:v>
                </c:pt>
                <c:pt idx="1">
                  <c:v>GCE Tuition</c:v>
                </c:pt>
                <c:pt idx="2">
                  <c:v>AP Tuition </c:v>
                </c:pt>
                <c:pt idx="3">
                  <c:v>Capital Fee</c:v>
                </c:pt>
                <c:pt idx="4">
                  <c:v>Technology Fee</c:v>
                </c:pt>
                <c:pt idx="5">
                  <c:v>Out of State</c:v>
                </c:pt>
                <c:pt idx="6">
                  <c:v>Non-State Supported Tuition</c:v>
                </c:pt>
                <c:pt idx="7">
                  <c:v>SGA</c:v>
                </c:pt>
              </c:strCache>
            </c:strRef>
          </c:cat>
          <c:val>
            <c:numRef>
              <c:f>'Data for Graph FY20'!$K$51:$K$58</c:f>
              <c:numCache>
                <c:formatCode>_("$"* #,##0_);_("$"* \(#,##0\);_("$"* "-"??_);_(@_)</c:formatCode>
                <c:ptCount val="8"/>
                <c:pt idx="0">
                  <c:v>22095510</c:v>
                </c:pt>
                <c:pt idx="1">
                  <c:v>8544545</c:v>
                </c:pt>
                <c:pt idx="2">
                  <c:v>8540165</c:v>
                </c:pt>
                <c:pt idx="3">
                  <c:v>5687641</c:v>
                </c:pt>
                <c:pt idx="4">
                  <c:v>1573000</c:v>
                </c:pt>
                <c:pt idx="5">
                  <c:v>1500000</c:v>
                </c:pt>
                <c:pt idx="6">
                  <c:v>1077000</c:v>
                </c:pt>
                <c:pt idx="7">
                  <c:v>275745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24C-4EBD-95F0-E5F503D2371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41302791696494"/>
          <c:y val="0.18399428004517773"/>
          <c:w val="0.77186131614649545"/>
          <c:h val="0.61100694444444448"/>
        </c:manualLayout>
      </c:layout>
      <c:pieChart>
        <c:varyColors val="1"/>
        <c:ser>
          <c:idx val="0"/>
          <c:order val="0"/>
          <c:tx>
            <c:strRef>
              <c:f>'Data for Graph FY20'!$G$36</c:f>
              <c:strCache>
                <c:ptCount val="1"/>
                <c:pt idx="0">
                  <c:v>Amount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44-4E72-AD19-174688F427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44-4E72-AD19-174688F427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44-4E72-AD19-174688F427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44-4E72-AD19-174688F4276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44-4E72-AD19-174688F4276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44-4E72-AD19-174688F4276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244-4E72-AD19-174688F4276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244-4E72-AD19-174688F4276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244-4E72-AD19-174688F4276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244-4E72-AD19-174688F4276F}"/>
              </c:ext>
            </c:extLst>
          </c:dPt>
          <c:dLbls>
            <c:dLbl>
              <c:idx val="0"/>
              <c:layout>
                <c:manualLayout>
                  <c:x val="-0.17132088602561044"/>
                  <c:y val="-1.02406833817442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44-4E72-AD19-174688F4276F}"/>
                </c:ext>
              </c:extLst>
            </c:dLbl>
            <c:dLbl>
              <c:idx val="1"/>
              <c:layout>
                <c:manualLayout>
                  <c:x val="8.8634590500542787E-2"/>
                  <c:y val="1.15174458252858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44-4E72-AD19-174688F4276F}"/>
                </c:ext>
              </c:extLst>
            </c:dLbl>
            <c:dLbl>
              <c:idx val="3"/>
              <c:layout>
                <c:manualLayout>
                  <c:x val="-9.174421379145788E-3"/>
                  <c:y val="3.723951996981086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44-4E72-AD19-174688F4276F}"/>
                </c:ext>
              </c:extLst>
            </c:dLbl>
            <c:dLbl>
              <c:idx val="4"/>
              <c:layout>
                <c:manualLayout>
                  <c:x val="1.5434363318221586E-2"/>
                  <c:y val="4.2462412490266353E-2"/>
                </c:manualLayout>
              </c:layout>
              <c:tx>
                <c:rich>
                  <a:bodyPr/>
                  <a:lstStyle/>
                  <a:p>
                    <a:fld id="{A6B8DD56-8F19-49E2-BDFE-D33A85D1DBB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</a:t>
                    </a:r>
                  </a:p>
                  <a:p>
                    <a:r>
                      <a:rPr lang="en-US" baseline="0"/>
                      <a:t> </a:t>
                    </a:r>
                    <a:fld id="{C5E049C1-67D4-4628-BFE8-B4487E390FE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07838224767353"/>
                      <c:h val="0.110076454366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244-4E72-AD19-174688F4276F}"/>
                </c:ext>
              </c:extLst>
            </c:dLbl>
            <c:dLbl>
              <c:idx val="6"/>
              <c:layout>
                <c:manualLayout>
                  <c:x val="-1.1648174659985695E-2"/>
                  <c:y val="-1.80906678560470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244-4E72-AD19-174688F4276F}"/>
                </c:ext>
              </c:extLst>
            </c:dLbl>
            <c:dLbl>
              <c:idx val="9"/>
              <c:layout>
                <c:manualLayout>
                  <c:x val="0.11339835361488905"/>
                  <c:y val="0.113548229165935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244-4E72-AD19-174688F427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for Graph FY20'!$F$37:$F$46</c:f>
              <c:strCache>
                <c:ptCount val="10"/>
                <c:pt idx="0">
                  <c:v>Personnel</c:v>
                </c:pt>
                <c:pt idx="1">
                  <c:v>Financial Aid</c:v>
                </c:pt>
                <c:pt idx="2">
                  <c:v>Grants</c:v>
                </c:pt>
                <c:pt idx="3">
                  <c:v>Auxiliary Services</c:v>
                </c:pt>
                <c:pt idx="4">
                  <c:v>Utilities/Space</c:v>
                </c:pt>
                <c:pt idx="5">
                  <c:v>Scholarships</c:v>
                </c:pt>
                <c:pt idx="6">
                  <c:v>IT</c:v>
                </c:pt>
                <c:pt idx="7">
                  <c:v>Capital</c:v>
                </c:pt>
                <c:pt idx="8">
                  <c:v>Debt</c:v>
                </c:pt>
                <c:pt idx="9">
                  <c:v>Dept Operating</c:v>
                </c:pt>
              </c:strCache>
            </c:strRef>
          </c:cat>
          <c:val>
            <c:numRef>
              <c:f>'Data for Graph FY20'!$G$37:$G$46</c:f>
              <c:numCache>
                <c:formatCode>_("$"* #,##0_);_("$"* \(#,##0\);_("$"* "-"??_);_(@_)</c:formatCode>
                <c:ptCount val="10"/>
                <c:pt idx="0">
                  <c:v>52864710</c:v>
                </c:pt>
                <c:pt idx="1">
                  <c:v>7110034</c:v>
                </c:pt>
                <c:pt idx="2">
                  <c:v>1083751</c:v>
                </c:pt>
                <c:pt idx="3">
                  <c:v>14762604</c:v>
                </c:pt>
                <c:pt idx="4">
                  <c:v>3583763</c:v>
                </c:pt>
                <c:pt idx="5">
                  <c:v>2960390</c:v>
                </c:pt>
                <c:pt idx="6">
                  <c:v>4420481</c:v>
                </c:pt>
                <c:pt idx="7">
                  <c:v>7791076</c:v>
                </c:pt>
                <c:pt idx="8">
                  <c:v>5393474</c:v>
                </c:pt>
                <c:pt idx="9">
                  <c:v>11478382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244-4E72-AD19-174688F42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8048848234042"/>
          <c:y val="0.19283543835544045"/>
          <c:w val="0.79564245164954861"/>
          <c:h val="0.6305818316334619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796829370045889E-2"/>
          <c:y val="0.91993575857602949"/>
          <c:w val="0.94171881518564871"/>
          <c:h val="6.1408726747584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35986433685713"/>
          <c:y val="0.10449181884179373"/>
          <c:w val="0.7083334807868118"/>
          <c:h val="0.58088502018643018"/>
        </c:manualLayout>
      </c:layout>
      <c:pieChart>
        <c:varyColors val="1"/>
        <c:ser>
          <c:idx val="0"/>
          <c:order val="0"/>
          <c:tx>
            <c:strRef>
              <c:f>'Data for Graph FY20'!$G$3</c:f>
              <c:strCache>
                <c:ptCount val="1"/>
                <c:pt idx="0">
                  <c:v> Amount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0A-4467-967F-AA36C79F7C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0A-4467-967F-AA36C79F7C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0A-4467-967F-AA36C79F7C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0A-4467-967F-AA36C79F7C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0A-4467-967F-AA36C79F7C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70A-4467-967F-AA36C79F7CC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70A-4467-967F-AA36C79F7CC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70A-4467-967F-AA36C79F7CC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70A-4467-967F-AA36C79F7CC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70A-4467-967F-AA36C79F7CC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70A-4467-967F-AA36C79F7CC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70A-4467-967F-AA36C79F7CC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70A-4467-967F-AA36C79F7CC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70A-4467-967F-AA36C79F7CC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70A-4467-967F-AA36C79F7CC1}"/>
              </c:ext>
            </c:extLst>
          </c:dPt>
          <c:dLbls>
            <c:dLbl>
              <c:idx val="0"/>
              <c:layout>
                <c:manualLayout>
                  <c:x val="-0.19147930847753034"/>
                  <c:y val="4.87665200126387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0A-4467-967F-AA36C79F7CC1}"/>
                </c:ext>
              </c:extLst>
            </c:dLbl>
            <c:dLbl>
              <c:idx val="1"/>
              <c:layout>
                <c:manualLayout>
                  <c:x val="8.0191908473657411E-2"/>
                  <c:y val="-7.53515385044954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0A-4467-967F-AA36C79F7CC1}"/>
                </c:ext>
              </c:extLst>
            </c:dLbl>
            <c:dLbl>
              <c:idx val="2"/>
              <c:layout>
                <c:manualLayout>
                  <c:x val="0.19017452052666606"/>
                  <c:y val="3.52083143680011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0A-4467-967F-AA36C79F7CC1}"/>
                </c:ext>
              </c:extLst>
            </c:dLbl>
            <c:dLbl>
              <c:idx val="3"/>
              <c:layout>
                <c:manualLayout>
                  <c:x val="0.14146640338695346"/>
                  <c:y val="5.25528618969938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0A-4467-967F-AA36C79F7CC1}"/>
                </c:ext>
              </c:extLst>
            </c:dLbl>
            <c:dLbl>
              <c:idx val="7"/>
              <c:layout>
                <c:manualLayout>
                  <c:x val="-0.12891568897714881"/>
                  <c:y val="7.59805213324998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0A-4467-967F-AA36C79F7CC1}"/>
                </c:ext>
              </c:extLst>
            </c:dLbl>
            <c:dLbl>
              <c:idx val="8"/>
              <c:layout>
                <c:manualLayout>
                  <c:x val="-3.7313344036733989E-2"/>
                  <c:y val="-4.741312028614304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70A-4467-967F-AA36C79F7CC1}"/>
                </c:ext>
              </c:extLst>
            </c:dLbl>
            <c:dLbl>
              <c:idx val="9"/>
              <c:layout>
                <c:manualLayout>
                  <c:x val="-5.8284062137416201E-2"/>
                  <c:y val="-3.27110687016162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70A-4467-967F-AA36C79F7CC1}"/>
                </c:ext>
              </c:extLst>
            </c:dLbl>
            <c:dLbl>
              <c:idx val="10"/>
              <c:layout>
                <c:manualLayout>
                  <c:x val="-6.1743881223839607E-2"/>
                  <c:y val="-2.66967993748185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70A-4467-967F-AA36C79F7CC1}"/>
                </c:ext>
              </c:extLst>
            </c:dLbl>
            <c:dLbl>
              <c:idx val="11"/>
              <c:layout>
                <c:manualLayout>
                  <c:x val="-5.3921211230912001E-2"/>
                  <c:y val="8.888005731333888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70A-4467-967F-AA36C79F7CC1}"/>
                </c:ext>
              </c:extLst>
            </c:dLbl>
            <c:dLbl>
              <c:idx val="12"/>
              <c:layout>
                <c:manualLayout>
                  <c:x val="-3.7201336136509382E-2"/>
                  <c:y val="3.91522868152119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70A-4467-967F-AA36C79F7CC1}"/>
                </c:ext>
              </c:extLst>
            </c:dLbl>
            <c:dLbl>
              <c:idx val="13"/>
              <c:layout>
                <c:manualLayout>
                  <c:x val="-1.3319827519624284E-2"/>
                  <c:y val="1.624230974167893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70A-4467-967F-AA36C79F7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for Graph FY20'!$F$4:$F$20</c:f>
              <c:strCache>
                <c:ptCount val="15"/>
                <c:pt idx="0">
                  <c:v>Academic Affairs</c:v>
                </c:pt>
                <c:pt idx="1">
                  <c:v>Student Affairs</c:v>
                </c:pt>
                <c:pt idx="2">
                  <c:v>Finance &amp; Admin</c:v>
                </c:pt>
                <c:pt idx="3">
                  <c:v>Information Tech</c:v>
                </c:pt>
                <c:pt idx="4">
                  <c:v>Administrative Services</c:v>
                </c:pt>
                <c:pt idx="5">
                  <c:v>Athletics</c:v>
                </c:pt>
                <c:pt idx="6">
                  <c:v>Development</c:v>
                </c:pt>
                <c:pt idx="7">
                  <c:v>President/HR</c:v>
                </c:pt>
                <c:pt idx="8">
                  <c:v>Building Services</c:v>
                </c:pt>
                <c:pt idx="9">
                  <c:v>Capital</c:v>
                </c:pt>
                <c:pt idx="10">
                  <c:v>Debt Service</c:v>
                </c:pt>
                <c:pt idx="11">
                  <c:v>Auxiliary</c:v>
                </c:pt>
                <c:pt idx="12">
                  <c:v>Grants</c:v>
                </c:pt>
                <c:pt idx="13">
                  <c:v>Fin Aid</c:v>
                </c:pt>
                <c:pt idx="14">
                  <c:v>Utilities</c:v>
                </c:pt>
              </c:strCache>
            </c:strRef>
          </c:cat>
          <c:val>
            <c:numRef>
              <c:f>'Data for Graph FY20'!$G$4:$G$20</c:f>
              <c:numCache>
                <c:formatCode>_("$"* #,##0_);_("$"* \(#,##0\);_("$"* "-"??_);_(@_)</c:formatCode>
                <c:ptCount val="15"/>
                <c:pt idx="0">
                  <c:v>39963291.114500001</c:v>
                </c:pt>
                <c:pt idx="1">
                  <c:v>5067497.6009999998</c:v>
                </c:pt>
                <c:pt idx="2">
                  <c:v>3769524.392</c:v>
                </c:pt>
                <c:pt idx="3">
                  <c:v>4604880.6359999999</c:v>
                </c:pt>
                <c:pt idx="4">
                  <c:v>4725000</c:v>
                </c:pt>
                <c:pt idx="5">
                  <c:v>1484143.97</c:v>
                </c:pt>
                <c:pt idx="6">
                  <c:v>649349.43499999994</c:v>
                </c:pt>
                <c:pt idx="7">
                  <c:v>2196593.1509999996</c:v>
                </c:pt>
                <c:pt idx="8">
                  <c:v>4462670.216</c:v>
                </c:pt>
                <c:pt idx="9">
                  <c:v>4725000</c:v>
                </c:pt>
                <c:pt idx="10">
                  <c:v>5739429</c:v>
                </c:pt>
                <c:pt idx="11">
                  <c:v>10987107</c:v>
                </c:pt>
                <c:pt idx="12">
                  <c:v>1492410</c:v>
                </c:pt>
                <c:pt idx="13">
                  <c:v>7300000</c:v>
                </c:pt>
                <c:pt idx="14" formatCode="_(* #,##0_);_(* \(#,##0\);_(* &quot;-&quot;_);_(@_)">
                  <c:v>3550875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70A-4467-967F-AA36C79F7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[Investments 063020.xlsx]Sheet8!PivotTable17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University Investment Market Value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b="1" dirty="0">
                <a:solidFill>
                  <a:schemeClr val="tx1"/>
                </a:solidFill>
              </a:rPr>
              <a:t>as of 6/30/2020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_(&quot;$&quot;* #,##0_);_(&quot;$&quot;* \(#,##0\);_(&quot;$&quot;* &quot;-&quot;_);_(@_)" sourceLinked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3"/>
          </a:solidFill>
          <a:ln>
            <a:noFill/>
          </a:ln>
          <a:effectLst/>
        </c:spPr>
        <c:dLbl>
          <c:idx val="0"/>
          <c:numFmt formatCode="_(&quot;$&quot;* #,##0_);_(&quot;$&quot;* \(#,##0\);_(&quot;$&quot;* &quot;-&quot;_);_(@_)" sourceLinked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dLbl>
          <c:idx val="0"/>
          <c:numFmt formatCode="_(&quot;$&quot;* #,##0_);_(&quot;$&quot;* \(#,##0\);_(&quot;$&quot;* &quot;-&quot;_);_(@_)" sourceLinked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dLbl>
          <c:idx val="0"/>
          <c:numFmt formatCode="_(&quot;$&quot;* #,##0_);_(&quot;$&quot;* \(#,##0\);_(&quot;$&quot;* &quot;-&quot;_);_(@_)" sourceLinked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_(&quot;$&quot;* #,##0_);_(&quot;$&quot;* \(#,##0\);_(&quot;$&quot;* &quot;-&quot;_);_(@_)" sourceLinked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dLbl>
          <c:idx val="0"/>
          <c:numFmt formatCode="_(&quot;$&quot;* #,##0_);_(&quot;$&quot;* \(#,##0\);_(&quot;$&quot;* &quot;-&quot;_);_(@_)" sourceLinked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dLbl>
          <c:idx val="0"/>
          <c:numFmt formatCode="_(&quot;$&quot;* #,##0_);_(&quot;$&quot;* \(#,##0\);_(&quot;$&quot;* &quot;-&quot;_);_(@_)" sourceLinked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dLbl>
          <c:idx val="0"/>
          <c:numFmt formatCode="_(&quot;$&quot;* #,##0_);_(&quot;$&quot;* \(#,##0\);_(&quot;$&quot;* &quot;-&quot;_);_(@_)" sourceLinked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_(&quot;$&quot;* #,##0_);_(&quot;$&quot;* \(#,##0\);_(&quot;$&quot;* &quot;-&quot;_);_(@_)" sourceLinked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1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35B05B1A-E136-4706-A4D6-78161C991990}" type="SERIESNAME">
                  <a:rPr lang="en-US"/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[SERIES NAME]</a:t>
                </a:fld>
                <a:r>
                  <a:rPr lang="en-US" baseline="0"/>
                  <a:t> </a:t>
                </a:r>
                <a:fld id="{C5547772-82B8-4616-A393-90AA48BDED04}" type="CATEGORYNAME">
                  <a:rPr lang="en-US" baseline="0"/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baseline="0"/>
                  <a:t> </a:t>
                </a:r>
                <a:fld id="{8458BD6D-6589-4C49-81ED-B9DB7E7313EE}" type="VALUE">
                  <a:rPr lang="en-US" baseline="0"/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numFmt formatCode="_(&quot;$&quot;* #,##0_);_(&quot;$&quot;* \(#,##0\);_(&quot;$&quot;* &quot;-&quot;_);_(@_)" sourceLinked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1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0.21596642298030547"/>
              <c:y val="-0.17192857902028533"/>
            </c:manualLayout>
          </c:layout>
          <c:numFmt formatCode="_(&quot;$&quot;* #,##0_);_(&quot;$&quot;* \(#,##0\);_(&quot;$&quot;* &quot;-&quot;_);_(@_)" sourceLinked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26351601451270179"/>
                  <c:h val="0.1247585302228794"/>
                </c:manualLayout>
              </c15:layout>
            </c:ext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numFmt formatCode="_(&quot;$&quot;* #,##0_);_(&quot;$&quot;* \(#,##0\);_(&quot;$&quot;* &quot;-&quot;_);_(@_)" sourceLinked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1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_(&quot;$&quot;* #,##0_);_(&quot;$&quot;* \(#,##0\);_(&quot;$&quot;* &quot;-&quot;_);_(@_)" sourceLinked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1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35B05B1A-E136-4706-A4D6-78161C991990}" type="SERIESNAME">
                  <a:rPr lang="en-US"/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[SERIES NAME]</a:t>
                </a:fld>
                <a:r>
                  <a:rPr lang="en-US" baseline="0"/>
                  <a:t> </a:t>
                </a:r>
                <a:fld id="{C5547772-82B8-4616-A393-90AA48BDED04}" type="CATEGORYNAME">
                  <a:rPr lang="en-US" baseline="0"/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baseline="0"/>
                  <a:t> </a:t>
                </a:r>
                <a:fld id="{8458BD6D-6589-4C49-81ED-B9DB7E7313EE}" type="VALUE">
                  <a:rPr lang="en-US" baseline="0"/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numFmt formatCode="_(&quot;$&quot;* #,##0_);_(&quot;$&quot;* \(#,##0\);_(&quot;$&quot;* &quot;-&quot;_);_(@_)" sourceLinked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1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0.21596642298030547"/>
              <c:y val="-0.17192857902028533"/>
            </c:manualLayout>
          </c:layout>
          <c:numFmt formatCode="_(&quot;$&quot;* #,##0_);_(&quot;$&quot;* \(#,##0\);_(&quot;$&quot;* &quot;-&quot;_);_(@_)" sourceLinked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26351601451270179"/>
                  <c:h val="0.1247585302228794"/>
                </c:manualLayout>
              </c15:layout>
            </c:ext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dLbl>
          <c:idx val="0"/>
          <c:numFmt formatCode="_(&quot;$&quot;* #,##0_);_(&quot;$&quot;* \(#,##0\);_(&quot;$&quot;* &quot;-&quot;_);_(@_)" sourceLinked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1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_(&quot;$&quot;* #,##0_);_(&quot;$&quot;* \(#,##0\);_(&quot;$&quot;* &quot;-&quot;_);_(@_)" sourceLinked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1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35B05B1A-E136-4706-A4D6-78161C991990}" type="SERIESNAME">
                  <a:rPr lang="en-US"/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[SERIES NAME]</a:t>
                </a:fld>
                <a:r>
                  <a:rPr lang="en-US" baseline="0"/>
                  <a:t> </a:t>
                </a:r>
                <a:fld id="{C5547772-82B8-4616-A393-90AA48BDED04}" type="CATEGORYNAME">
                  <a:rPr lang="en-US" baseline="0"/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baseline="0"/>
                  <a:t> </a:t>
                </a:r>
                <a:fld id="{8458BD6D-6589-4C49-81ED-B9DB7E7313EE}" type="VALUE">
                  <a:rPr lang="en-US" baseline="0"/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numFmt formatCode="_(&quot;$&quot;* #,##0_);_(&quot;$&quot;* \(#,##0\);_(&quot;$&quot;* &quot;-&quot;_);_(@_)" sourceLinked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1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0.21596642298030547"/>
              <c:y val="-0.17192857902028533"/>
            </c:manualLayout>
          </c:layout>
          <c:numFmt formatCode="_(&quot;$&quot;* #,##0_);_(&quot;$&quot;* \(#,##0\);_(&quot;$&quot;* &quot;-&quot;_);_(@_)" sourceLinked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26351601451270179"/>
                  <c:h val="0.1247585302228794"/>
                </c:manualLayout>
              </c15:layout>
            </c:ext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dLbl>
          <c:idx val="0"/>
          <c:numFmt formatCode="_(&quot;$&quot;* #,##0_);_(&quot;$&quot;* \(#,##0\);_(&quot;$&quot;* &quot;-&quot;_);_(@_)" sourceLinked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1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Sheet8!$B$3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F4-44F3-B2FA-ADF204C5BA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F4-44F3-B2FA-ADF204C5BAD0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F4-44F3-B2FA-ADF204C5BAD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5B05B1A-E136-4706-A4D6-78161C991990}" type="SERIESNAME">
                      <a:rPr lang="en-US" sz="1100" b="1">
                        <a:solidFill>
                          <a:schemeClr val="bg1"/>
                        </a:solidFill>
                      </a:rPr>
                      <a:pPr/>
                      <a:t>[SERIES NAME]</a:t>
                    </a:fld>
                    <a:r>
                      <a:rPr lang="en-US" sz="1100" b="1">
                        <a:solidFill>
                          <a:schemeClr val="bg1"/>
                        </a:solidFill>
                      </a:rPr>
                      <a:t> </a:t>
                    </a:r>
                    <a:fld id="{C5547772-82B8-4616-A393-90AA48BDED04}" type="CATEGORYNAME">
                      <a:rPr lang="en-US" sz="1100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sz="1100" b="1">
                        <a:solidFill>
                          <a:schemeClr val="bg1"/>
                        </a:solidFill>
                      </a:rPr>
                      <a:t> </a:t>
                    </a:r>
                    <a:fld id="{8458BD6D-6589-4C49-81ED-B9DB7E7313EE}" type="VALUE">
                      <a:rPr lang="en-US" sz="11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sz="1100" b="1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1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F4-44F3-B2FA-ADF204C5BAD0}"/>
                </c:ext>
              </c:extLst>
            </c:dLbl>
            <c:dLbl>
              <c:idx val="1"/>
              <c:layout>
                <c:manualLayout>
                  <c:x val="-0.21596642298030547"/>
                  <c:y val="-0.17192857902028533"/>
                </c:manualLayout>
              </c:layout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1601451270179"/>
                      <c:h val="0.12475853022287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9F4-44F3-B2FA-ADF204C5BAD0}"/>
                </c:ext>
              </c:extLst>
            </c:dLbl>
            <c:dLbl>
              <c:idx val="2"/>
              <c:dLblPos val="ctr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F4-44F3-B2FA-ADF204C5BAD0}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1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Sheet8!$A$4:$A$6</c:f>
              <c:strCache>
                <c:ptCount val="3"/>
                <c:pt idx="0">
                  <c:v>Cash</c:v>
                </c:pt>
                <c:pt idx="1">
                  <c:v>Short-Term</c:v>
                </c:pt>
                <c:pt idx="2">
                  <c:v>Long-Term</c:v>
                </c:pt>
              </c:strCache>
            </c:strRef>
          </c:cat>
          <c:val>
            <c:numRef>
              <c:f>Sheet8!$B$4:$B$6</c:f>
              <c:numCache>
                <c:formatCode>General</c:formatCode>
                <c:ptCount val="3"/>
                <c:pt idx="0">
                  <c:v>12084053.26</c:v>
                </c:pt>
                <c:pt idx="1">
                  <c:v>11483975.24</c:v>
                </c:pt>
                <c:pt idx="2">
                  <c:v>18499173.609999999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F4-44F3-B2FA-ADF204C5B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27T11:32:23.77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0.42179</cdr:x>
      <cdr:y>0.08036</cdr:y>
    </cdr:from>
    <cdr:to>
      <cdr:x>0.78435</cdr:x>
      <cdr:y>0.16462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A8F9063-A2EC-41B4-B23E-75D3EAA3C46E}"/>
            </a:ext>
          </a:extLst>
        </cdr:cNvPr>
        <cdr:cNvSpPr txBox="1"/>
      </cdr:nvSpPr>
      <cdr:spPr>
        <a:xfrm xmlns:a="http://schemas.openxmlformats.org/drawingml/2006/main">
          <a:off x="2121243" y="435279"/>
          <a:ext cx="1823397" cy="456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Discretionary Funds</a:t>
          </a:r>
        </a:p>
        <a:p xmlns:a="http://schemas.openxmlformats.org/drawingml/2006/main">
          <a:r>
            <a:rPr lang="en-US" sz="1400" b="1" dirty="0"/>
            <a:t>ONLY 15% of Budget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0.27879</cdr:x>
      <cdr:y>0.28574</cdr:y>
    </cdr:from>
    <cdr:to>
      <cdr:x>0.97301</cdr:x>
      <cdr:y>0.4973</cdr:y>
    </cdr:to>
    <cdr:grpSp>
      <cdr:nvGrpSpPr>
        <cdr:cNvPr id="15" name="Group 14">
          <a:extLst xmlns:a="http://schemas.openxmlformats.org/drawingml/2006/main">
            <a:ext uri="{FF2B5EF4-FFF2-40B4-BE49-F238E27FC236}">
              <a16:creationId xmlns:a16="http://schemas.microsoft.com/office/drawing/2014/main" id="{91301BE0-C3BA-4E9F-BC25-692D3160A8C2}"/>
            </a:ext>
          </a:extLst>
        </cdr:cNvPr>
        <cdr:cNvGrpSpPr/>
      </cdr:nvGrpSpPr>
      <cdr:grpSpPr>
        <a:xfrm xmlns:a="http://schemas.openxmlformats.org/drawingml/2006/main">
          <a:off x="2421793" y="1242392"/>
          <a:ext cx="6030550" cy="919858"/>
          <a:chOff x="2975736" y="1091271"/>
          <a:chExt cx="7409793" cy="807983"/>
        </a:xfrm>
      </cdr:grpSpPr>
      <cdr:cxnSp macro="">
        <cdr:nvCxnSpPr>
          <cdr:cNvPr id="3" name="Straight Connector 2">
            <a:extLst xmlns:a="http://schemas.openxmlformats.org/drawingml/2006/main">
              <a:ext uri="{FF2B5EF4-FFF2-40B4-BE49-F238E27FC236}">
                <a16:creationId xmlns:a16="http://schemas.microsoft.com/office/drawing/2014/main" id="{523B7829-FE95-4CED-8867-679E94845D73}"/>
              </a:ext>
            </a:extLst>
          </cdr:cNvPr>
          <cdr:cNvCxnSpPr/>
        </cdr:nvCxnSpPr>
        <cdr:spPr>
          <a:xfrm xmlns:a="http://schemas.openxmlformats.org/drawingml/2006/main">
            <a:off x="2975736" y="1091271"/>
            <a:ext cx="1630018" cy="807983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dk1"/>
            </a:solidFill>
          </a:ln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5" name="Straight Connector 4">
            <a:extLst xmlns:a="http://schemas.openxmlformats.org/drawingml/2006/main">
              <a:ext uri="{FF2B5EF4-FFF2-40B4-BE49-F238E27FC236}">
                <a16:creationId xmlns:a16="http://schemas.microsoft.com/office/drawing/2014/main" id="{5EB2CDD8-CEEE-4A59-B1EB-32529500DB05}"/>
              </a:ext>
            </a:extLst>
          </cdr:cNvPr>
          <cdr:cNvCxnSpPr/>
        </cdr:nvCxnSpPr>
        <cdr:spPr>
          <a:xfrm xmlns:a="http://schemas.openxmlformats.org/drawingml/2006/main">
            <a:off x="4604840" y="1892686"/>
            <a:ext cx="5780689" cy="0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dk1"/>
            </a:solidFill>
          </a:ln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2" name="Straight Connector 11">
            <a:extLst xmlns:a="http://schemas.openxmlformats.org/drawingml/2006/main">
              <a:ext uri="{FF2B5EF4-FFF2-40B4-BE49-F238E27FC236}">
                <a16:creationId xmlns:a16="http://schemas.microsoft.com/office/drawing/2014/main" id="{E1BBD2EF-2147-4CD1-A558-332DFD6D6D7B}"/>
              </a:ext>
            </a:extLst>
          </cdr:cNvPr>
          <cdr:cNvCxnSpPr/>
        </cdr:nvCxnSpPr>
        <cdr:spPr>
          <a:xfrm xmlns:a="http://schemas.openxmlformats.org/drawingml/2006/main">
            <a:off x="2975736" y="1097840"/>
            <a:ext cx="7376948" cy="0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dk1"/>
            </a:solidFill>
          </a:ln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4" name="Straight Connector 13">
            <a:extLst xmlns:a="http://schemas.openxmlformats.org/drawingml/2006/main">
              <a:ext uri="{FF2B5EF4-FFF2-40B4-BE49-F238E27FC236}">
                <a16:creationId xmlns:a16="http://schemas.microsoft.com/office/drawing/2014/main" id="{6313F442-9394-4E7F-A3BA-901284BCC892}"/>
              </a:ext>
            </a:extLst>
          </cdr:cNvPr>
          <cdr:cNvCxnSpPr/>
        </cdr:nvCxnSpPr>
        <cdr:spPr>
          <a:xfrm xmlns:a="http://schemas.openxmlformats.org/drawingml/2006/main">
            <a:off x="10365822" y="1104409"/>
            <a:ext cx="19707" cy="781707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dk1"/>
            </a:solidFill>
          </a:ln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0.53509</cdr:x>
      <cdr:y>0.21522</cdr:y>
    </cdr:from>
    <cdr:to>
      <cdr:x>0.96501</cdr:x>
      <cdr:y>0.2823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A84159B8-E8AC-4516-97AD-F5A77F3BEB26}"/>
            </a:ext>
          </a:extLst>
        </cdr:cNvPr>
        <cdr:cNvSpPr txBox="1"/>
      </cdr:nvSpPr>
      <cdr:spPr>
        <a:xfrm xmlns:a="http://schemas.openxmlformats.org/drawingml/2006/main">
          <a:off x="4648199" y="935772"/>
          <a:ext cx="3734650" cy="291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accent6">
                  <a:lumMod val="75000"/>
                </a:schemeClr>
              </a:solidFill>
            </a:rPr>
            <a:t>GAP - Year-over-year</a:t>
          </a:r>
          <a:r>
            <a:rPr lang="en-US" sz="1200" baseline="0" dirty="0">
              <a:solidFill>
                <a:schemeClr val="accent6">
                  <a:lumMod val="75000"/>
                </a:schemeClr>
              </a:solidFill>
            </a:rPr>
            <a:t> not sustainable at current structure</a:t>
          </a:r>
          <a:endParaRPr lang="en-US" sz="1200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0.43943</cdr:x>
      <cdr:y>0.28918</cdr:y>
    </cdr:from>
    <cdr:to>
      <cdr:x>0.54774</cdr:x>
      <cdr:y>0.4973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90A8FC0C-3428-455C-970D-92CFCFEA39FA}"/>
            </a:ext>
          </a:extLst>
        </cdr:cNvPr>
        <cdr:cNvCxnSpPr/>
      </cdr:nvCxnSpPr>
      <cdr:spPr>
        <a:xfrm xmlns:a="http://schemas.openxmlformats.org/drawingml/2006/main" flipV="1">
          <a:off x="4690237" y="1104409"/>
          <a:ext cx="1156137" cy="79484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0.50035</cdr:x>
      <cdr:y>0.28918</cdr:y>
    </cdr:from>
    <cdr:to>
      <cdr:x>0.60867</cdr:x>
      <cdr:y>0.4973</cdr:y>
    </cdr:to>
    <cdr:cxnSp macro="">
      <cdr:nvCxnSpPr>
        <cdr:cNvPr id="19" name="Straight Connector 18">
          <a:extLst xmlns:a="http://schemas.openxmlformats.org/drawingml/2006/main">
            <a:ext uri="{FF2B5EF4-FFF2-40B4-BE49-F238E27FC236}">
              <a16:creationId xmlns:a16="http://schemas.microsoft.com/office/drawing/2014/main" id="{FCD812AA-2CFA-4888-A52A-7D6B4A766C49}"/>
            </a:ext>
          </a:extLst>
        </cdr:cNvPr>
        <cdr:cNvCxnSpPr/>
      </cdr:nvCxnSpPr>
      <cdr:spPr>
        <a:xfrm xmlns:a="http://schemas.openxmlformats.org/drawingml/2006/main" flipV="1">
          <a:off x="5340564" y="1104409"/>
          <a:ext cx="1156137" cy="79484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0.56928</cdr:x>
      <cdr:y>0.28918</cdr:y>
    </cdr:from>
    <cdr:to>
      <cdr:x>0.6776</cdr:x>
      <cdr:y>0.4973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A46BA249-9172-473D-9F94-B4581350A18E}"/>
            </a:ext>
          </a:extLst>
        </cdr:cNvPr>
        <cdr:cNvCxnSpPr/>
      </cdr:nvCxnSpPr>
      <cdr:spPr>
        <a:xfrm xmlns:a="http://schemas.openxmlformats.org/drawingml/2006/main" flipV="1">
          <a:off x="6076288" y="1104409"/>
          <a:ext cx="1156137" cy="79484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0.64375</cdr:x>
      <cdr:y>0.2909</cdr:y>
    </cdr:from>
    <cdr:to>
      <cdr:x>0.75207</cdr:x>
      <cdr:y>0.49902</cdr:y>
    </cdr:to>
    <cdr:cxnSp macro="">
      <cdr:nvCxnSpPr>
        <cdr:cNvPr id="21" name="Straight Connector 20">
          <a:extLst xmlns:a="http://schemas.openxmlformats.org/drawingml/2006/main">
            <a:ext uri="{FF2B5EF4-FFF2-40B4-BE49-F238E27FC236}">
              <a16:creationId xmlns:a16="http://schemas.microsoft.com/office/drawing/2014/main" id="{828CFD1E-20D9-4BDF-B6A6-360444A39FDD}"/>
            </a:ext>
          </a:extLst>
        </cdr:cNvPr>
        <cdr:cNvCxnSpPr/>
      </cdr:nvCxnSpPr>
      <cdr:spPr>
        <a:xfrm xmlns:a="http://schemas.openxmlformats.org/drawingml/2006/main" flipV="1">
          <a:off x="6871132" y="1110977"/>
          <a:ext cx="1156137" cy="79484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0.72807</cdr:x>
      <cdr:y>0.28918</cdr:y>
    </cdr:from>
    <cdr:to>
      <cdr:x>0.83638</cdr:x>
      <cdr:y>0.4973</cdr:y>
    </cdr:to>
    <cdr:cxnSp macro="">
      <cdr:nvCxnSpPr>
        <cdr:cNvPr id="22" name="Straight Connector 21">
          <a:extLst xmlns:a="http://schemas.openxmlformats.org/drawingml/2006/main">
            <a:ext uri="{FF2B5EF4-FFF2-40B4-BE49-F238E27FC236}">
              <a16:creationId xmlns:a16="http://schemas.microsoft.com/office/drawing/2014/main" id="{D43AD7DF-E2CE-49CD-BF8A-14A3E5756733}"/>
            </a:ext>
          </a:extLst>
        </cdr:cNvPr>
        <cdr:cNvCxnSpPr/>
      </cdr:nvCxnSpPr>
      <cdr:spPr>
        <a:xfrm xmlns:a="http://schemas.openxmlformats.org/drawingml/2006/main" flipV="1">
          <a:off x="7771082" y="1104408"/>
          <a:ext cx="1156137" cy="79484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0.78947</cdr:x>
      <cdr:y>0.29262</cdr:y>
    </cdr:from>
    <cdr:to>
      <cdr:x>0.89301</cdr:x>
      <cdr:y>0.49176</cdr:y>
    </cdr:to>
    <cdr:cxnSp macro="">
      <cdr:nvCxnSpPr>
        <cdr:cNvPr id="23" name="Straight Connector 22">
          <a:extLst xmlns:a="http://schemas.openxmlformats.org/drawingml/2006/main">
            <a:ext uri="{FF2B5EF4-FFF2-40B4-BE49-F238E27FC236}">
              <a16:creationId xmlns:a16="http://schemas.microsoft.com/office/drawing/2014/main" id="{751A2C3C-6B17-4A82-8E4A-94F3D2C6199F}"/>
            </a:ext>
          </a:extLst>
        </cdr:cNvPr>
        <cdr:cNvCxnSpPr/>
      </cdr:nvCxnSpPr>
      <cdr:spPr>
        <a:xfrm xmlns:a="http://schemas.openxmlformats.org/drawingml/2006/main" flipV="1">
          <a:off x="6857999" y="1272306"/>
          <a:ext cx="899400" cy="86587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0.84808</cdr:x>
      <cdr:y>0.2909</cdr:y>
    </cdr:from>
    <cdr:to>
      <cdr:x>0.9564</cdr:x>
      <cdr:y>0.49902</cdr:y>
    </cdr:to>
    <cdr:cxnSp macro="">
      <cdr:nvCxnSpPr>
        <cdr:cNvPr id="24" name="Straight Connector 23">
          <a:extLst xmlns:a="http://schemas.openxmlformats.org/drawingml/2006/main">
            <a:ext uri="{FF2B5EF4-FFF2-40B4-BE49-F238E27FC236}">
              <a16:creationId xmlns:a16="http://schemas.microsoft.com/office/drawing/2014/main" id="{5425A127-FE07-41B0-9968-E753994201C8}"/>
            </a:ext>
          </a:extLst>
        </cdr:cNvPr>
        <cdr:cNvCxnSpPr/>
      </cdr:nvCxnSpPr>
      <cdr:spPr>
        <a:xfrm xmlns:a="http://schemas.openxmlformats.org/drawingml/2006/main" flipV="1">
          <a:off x="9052030" y="1110977"/>
          <a:ext cx="1156137" cy="79484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0.91085</cdr:x>
      <cdr:y>0.36486</cdr:y>
    </cdr:from>
    <cdr:to>
      <cdr:x>0.9724</cdr:x>
      <cdr:y>0.49558</cdr:y>
    </cdr:to>
    <cdr:cxnSp macro="">
      <cdr:nvCxnSpPr>
        <cdr:cNvPr id="25" name="Straight Connector 24">
          <a:extLst xmlns:a="http://schemas.openxmlformats.org/drawingml/2006/main">
            <a:ext uri="{FF2B5EF4-FFF2-40B4-BE49-F238E27FC236}">
              <a16:creationId xmlns:a16="http://schemas.microsoft.com/office/drawing/2014/main" id="{4192782B-EBB1-42AE-B2DD-18A92B7F2170}"/>
            </a:ext>
          </a:extLst>
        </cdr:cNvPr>
        <cdr:cNvCxnSpPr/>
      </cdr:nvCxnSpPr>
      <cdr:spPr>
        <a:xfrm xmlns:a="http://schemas.openxmlformats.org/drawingml/2006/main" flipV="1">
          <a:off x="9722064" y="1393445"/>
          <a:ext cx="656896" cy="4992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0.40127</cdr:x>
      <cdr:y>0.28918</cdr:y>
    </cdr:from>
    <cdr:to>
      <cdr:x>0.48558</cdr:x>
      <cdr:y>0.4543</cdr:y>
    </cdr:to>
    <cdr:cxnSp macro="">
      <cdr:nvCxnSpPr>
        <cdr:cNvPr id="26" name="Straight Connector 25">
          <a:extLst xmlns:a="http://schemas.openxmlformats.org/drawingml/2006/main">
            <a:ext uri="{FF2B5EF4-FFF2-40B4-BE49-F238E27FC236}">
              <a16:creationId xmlns:a16="http://schemas.microsoft.com/office/drawing/2014/main" id="{4AA2C2A8-F689-43AF-AA62-2020B4761908}"/>
            </a:ext>
          </a:extLst>
        </cdr:cNvPr>
        <cdr:cNvCxnSpPr/>
      </cdr:nvCxnSpPr>
      <cdr:spPr>
        <a:xfrm xmlns:a="http://schemas.openxmlformats.org/drawingml/2006/main" flipV="1">
          <a:off x="4282960" y="1104409"/>
          <a:ext cx="899948" cy="63062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0.31757</cdr:x>
      <cdr:y>0.28746</cdr:y>
    </cdr:from>
    <cdr:to>
      <cdr:x>0.34465</cdr:x>
      <cdr:y>0.33906</cdr:y>
    </cdr:to>
    <cdr:cxnSp macro="">
      <cdr:nvCxnSpPr>
        <cdr:cNvPr id="27" name="Straight Connector 26">
          <a:extLst xmlns:a="http://schemas.openxmlformats.org/drawingml/2006/main">
            <a:ext uri="{FF2B5EF4-FFF2-40B4-BE49-F238E27FC236}">
              <a16:creationId xmlns:a16="http://schemas.microsoft.com/office/drawing/2014/main" id="{77146A03-6D35-419C-B66B-03F493F076D9}"/>
            </a:ext>
          </a:extLst>
        </cdr:cNvPr>
        <cdr:cNvCxnSpPr/>
      </cdr:nvCxnSpPr>
      <cdr:spPr>
        <a:xfrm xmlns:a="http://schemas.openxmlformats.org/drawingml/2006/main" flipV="1">
          <a:off x="3389581" y="1097840"/>
          <a:ext cx="289034" cy="19706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0.36065</cdr:x>
      <cdr:y>0.28918</cdr:y>
    </cdr:from>
    <cdr:to>
      <cdr:x>0.41358</cdr:x>
      <cdr:y>0.39926</cdr:y>
    </cdr:to>
    <cdr:cxnSp macro="">
      <cdr:nvCxnSpPr>
        <cdr:cNvPr id="28" name="Straight Connector 27">
          <a:extLst xmlns:a="http://schemas.openxmlformats.org/drawingml/2006/main">
            <a:ext uri="{FF2B5EF4-FFF2-40B4-BE49-F238E27FC236}">
              <a16:creationId xmlns:a16="http://schemas.microsoft.com/office/drawing/2014/main" id="{76B1CA56-6D47-4A59-8BA8-85CCD178A181}"/>
            </a:ext>
          </a:extLst>
        </cdr:cNvPr>
        <cdr:cNvCxnSpPr/>
      </cdr:nvCxnSpPr>
      <cdr:spPr>
        <a:xfrm xmlns:a="http://schemas.openxmlformats.org/drawingml/2006/main" flipV="1">
          <a:off x="3849408" y="1104410"/>
          <a:ext cx="564932" cy="42041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D2B86-4526-4949-8472-4CA407003BD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2AA76-55BE-417A-9289-3303FA95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AA76-55BE-417A-9289-3303FA954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5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AA76-55BE-417A-9289-3303FA9541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22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Without payroll = 12 months</a:t>
            </a:r>
          </a:p>
          <a:p>
            <a:r>
              <a:rPr lang="en-US" dirty="0"/>
              <a:t>With payroll = 5.5 months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AA76-55BE-417A-9289-3303FA9541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40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AA76-55BE-417A-9289-3303FA9541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48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AA76-55BE-417A-9289-3303FA9541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0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AA76-55BE-417A-9289-3303FA9541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3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 did we pull project data from?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/>
              <a:t>Data from "Knocking at the College Door" September</a:t>
            </a:r>
            <a:r>
              <a:rPr lang="en-US" sz="1200" b="1" i="1" baseline="0" dirty="0"/>
              <a:t>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Based on trend in Demographics for state of Mass…. Used the percentage change year-to-year to see how it would change from our Actual.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AA76-55BE-417A-9289-3303FA9541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1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Numbers from 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AA76-55BE-417A-9289-3303FA9541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4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data as of 10/12/2020  (IR FTE Data)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AA76-55BE-417A-9289-3303FA9541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6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AA76-55BE-417A-9289-3303FA9541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46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AA76-55BE-417A-9289-3303FA9541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96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AA76-55BE-417A-9289-3303FA9541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76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AA76-55BE-417A-9289-3303FA9541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4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5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9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3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2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9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CEA0-4F00-4DA7-9FE6-91DB5CFF6E3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ECCF7-C32C-4A8F-B8CB-C36FB9D976C5}"/>
              </a:ext>
            </a:extLst>
          </p:cNvPr>
          <p:cNvSpPr txBox="1"/>
          <p:nvPr userDrawn="1"/>
        </p:nvSpPr>
        <p:spPr>
          <a:xfrm>
            <a:off x="3733800" y="6027003"/>
            <a:ext cx="2931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DRAFT </a:t>
            </a:r>
          </a:p>
        </p:txBody>
      </p:sp>
    </p:spTree>
    <p:extLst>
      <p:ext uri="{BB962C8B-B14F-4D97-AF65-F5344CB8AC3E}">
        <p14:creationId xmlns:p14="http://schemas.microsoft.com/office/powerpoint/2010/main" val="346609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924800" cy="1219200"/>
          </a:xfrm>
        </p:spPr>
        <p:txBody>
          <a:bodyPr>
            <a:noAutofit/>
          </a:bodyPr>
          <a:lstStyle/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WHAT DOES THE FUTURE LOOK LIKE?</a:t>
            </a: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Northeast High School Graduate Trends</a:t>
            </a: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6427E-68AC-48E4-AC99-3533735F5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77" y="2895600"/>
            <a:ext cx="2739686" cy="1712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6A2A16-8ADF-4FC9-85EC-1D8DFA3A5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828800"/>
            <a:ext cx="5986266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373ED9-33D8-43FA-9780-A0AC080EC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1" y="6172200"/>
            <a:ext cx="3391950" cy="43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5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DC5F717-4957-4716-8AE7-16FED2660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664987"/>
              </p:ext>
            </p:extLst>
          </p:nvPr>
        </p:nvGraphicFramePr>
        <p:xfrm>
          <a:off x="5029200" y="1371600"/>
          <a:ext cx="4114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4C8006B7-350B-48F5-81BE-D3941A4B6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9248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Investment Account Balances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1C9C858-5B64-4FEB-9562-4ADC6DDBF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39797"/>
              </p:ext>
            </p:extLst>
          </p:nvPr>
        </p:nvGraphicFramePr>
        <p:xfrm>
          <a:off x="457200" y="1562099"/>
          <a:ext cx="4572001" cy="3983299"/>
        </p:xfrm>
        <a:graphic>
          <a:graphicData uri="http://schemas.openxmlformats.org/drawingml/2006/table">
            <a:tbl>
              <a:tblPr/>
              <a:tblGrid>
                <a:gridCol w="2350095">
                  <a:extLst>
                    <a:ext uri="{9D8B030D-6E8A-4147-A177-3AD203B41FA5}">
                      <a16:colId xmlns:a16="http://schemas.microsoft.com/office/drawing/2014/main" val="2161629987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38547876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983436676"/>
                    </a:ext>
                  </a:extLst>
                </a:gridCol>
              </a:tblGrid>
              <a:tr h="24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6/30/2019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6/30/2020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51103"/>
                  </a:ext>
                </a:extLst>
              </a:tr>
              <a:tr h="28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Long-Term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retirement account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Market Value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Market Value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64319"/>
                  </a:ext>
                </a:extLst>
              </a:tr>
              <a:tr h="222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Enterprise Portfolio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2,137,103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2,251,582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623306"/>
                  </a:ext>
                </a:extLst>
              </a:tr>
              <a:tr h="222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Trust Portfolio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10,884,168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11,046,923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6941"/>
                  </a:ext>
                </a:extLst>
              </a:tr>
              <a:tr h="233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Rollstone Portfolio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4,793,625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5,200,668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55681"/>
                  </a:ext>
                </a:extLst>
              </a:tr>
              <a:tr h="2331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Long-Term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17,814,897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18,499,174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02459"/>
                  </a:ext>
                </a:extLst>
              </a:tr>
              <a:tr h="20648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92982"/>
                  </a:ext>
                </a:extLst>
              </a:tr>
              <a:tr h="28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Short-Term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saving account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Market Value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Market Value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49237"/>
                  </a:ext>
                </a:extLst>
              </a:tr>
              <a:tr h="222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Rollstone Bank Money Market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5,211,610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5,282,637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4029"/>
                  </a:ext>
                </a:extLst>
              </a:tr>
              <a:tr h="233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MMDT - Control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6,098,818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6,201,338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980279"/>
                  </a:ext>
                </a:extLst>
              </a:tr>
              <a:tr h="2331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Short-Term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11,310,428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11,483,975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428920"/>
                  </a:ext>
                </a:extLst>
              </a:tr>
              <a:tr h="20648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91782"/>
                  </a:ext>
                </a:extLst>
              </a:tr>
              <a:tr h="28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Cash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checking account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Market Value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Market Value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17738"/>
                  </a:ext>
                </a:extLst>
              </a:tr>
              <a:tr h="222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Enterprise Bank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16,250,891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11,986,725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042300"/>
                  </a:ext>
                </a:extLst>
              </a:tr>
              <a:tr h="233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Webster Bank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97,149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97,328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187682"/>
                  </a:ext>
                </a:extLst>
              </a:tr>
              <a:tr h="2331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16,348,040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12,084,053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60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1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C8006B7-350B-48F5-81BE-D3941A4B6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924800" cy="3124200"/>
          </a:xfrm>
        </p:spPr>
        <p:txBody>
          <a:bodyPr>
            <a:normAutofit fontScale="90000"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AVERAGE MONTHLY SPEND</a:t>
            </a:r>
            <a:b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</a:br>
            <a:r>
              <a:rPr lang="en-US" sz="31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FY17 through FY20</a:t>
            </a:r>
            <a:b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z="3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no Payroll</a:t>
            </a:r>
            <a:b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b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z="4000" b="1" dirty="0">
                <a:solidFill>
                  <a:srgbClr val="92D050"/>
                </a:solidFill>
              </a:rPr>
              <a:t>$3.5 Million</a:t>
            </a:r>
            <a:br>
              <a:rPr lang="en-US" sz="3600" b="1" dirty="0">
                <a:solidFill>
                  <a:srgbClr val="92D050"/>
                </a:solidFill>
              </a:rPr>
            </a:br>
            <a:br>
              <a:rPr lang="en-US" sz="3600" b="1" dirty="0">
                <a:solidFill>
                  <a:srgbClr val="92D050"/>
                </a:solidFill>
              </a:rPr>
            </a:br>
            <a:r>
              <a:rPr lang="en-US" sz="3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FY17 through FY20</a:t>
            </a:r>
            <a:b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z="3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With Payroll</a:t>
            </a:r>
            <a:br>
              <a:rPr lang="en-US" sz="60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z="4900" dirty="0">
                <a:solidFill>
                  <a:srgbClr val="92D050"/>
                </a:solidFill>
              </a:rPr>
              <a:t>$7.6 Million</a:t>
            </a:r>
            <a:b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endParaRPr lang="en-US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8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C8006B7-350B-48F5-81BE-D3941A4B6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9248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FSU CASH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D62DD-2452-4D8F-9176-760F8F886DB1}"/>
              </a:ext>
            </a:extLst>
          </p:cNvPr>
          <p:cNvSpPr txBox="1"/>
          <p:nvPr/>
        </p:nvSpPr>
        <p:spPr>
          <a:xfrm>
            <a:off x="2514600" y="6096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Projection figures Undergrad Revenue 5% decline from FY21 ACTUAL, 2% decline FY22, 2% decline FY23;  2% Increase year-over-year GCE &amp; AP revenue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EE222-EDF3-4E3A-B42A-808ED3133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761855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8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924800" cy="1447800"/>
          </a:xfrm>
        </p:spPr>
        <p:txBody>
          <a:bodyPr>
            <a:noAutofit/>
          </a:bodyPr>
          <a:lstStyle/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FSU Undergraduate Enrollment Trend: </a:t>
            </a: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Actual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&amp;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Projected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21CBBDC-0605-4769-B696-56CB5B1AB909}"/>
              </a:ext>
            </a:extLst>
          </p:cNvPr>
          <p:cNvSpPr txBox="1"/>
          <p:nvPr/>
        </p:nvSpPr>
        <p:spPr>
          <a:xfrm>
            <a:off x="6324600" y="6248400"/>
            <a:ext cx="2667000" cy="287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1"/>
              <a:t>Data from "Knocking at the College Door" September</a:t>
            </a:r>
            <a:r>
              <a:rPr lang="en-US" sz="800" b="0" i="1" baseline="0"/>
              <a:t> 2017</a:t>
            </a:r>
          </a:p>
          <a:p>
            <a:endParaRPr lang="en-US" sz="1100" b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6FB9572-AC9B-4031-B7FD-5B7FCAA1C44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1" y="1519420"/>
          <a:ext cx="8686800" cy="434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65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5BF73-129A-4B43-B62A-33E73EE6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3423C-C24F-4553-87A1-6E75DC70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1600199"/>
            <a:ext cx="2438400" cy="45259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Enrollment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Increase Revenue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Decrease Expenses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05B12-1AD9-4EDC-970B-46E73E5A2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199"/>
            <a:ext cx="6324600" cy="382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3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97EC0-071B-40FB-9031-EFA995F5C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64" y="228600"/>
            <a:ext cx="789067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3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924800" cy="1447800"/>
          </a:xfrm>
        </p:spPr>
        <p:txBody>
          <a:bodyPr>
            <a:noAutofit/>
          </a:bodyPr>
          <a:lstStyle/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FSU Undergraduate Enrollment Trend: </a:t>
            </a: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Actual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&amp;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Projected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21CBBDC-0605-4769-B696-56CB5B1AB909}"/>
              </a:ext>
            </a:extLst>
          </p:cNvPr>
          <p:cNvSpPr txBox="1"/>
          <p:nvPr/>
        </p:nvSpPr>
        <p:spPr>
          <a:xfrm>
            <a:off x="6324600" y="6248400"/>
            <a:ext cx="2667000" cy="287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1"/>
              <a:t>Data from "Knocking at the College Door" September</a:t>
            </a:r>
            <a:r>
              <a:rPr lang="en-US" sz="800" b="0" i="1" baseline="0"/>
              <a:t> 2017</a:t>
            </a:r>
          </a:p>
          <a:p>
            <a:endParaRPr lang="en-US" sz="1100" b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6FB9572-AC9B-4031-B7FD-5B7FCAA1C44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4800" y="1759743"/>
          <a:ext cx="8534400" cy="418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070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9248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6600"/>
                </a:solidFill>
                <a:latin typeface="Candara" pitchFamily="34" charset="0"/>
              </a:rPr>
              <a:t>5 Year FTE Enrollment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738103C-5C68-40F5-9845-25F680B954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490777"/>
              </p:ext>
            </p:extLst>
          </p:nvPr>
        </p:nvGraphicFramePr>
        <p:xfrm>
          <a:off x="152400" y="1219200"/>
          <a:ext cx="876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204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051B-6F00-4858-B4DC-268A078A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62819"/>
            <a:ext cx="8229600" cy="2087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What fiscal realities are different now than five years ago? 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EAFE-D72D-4D97-B93B-145921EE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905000"/>
            <a:ext cx="7696200" cy="40386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8000" b="1" dirty="0"/>
              <a:t>5 Years ago </a:t>
            </a:r>
            <a:r>
              <a:rPr lang="en-US" sz="8000" dirty="0"/>
              <a:t>  </a:t>
            </a:r>
          </a:p>
          <a:p>
            <a:pPr marL="0" indent="0" algn="ctr">
              <a:buNone/>
            </a:pPr>
            <a:r>
              <a:rPr lang="en-US" sz="6400" dirty="0"/>
              <a:t>Day Undergraduate &amp; GCE enrollments stable</a:t>
            </a:r>
          </a:p>
          <a:p>
            <a:pPr algn="ctr"/>
            <a:endParaRPr lang="en-US" sz="6400" dirty="0"/>
          </a:p>
          <a:p>
            <a:pPr marL="0" indent="0" algn="ctr">
              <a:buNone/>
            </a:pPr>
            <a:r>
              <a:rPr lang="en-US" sz="8000" b="1" dirty="0"/>
              <a:t>Current</a:t>
            </a:r>
            <a:r>
              <a:rPr lang="en-US" sz="8000" dirty="0"/>
              <a:t> </a:t>
            </a:r>
            <a:r>
              <a:rPr lang="en-US" sz="6400" dirty="0"/>
              <a:t>(FY21) </a:t>
            </a:r>
          </a:p>
          <a:p>
            <a:pPr marL="0" indent="0" algn="ctr">
              <a:buNone/>
            </a:pPr>
            <a:r>
              <a:rPr lang="en-US" sz="6400" dirty="0">
                <a:solidFill>
                  <a:srgbClr val="FF0000"/>
                </a:solidFill>
              </a:rPr>
              <a:t>9.4% decline </a:t>
            </a:r>
            <a:r>
              <a:rPr lang="en-US" sz="6400" dirty="0"/>
              <a:t>in Fall day enrollment </a:t>
            </a:r>
          </a:p>
          <a:p>
            <a:pPr marL="0" indent="0" algn="ctr">
              <a:buNone/>
            </a:pPr>
            <a:r>
              <a:rPr lang="en-US" sz="6400" dirty="0">
                <a:solidFill>
                  <a:srgbClr val="FF0000"/>
                </a:solidFill>
              </a:rPr>
              <a:t>299 less </a:t>
            </a:r>
            <a:r>
              <a:rPr lang="en-US" sz="6400" dirty="0"/>
              <a:t>full time day students compared to FY20</a:t>
            </a:r>
          </a:p>
          <a:p>
            <a:pPr marL="0" indent="0" algn="ctr">
              <a:buNone/>
            </a:pPr>
            <a:r>
              <a:rPr lang="en-US" sz="6400" dirty="0">
                <a:solidFill>
                  <a:srgbClr val="FF0000"/>
                </a:solidFill>
              </a:rPr>
              <a:t>565 fewer </a:t>
            </a:r>
            <a:r>
              <a:rPr lang="en-US" sz="6400" dirty="0"/>
              <a:t>full time day students compared to FY15 (</a:t>
            </a:r>
            <a:r>
              <a:rPr lang="en-US" sz="6400" dirty="0">
                <a:solidFill>
                  <a:srgbClr val="FF0000"/>
                </a:solidFill>
              </a:rPr>
              <a:t>16.4% decline</a:t>
            </a:r>
            <a:r>
              <a:rPr lang="en-US" sz="6400" dirty="0"/>
              <a:t>)</a:t>
            </a:r>
          </a:p>
          <a:p>
            <a:pPr marL="0" indent="0" algn="ctr">
              <a:buNone/>
            </a:pPr>
            <a:r>
              <a:rPr lang="en-US" sz="6400" dirty="0"/>
              <a:t>GCE traditional enrollment flat</a:t>
            </a:r>
          </a:p>
          <a:p>
            <a:pPr marL="0" indent="0" algn="ctr">
              <a:buNone/>
            </a:pPr>
            <a:r>
              <a:rPr lang="en-US" sz="6400" dirty="0"/>
              <a:t>All growth in accelerate online division</a:t>
            </a:r>
          </a:p>
          <a:p>
            <a:pPr marL="0" indent="0" algn="ctr">
              <a:buNone/>
            </a:pPr>
            <a:endParaRPr lang="en-US" sz="6400" dirty="0"/>
          </a:p>
          <a:p>
            <a:pPr marL="0" indent="0" algn="ctr">
              <a:buNone/>
            </a:pPr>
            <a:r>
              <a:rPr lang="en-US" sz="6400" b="1" dirty="0">
                <a:solidFill>
                  <a:schemeClr val="accent1"/>
                </a:solidFill>
              </a:rPr>
              <a:t>COVID impact on Higher Education</a:t>
            </a:r>
          </a:p>
          <a:p>
            <a:pPr marL="0" indent="0" algn="ctr">
              <a:buNone/>
            </a:pPr>
            <a:endParaRPr lang="en-US" sz="64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0961-ADBD-4BD1-A2FB-C0666110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Future fiscal realities? </a:t>
            </a:r>
            <a:r>
              <a:rPr lang="en-US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517CD6-A932-4F2E-905C-BBC9E10DD816}"/>
              </a:ext>
            </a:extLst>
          </p:cNvPr>
          <p:cNvSpPr txBox="1">
            <a:spLocks/>
          </p:cNvSpPr>
          <p:nvPr/>
        </p:nvSpPr>
        <p:spPr>
          <a:xfrm>
            <a:off x="685800" y="1524001"/>
            <a:ext cx="7467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100" b="1" dirty="0"/>
              <a:t>Next 5 Years </a:t>
            </a:r>
            <a:r>
              <a:rPr lang="en-US" sz="2100" dirty="0"/>
              <a:t>(FY22-27)  </a:t>
            </a:r>
          </a:p>
          <a:p>
            <a:pPr marL="0" indent="0" algn="ctr">
              <a:buFont typeface="Arial" pitchFamily="34" charset="0"/>
              <a:buNone/>
            </a:pPr>
            <a:endParaRPr lang="en-US" sz="2100" dirty="0"/>
          </a:p>
          <a:p>
            <a:pPr algn="ctr"/>
            <a:r>
              <a:rPr lang="en-US" sz="2100" dirty="0"/>
              <a:t>Increasing competition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700" dirty="0">
                <a:highlight>
                  <a:srgbClr val="FFFFFF"/>
                </a:highlight>
              </a:rPr>
              <a:t>(more supply than demand; increased discounting; NE preference for privates)</a:t>
            </a:r>
          </a:p>
          <a:p>
            <a:pPr algn="ctr"/>
            <a:endParaRPr lang="en-US" sz="800" dirty="0"/>
          </a:p>
          <a:p>
            <a:pPr algn="ctr">
              <a:spcBef>
                <a:spcPts val="0"/>
              </a:spcBef>
            </a:pPr>
            <a:r>
              <a:rPr lang="en-US" sz="2100" dirty="0"/>
              <a:t>Declining enrollments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100" dirty="0"/>
              <a:t> </a:t>
            </a:r>
            <a:r>
              <a:rPr lang="en-US" sz="1800" dirty="0"/>
              <a:t>(traditional college age population is declining)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en-US" sz="800" dirty="0"/>
          </a:p>
          <a:p>
            <a:pPr algn="ctr"/>
            <a:r>
              <a:rPr lang="en-US" sz="2100" dirty="0"/>
              <a:t>% State Appropriations continue to decline</a:t>
            </a:r>
          </a:p>
          <a:p>
            <a:pPr algn="ctr"/>
            <a:endParaRPr lang="en-US" sz="800" dirty="0"/>
          </a:p>
          <a:p>
            <a:pPr algn="ctr"/>
            <a:r>
              <a:rPr lang="en-US" sz="2100" dirty="0"/>
              <a:t>Reducing operating expenses </a:t>
            </a:r>
          </a:p>
          <a:p>
            <a:pPr marL="0" indent="0" algn="ctr">
              <a:buFont typeface="Arial" pitchFamily="34" charset="0"/>
              <a:buNone/>
            </a:pPr>
            <a:endParaRPr lang="en-US" sz="900" dirty="0"/>
          </a:p>
          <a:p>
            <a:pPr algn="ctr"/>
            <a:r>
              <a:rPr lang="en-US" sz="2100" dirty="0"/>
              <a:t>Prioritize academic portfolio</a:t>
            </a:r>
          </a:p>
          <a:p>
            <a:pPr algn="ctr"/>
            <a:endParaRPr lang="en-US" sz="800" dirty="0"/>
          </a:p>
          <a:p>
            <a:pPr algn="ctr"/>
            <a:r>
              <a:rPr lang="en-US" sz="2100" dirty="0"/>
              <a:t>Accelerated Online Division – growth???</a:t>
            </a:r>
          </a:p>
          <a:p>
            <a:pPr algn="ctr"/>
            <a:endParaRPr lang="en-US" sz="2100" dirty="0"/>
          </a:p>
          <a:p>
            <a:pPr marL="0" indent="0" algn="ctr">
              <a:buFont typeface="Arial" pitchFamily="34" charset="0"/>
              <a:buNone/>
            </a:pPr>
            <a:r>
              <a:rPr lang="en-US" sz="2100" b="1" dirty="0">
                <a:solidFill>
                  <a:schemeClr val="accent1"/>
                </a:solidFill>
              </a:rPr>
              <a:t>Long Term Impacts of COVID on Higher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0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8021EA-A5AC-49FD-9D94-69B002B8F2CA}"/>
              </a:ext>
            </a:extLst>
          </p:cNvPr>
          <p:cNvSpPr/>
          <p:nvPr/>
        </p:nvSpPr>
        <p:spPr>
          <a:xfrm>
            <a:off x="2021378" y="1776710"/>
            <a:ext cx="4800600" cy="45720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35051B-6F00-4858-B4DC-268A078A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0683"/>
            <a:ext cx="8229600" cy="9694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563F"/>
                </a:solidFill>
              </a:rPr>
              <a:t>% of Operating Budget covered by State Appropriations</a:t>
            </a:r>
            <a:br>
              <a:rPr lang="en-US" dirty="0"/>
            </a:br>
            <a:r>
              <a:rPr lang="en-US" dirty="0"/>
              <a:t> 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958311-4EAC-4381-8412-5640C2FC1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38" y="1640157"/>
            <a:ext cx="7926977" cy="106462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800" dirty="0"/>
              <a:t>FY2001  = </a:t>
            </a:r>
            <a:r>
              <a:rPr lang="en-US" sz="7400" dirty="0"/>
              <a:t>61%               </a:t>
            </a:r>
            <a:r>
              <a:rPr lang="en-US" sz="5800" dirty="0"/>
              <a:t>FY2020  = </a:t>
            </a:r>
            <a:r>
              <a:rPr lang="en-US" sz="7000" dirty="0"/>
              <a:t>27%</a:t>
            </a:r>
            <a:endParaRPr lang="en-US" sz="58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73EB7-B2FC-4AA2-B1B1-3F2052B5A297}"/>
              </a:ext>
            </a:extLst>
          </p:cNvPr>
          <p:cNvSpPr/>
          <p:nvPr/>
        </p:nvSpPr>
        <p:spPr>
          <a:xfrm>
            <a:off x="1371600" y="5109493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“…our state appropriation of $33.2 million still falls short of the $38.5 million needed to fully fund our payroll. This shortfall is further compounded because every payroll dollar not covered by the state appropriation adds an additional 38% percent to cover employee fringe benefits – or an additional $4 million.” 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3E0B1-8F7D-47A9-BD43-E715F140C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253" y="2274836"/>
            <a:ext cx="4648849" cy="270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1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561280"/>
              </p:ext>
            </p:extLst>
          </p:nvPr>
        </p:nvGraphicFramePr>
        <p:xfrm>
          <a:off x="3374591" y="152400"/>
          <a:ext cx="5648035" cy="609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6101"/>
            <a:ext cx="79248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Funding Sources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11098"/>
              </p:ext>
            </p:extLst>
          </p:nvPr>
        </p:nvGraphicFramePr>
        <p:xfrm>
          <a:off x="266700" y="3048000"/>
          <a:ext cx="3543300" cy="2436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3820438" y="3839190"/>
            <a:ext cx="1336048" cy="494136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B48A3C0-869E-43B2-BAE4-CE63190E6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408039"/>
              </p:ext>
            </p:extLst>
          </p:nvPr>
        </p:nvGraphicFramePr>
        <p:xfrm>
          <a:off x="266700" y="2074901"/>
          <a:ext cx="3968563" cy="463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9978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228721"/>
              </p:ext>
            </p:extLst>
          </p:nvPr>
        </p:nvGraphicFramePr>
        <p:xfrm>
          <a:off x="4355757" y="685800"/>
          <a:ext cx="5029200" cy="541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9248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What are the Biggest Drivers?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826410"/>
              </p:ext>
            </p:extLst>
          </p:nvPr>
        </p:nvGraphicFramePr>
        <p:xfrm>
          <a:off x="597243" y="1066800"/>
          <a:ext cx="3700438" cy="462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A7F7650-01EA-4E42-B814-01373DE98866}"/>
              </a:ext>
            </a:extLst>
          </p:cNvPr>
          <p:cNvSpPr txBox="1"/>
          <p:nvPr/>
        </p:nvSpPr>
        <p:spPr>
          <a:xfrm>
            <a:off x="1093263" y="1526516"/>
            <a:ext cx="2708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Functional Areas 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1088A7-0243-41A3-AC63-6AA580DA922F}"/>
              </a:ext>
            </a:extLst>
          </p:cNvPr>
          <p:cNvSpPr txBox="1"/>
          <p:nvPr/>
        </p:nvSpPr>
        <p:spPr>
          <a:xfrm>
            <a:off x="5733123" y="5710535"/>
            <a:ext cx="280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Expense Categories</a:t>
            </a:r>
            <a:endParaRPr lang="en-US" sz="24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455106"/>
              </p:ext>
            </p:extLst>
          </p:nvPr>
        </p:nvGraphicFramePr>
        <p:xfrm>
          <a:off x="136358" y="1955171"/>
          <a:ext cx="4622207" cy="396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8643306"/>
      </p:ext>
    </p:extLst>
  </p:cSld>
  <p:clrMapOvr>
    <a:masterClrMapping/>
  </p:clrMapOvr>
</p:sld>
</file>

<file path=ppt/theme/theme1.xml><?xml version="1.0" encoding="utf-8"?>
<a:theme xmlns:a="http://schemas.openxmlformats.org/drawingml/2006/main" name="FSU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66175</TotalTime>
  <Words>610</Words>
  <Application>Microsoft Office PowerPoint</Application>
  <PresentationFormat>On-screen Show (4:3)</PresentationFormat>
  <Paragraphs>142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Candara</vt:lpstr>
      <vt:lpstr>Times New Roman</vt:lpstr>
      <vt:lpstr>FSUPresentation1</vt:lpstr>
      <vt:lpstr>WHAT DOES THE FUTURE LOOK LIKE? Northeast High School Graduate Trends </vt:lpstr>
      <vt:lpstr>PowerPoint Presentation</vt:lpstr>
      <vt:lpstr>FSU Undergraduate Enrollment Trend:  Actual &amp; Projected</vt:lpstr>
      <vt:lpstr>5 Year FTE Enrollment</vt:lpstr>
      <vt:lpstr>What fiscal realities are different now than five years ago?  </vt:lpstr>
      <vt:lpstr>Future fiscal realities?  </vt:lpstr>
      <vt:lpstr>% of Operating Budget covered by State Appropriations   </vt:lpstr>
      <vt:lpstr>Funding Sources</vt:lpstr>
      <vt:lpstr>What are the Biggest Drivers?</vt:lpstr>
      <vt:lpstr>Investment Account Balances</vt:lpstr>
      <vt:lpstr>AVERAGE MONTHLY SPEND FY17 through FY20 no Payroll  $3.5 Million  FY17 through FY20 With Payroll $7.6 Million </vt:lpstr>
      <vt:lpstr>FSU CASH ANALYSIS</vt:lpstr>
      <vt:lpstr>FSU Undergraduate Enrollment Trend:  Actual &amp; Projected</vt:lpstr>
      <vt:lpstr>Where do we go from here?</vt:lpstr>
    </vt:vector>
  </TitlesOfParts>
  <Company>Fitchburg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Sources</dc:title>
  <dc:creator>Jay Bry</dc:creator>
  <cp:lastModifiedBy>Gail Doiron</cp:lastModifiedBy>
  <cp:revision>386</cp:revision>
  <cp:lastPrinted>2021-01-12T13:37:55Z</cp:lastPrinted>
  <dcterms:created xsi:type="dcterms:W3CDTF">2016-08-18T16:41:14Z</dcterms:created>
  <dcterms:modified xsi:type="dcterms:W3CDTF">2021-01-26T16:57:14Z</dcterms:modified>
</cp:coreProperties>
</file>