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tiff" ContentType="image/tiff"/>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78" r:id="rId2"/>
    <p:sldId id="257" r:id="rId3"/>
    <p:sldId id="258" r:id="rId4"/>
    <p:sldId id="259" r:id="rId5"/>
    <p:sldId id="260" r:id="rId6"/>
    <p:sldId id="262" r:id="rId7"/>
    <p:sldId id="264" r:id="rId8"/>
    <p:sldId id="280" r:id="rId9"/>
    <p:sldId id="265" r:id="rId10"/>
    <p:sldId id="281" r:id="rId11"/>
    <p:sldId id="275" r:id="rId12"/>
    <p:sldId id="282" r:id="rId13"/>
    <p:sldId id="267" r:id="rId14"/>
    <p:sldId id="268"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83" autoAdjust="0"/>
  </p:normalViewPr>
  <p:slideViewPr>
    <p:cSldViewPr>
      <p:cViewPr varScale="1">
        <p:scale>
          <a:sx n="114" d="100"/>
          <a:sy n="114" d="100"/>
        </p:scale>
        <p:origin x="1392" y="144"/>
      </p:cViewPr>
      <p:guideLst>
        <p:guide orient="horz" pos="2160"/>
        <p:guide pos="2880"/>
      </p:guideLst>
    </p:cSldViewPr>
  </p:slideViewPr>
  <p:outlineViewPr>
    <p:cViewPr>
      <p:scale>
        <a:sx n="33" d="100"/>
        <a:sy n="33" d="100"/>
      </p:scale>
      <p:origin x="0" y="720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w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2_Title Slide">
    <p:bg>
      <p:bgPr>
        <a:solidFill>
          <a:srgbClr val="303A3F"/>
        </a:solidFill>
        <a:effectLst/>
      </p:bgPr>
    </p:bg>
    <p:spTree>
      <p:nvGrpSpPr>
        <p:cNvPr id="1" name=""/>
        <p:cNvGrpSpPr/>
        <p:nvPr/>
      </p:nvGrpSpPr>
      <p:grpSpPr>
        <a:xfrm>
          <a:off x="0" y="0"/>
          <a:ext cx="0" cy="0"/>
          <a:chOff x="0" y="0"/>
          <a:chExt cx="0" cy="0"/>
        </a:xfrm>
      </p:grpSpPr>
      <p:pic>
        <p:nvPicPr>
          <p:cNvPr id="25" name="Picture 24"/>
          <p:cNvPicPr/>
          <p:nvPr/>
        </p:nvPicPr>
        <p:blipFill>
          <a:blip r:embed="rId2" cstate="print"/>
          <a:srcRect l="19907" b="38470"/>
          <a:stretch>
            <a:fillRect/>
          </a:stretch>
        </p:blipFill>
        <p:spPr bwMode="auto">
          <a:xfrm>
            <a:off x="0" y="1"/>
            <a:ext cx="7848600" cy="6858000"/>
          </a:xfrm>
          <a:prstGeom prst="rect">
            <a:avLst/>
          </a:prstGeom>
          <a:noFill/>
          <a:ln w="9525">
            <a:noFill/>
            <a:miter lim="800000"/>
            <a:headEnd/>
            <a:tailEnd/>
          </a:ln>
        </p:spPr>
      </p:pic>
      <p:sp>
        <p:nvSpPr>
          <p:cNvPr id="3" name="Subtitle 2"/>
          <p:cNvSpPr>
            <a:spLocks noGrp="1"/>
          </p:cNvSpPr>
          <p:nvPr>
            <p:ph type="subTitle" idx="1"/>
          </p:nvPr>
        </p:nvSpPr>
        <p:spPr>
          <a:xfrm>
            <a:off x="4609202" y="4191000"/>
            <a:ext cx="4114800" cy="381000"/>
          </a:xfrm>
        </p:spPr>
        <p:txBody>
          <a:bodyPr anchor="ctr" anchorCtr="0"/>
          <a:lstStyle>
            <a:lvl1pPr marL="0" indent="0" algn="r">
              <a:buNone/>
              <a:defRPr sz="1400" spc="70" baseline="0">
                <a:solidFill>
                  <a:srgbClr val="E05206"/>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6" name="Picture 15" descr="accounting tax advisory.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449547" y="6218200"/>
            <a:ext cx="2274455" cy="100853"/>
          </a:xfrm>
          <a:prstGeom prst="rect">
            <a:avLst/>
          </a:prstGeom>
        </p:spPr>
      </p:pic>
      <p:cxnSp>
        <p:nvCxnSpPr>
          <p:cNvPr id="18" name="Straight Connector 17"/>
          <p:cNvCxnSpPr/>
          <p:nvPr/>
        </p:nvCxnSpPr>
        <p:spPr bwMode="gray">
          <a:xfrm>
            <a:off x="0" y="6629400"/>
            <a:ext cx="9144000" cy="0"/>
          </a:xfrm>
          <a:prstGeom prst="line">
            <a:avLst/>
          </a:prstGeom>
          <a:ln w="38100">
            <a:solidFill>
              <a:srgbClr val="F57B20"/>
            </a:solidFill>
          </a:ln>
        </p:spPr>
        <p:style>
          <a:lnRef idx="1">
            <a:schemeClr val="accent1"/>
          </a:lnRef>
          <a:fillRef idx="0">
            <a:schemeClr val="accent1"/>
          </a:fillRef>
          <a:effectRef idx="0">
            <a:schemeClr val="accent1"/>
          </a:effectRef>
          <a:fontRef idx="minor">
            <a:schemeClr val="tx1"/>
          </a:fontRef>
        </p:style>
      </p:cxnSp>
      <p:sp>
        <p:nvSpPr>
          <p:cNvPr id="1027" name="AutoShape 3"/>
          <p:cNvSpPr>
            <a:spLocks noChangeAspect="1" noChangeArrowheads="1" noTextEdit="1"/>
          </p:cNvSpPr>
          <p:nvPr/>
        </p:nvSpPr>
        <p:spPr bwMode="auto">
          <a:xfrm>
            <a:off x="0" y="0"/>
            <a:ext cx="9144000" cy="68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pic>
        <p:nvPicPr>
          <p:cNvPr id="8" name="Picture 2" descr="S:\admin-mktg-corp\Branding Items\COHN_REZNICK\LOGOS\CohnReznick Lockups\New_Thick_Logo\CR Logo 2014_2cK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32231"/>
          <a:stretch/>
        </p:blipFill>
        <p:spPr bwMode="auto">
          <a:xfrm>
            <a:off x="5029200" y="3455036"/>
            <a:ext cx="3733800" cy="425238"/>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ctrTitle"/>
          </p:nvPr>
        </p:nvSpPr>
        <p:spPr>
          <a:xfrm>
            <a:off x="457200" y="1676401"/>
            <a:ext cx="8229600" cy="762000"/>
          </a:xfrm>
        </p:spPr>
        <p:txBody>
          <a:bodyPr anchor="ctr" anchorCtr="0">
            <a:normAutofit/>
          </a:bodyPr>
          <a:lstStyle>
            <a:lvl1pPr algn="r">
              <a:defRPr sz="2800" baseline="0">
                <a:solidFill>
                  <a:srgbClr val="F57B20"/>
                </a:solidFill>
              </a:defRPr>
            </a:lvl1pPr>
          </a:lstStyle>
          <a:p>
            <a:r>
              <a:rPr lang="en-US"/>
              <a:t>Click to edit Master title style</a:t>
            </a:r>
            <a:endParaRPr lang="en-US" dirty="0"/>
          </a:p>
        </p:txBody>
      </p:sp>
    </p:spTree>
    <p:extLst>
      <p:ext uri="{BB962C8B-B14F-4D97-AF65-F5344CB8AC3E}">
        <p14:creationId xmlns:p14="http://schemas.microsoft.com/office/powerpoint/2010/main" val="1662310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lgn="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9"/>
          <p:cNvSpPr>
            <a:spLocks noGrp="1"/>
          </p:cNvSpPr>
          <p:nvPr>
            <p:ph type="sldNum" sz="quarter" idx="11"/>
          </p:nvPr>
        </p:nvSpPr>
        <p:spPr>
          <a:xfrm>
            <a:off x="8737922" y="6489017"/>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FFA6-FF7C-4CED-9B47-3BF4EC8A4BA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4" name="Slide Number Placeholder 9"/>
          <p:cNvSpPr>
            <a:spLocks noGrp="1"/>
          </p:cNvSpPr>
          <p:nvPr>
            <p:ph type="sldNum" sz="quarter" idx="4"/>
          </p:nvPr>
        </p:nvSpPr>
        <p:spPr>
          <a:xfrm>
            <a:off x="7010400" y="60198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FFA6-FF7C-4CED-9B47-3BF4EC8A4BA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9"/>
          <p:cNvSpPr>
            <a:spLocks noGrp="1"/>
          </p:cNvSpPr>
          <p:nvPr>
            <p:ph type="sldNum" sz="quarter" idx="4"/>
          </p:nvPr>
        </p:nvSpPr>
        <p:spPr>
          <a:xfrm>
            <a:off x="8749496" y="6482265"/>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FFA6-FF7C-4CED-9B47-3BF4EC8A4BA9}"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4"/>
          </p:nvPr>
        </p:nvSpPr>
        <p:spPr>
          <a:xfrm>
            <a:off x="8737922" y="6470690"/>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FFA6-FF7C-4CED-9B47-3BF4EC8A4BA9}"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168D38-45E2-4E1F-A9CD-1C08961A06FD}" type="datetimeFigureOut">
              <a:rPr lang="en-US" smtClean="0"/>
              <a:pPr/>
              <a:t>11/16/2020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5263FFA6-FF7C-4CED-9B47-3BF4EC8A4BA9}" type="slidenum">
              <a:rPr lang="en-US" smtClean="0"/>
              <a:pPr/>
              <a:t>‹#›</a:t>
            </a:fld>
            <a:endParaRPr lang="en-US" dirty="0"/>
          </a:p>
        </p:txBody>
      </p:sp>
    </p:spTree>
    <p:extLst>
      <p:ext uri="{BB962C8B-B14F-4D97-AF65-F5344CB8AC3E}">
        <p14:creationId xmlns:p14="http://schemas.microsoft.com/office/powerpoint/2010/main" val="2157062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solidFill>
          <a:schemeClr val="bg1"/>
        </a:solidFill>
        <a:effectLst/>
      </p:bgPr>
    </p:bg>
    <p:spTree>
      <p:nvGrpSpPr>
        <p:cNvPr id="1" name=""/>
        <p:cNvGrpSpPr/>
        <p:nvPr/>
      </p:nvGrpSpPr>
      <p:grpSpPr>
        <a:xfrm>
          <a:off x="0" y="0"/>
          <a:ext cx="0" cy="0"/>
          <a:chOff x="0" y="0"/>
          <a:chExt cx="0" cy="0"/>
        </a:xfrm>
      </p:grpSpPr>
      <p:pic>
        <p:nvPicPr>
          <p:cNvPr id="11" name="Picture 10"/>
          <p:cNvPicPr/>
          <p:nvPr/>
        </p:nvPicPr>
        <p:blipFill>
          <a:blip r:embed="rId2" cstate="print"/>
          <a:srcRect l="20032" b="38088"/>
          <a:stretch>
            <a:fillRect/>
          </a:stretch>
        </p:blipFill>
        <p:spPr bwMode="auto">
          <a:xfrm>
            <a:off x="0" y="0"/>
            <a:ext cx="7696200" cy="6858000"/>
          </a:xfrm>
          <a:prstGeom prst="rect">
            <a:avLst/>
          </a:prstGeom>
          <a:noFill/>
          <a:ln w="9525">
            <a:noFill/>
            <a:miter lim="800000"/>
            <a:headEnd/>
            <a:tailEnd/>
          </a:ln>
        </p:spPr>
      </p:pic>
      <p:sp>
        <p:nvSpPr>
          <p:cNvPr id="2" name="Title 1"/>
          <p:cNvSpPr>
            <a:spLocks noGrp="1"/>
          </p:cNvSpPr>
          <p:nvPr>
            <p:ph type="ctrTitle"/>
          </p:nvPr>
        </p:nvSpPr>
        <p:spPr>
          <a:xfrm>
            <a:off x="457200" y="1676401"/>
            <a:ext cx="8229600" cy="762000"/>
          </a:xfrm>
        </p:spPr>
        <p:txBody>
          <a:bodyPr anchor="ctr" anchorCtr="0">
            <a:normAutofit/>
          </a:bodyPr>
          <a:lstStyle>
            <a:lvl1pPr algn="r">
              <a:defRPr sz="2800" baseline="0">
                <a:solidFill>
                  <a:srgbClr val="37424A"/>
                </a:solidFill>
              </a:defRPr>
            </a:lvl1pPr>
          </a:lstStyle>
          <a:p>
            <a:r>
              <a:rPr lang="en-US"/>
              <a:t>Click to edit Master title style</a:t>
            </a:r>
            <a:endParaRPr lang="en-US" dirty="0"/>
          </a:p>
        </p:txBody>
      </p:sp>
      <p:sp>
        <p:nvSpPr>
          <p:cNvPr id="3" name="Subtitle 2"/>
          <p:cNvSpPr>
            <a:spLocks noGrp="1"/>
          </p:cNvSpPr>
          <p:nvPr>
            <p:ph type="subTitle" idx="1"/>
          </p:nvPr>
        </p:nvSpPr>
        <p:spPr>
          <a:xfrm>
            <a:off x="4574275" y="2444087"/>
            <a:ext cx="4114800" cy="381000"/>
          </a:xfrm>
        </p:spPr>
        <p:txBody>
          <a:bodyPr anchor="ctr" anchorCtr="0"/>
          <a:lstStyle>
            <a:lvl1pPr marL="0" indent="0" algn="r">
              <a:buNone/>
              <a:defRPr sz="1400" spc="7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791200" y="5867400"/>
            <a:ext cx="2895600" cy="365125"/>
          </a:xfrm>
        </p:spPr>
        <p:txBody>
          <a:bodyPr/>
          <a:lstStyle>
            <a:lvl1pPr>
              <a:defRPr sz="1600" baseline="0"/>
            </a:lvl1pPr>
          </a:lstStyle>
          <a:p>
            <a:fld id="{A8168D38-45E2-4E1F-A9CD-1C08961A06FD}" type="datetimeFigureOut">
              <a:rPr lang="en-US" smtClean="0"/>
              <a:pPr/>
              <a:t>11/16/2020</a:t>
            </a:fld>
            <a:endParaRPr lang="en-US" dirty="0"/>
          </a:p>
        </p:txBody>
      </p:sp>
      <p:cxnSp>
        <p:nvCxnSpPr>
          <p:cNvPr id="7" name="Straight Connector 6"/>
          <p:cNvCxnSpPr/>
          <p:nvPr/>
        </p:nvCxnSpPr>
        <p:spPr>
          <a:xfrm>
            <a:off x="0" y="6613477"/>
            <a:ext cx="9144000" cy="0"/>
          </a:xfrm>
          <a:prstGeom prst="line">
            <a:avLst/>
          </a:prstGeom>
          <a:ln w="28575">
            <a:solidFill>
              <a:srgbClr val="F57B20"/>
            </a:solidFill>
          </a:ln>
        </p:spPr>
        <p:style>
          <a:lnRef idx="1">
            <a:schemeClr val="accent1"/>
          </a:lnRef>
          <a:fillRef idx="0">
            <a:schemeClr val="accent1"/>
          </a:fillRef>
          <a:effectRef idx="0">
            <a:schemeClr val="accent1"/>
          </a:effectRef>
          <a:fontRef idx="minor">
            <a:schemeClr val="tx1"/>
          </a:fontRef>
        </p:style>
      </p:cxnSp>
      <p:pic>
        <p:nvPicPr>
          <p:cNvPr id="8" name="Picture 7" descr="Nexia.png"/>
          <p:cNvPicPr>
            <a:picLocks noChangeAspect="1"/>
          </p:cNvPicPr>
          <p:nvPr/>
        </p:nvPicPr>
        <p:blipFill>
          <a:blip r:embed="rId3" cstate="print"/>
          <a:stretch>
            <a:fillRect/>
          </a:stretch>
        </p:blipFill>
        <p:spPr>
          <a:xfrm>
            <a:off x="381000" y="5976492"/>
            <a:ext cx="1905004" cy="256033"/>
          </a:xfrm>
          <a:prstGeom prst="rect">
            <a:avLst/>
          </a:prstGeom>
        </p:spPr>
      </p:pic>
      <p:pic>
        <p:nvPicPr>
          <p:cNvPr id="5" name="Picture 2" descr="C:\Users\lgitlin\Desktop\CR Logo 2014_RGB.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83028" y="3720618"/>
            <a:ext cx="3235944" cy="54381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Caroline\Documents\Caroline\AMC\Spark Design\Cohn_Reznick\Watermark_4.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685800"/>
            <a:ext cx="9176982" cy="7200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1"/>
            <a:ext cx="8229600" cy="1219199"/>
          </a:xfrm>
        </p:spPr>
        <p:txBody>
          <a:bodyPr anchor="t" anchorCtr="0"/>
          <a:lstStyle/>
          <a:p>
            <a:r>
              <a:rPr lang="en-US" dirty="0"/>
              <a:t>CLICK TO EDIT MASTER TITLE STYLE</a:t>
            </a:r>
          </a:p>
        </p:txBody>
      </p:sp>
      <p:sp>
        <p:nvSpPr>
          <p:cNvPr id="3" name="Content Placeholder 2"/>
          <p:cNvSpPr>
            <a:spLocks noGrp="1"/>
          </p:cNvSpPr>
          <p:nvPr>
            <p:ph idx="1"/>
          </p:nvPr>
        </p:nvSpPr>
        <p:spPr>
          <a:xfrm>
            <a:off x="457200" y="1676400"/>
            <a:ext cx="8229600" cy="4449763"/>
          </a:xfrm>
        </p:spPr>
        <p:txBody>
          <a:bodyPr/>
          <a:lstStyle>
            <a:lvl1pPr>
              <a:defRPr baseline="0"/>
            </a:lvl1pPr>
            <a:lvl2pPr>
              <a:defRPr baseline="0"/>
            </a:lvl2pPr>
            <a:lvl3pPr marL="400050" indent="-171450">
              <a:defRPr baseline="0"/>
            </a:lvl3pPr>
            <a:lvl4pPr marL="573088" indent="-173038">
              <a:defRPr baseline="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Slide Number Placeholder 5"/>
          <p:cNvSpPr>
            <a:spLocks noGrp="1"/>
          </p:cNvSpPr>
          <p:nvPr>
            <p:ph type="sldNum" sz="quarter" idx="12"/>
          </p:nvPr>
        </p:nvSpPr>
        <p:spPr/>
        <p:txBody>
          <a:bodyPr/>
          <a:lstStyle>
            <a:lvl1pPr>
              <a:defRPr sz="1200" kern="1000" spc="70" baseline="0">
                <a:solidFill>
                  <a:schemeClr val="accent1"/>
                </a:solidFill>
                <a:latin typeface="+mj-lt"/>
              </a:defRPr>
            </a:lvl1pPr>
          </a:lstStyle>
          <a:p>
            <a:fld id="{5263FFA6-FF7C-4CED-9B47-3BF4EC8A4BA9}" type="slidenum">
              <a:rPr lang="en-US" smtClean="0"/>
              <a:pPr/>
              <a:t>‹#›</a:t>
            </a:fld>
            <a:endParaRPr lang="en-US" dirty="0"/>
          </a:p>
        </p:txBody>
      </p:sp>
      <p:sp>
        <p:nvSpPr>
          <p:cNvPr id="8" name="Date Placeholder 4"/>
          <p:cNvSpPr>
            <a:spLocks noGrp="1"/>
          </p:cNvSpPr>
          <p:nvPr>
            <p:ph type="dt" sz="half" idx="10"/>
          </p:nvPr>
        </p:nvSpPr>
        <p:spPr>
          <a:xfrm>
            <a:off x="6143500" y="6441360"/>
            <a:ext cx="2133600" cy="365125"/>
          </a:xfrm>
        </p:spPr>
        <p:txBody>
          <a:bodyPr/>
          <a:lstStyle>
            <a:lvl1pPr>
              <a:defRPr kern="1000" spc="70" baseline="0"/>
            </a:lvl1pPr>
          </a:lstStyle>
          <a:p>
            <a:fld id="{A8168D38-45E2-4E1F-A9CD-1C08961A06FD}" type="datetimeFigureOut">
              <a:rPr lang="en-US" smtClean="0"/>
              <a:pPr/>
              <a:t>11/16/2020</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
            <a:ext cx="8229600" cy="1219200"/>
          </a:xfrm>
        </p:spPr>
        <p:txBody>
          <a:bodyPr vert="horz" lIns="91440" tIns="45720" rIns="91440" bIns="45720" rtlCol="0" anchor="t" anchorCtr="0">
            <a:normAutofit/>
          </a:bodyPr>
          <a:lstStyle>
            <a:lvl1pPr algn="l" rtl="0" fontAlgn="base">
              <a:spcBef>
                <a:spcPct val="0"/>
              </a:spcBef>
              <a:spcAft>
                <a:spcPct val="0"/>
              </a:spcAft>
              <a:defRPr lang="en-US" sz="2800" kern="1000" spc="600" baseline="0" dirty="0">
                <a:solidFill>
                  <a:srgbClr val="37424A"/>
                </a:solidFill>
                <a:latin typeface="Arial" pitchFamily="34" charset="0"/>
                <a:ea typeface="+mj-ea"/>
                <a:cs typeface="Arial"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76401"/>
            <a:ext cx="4019266" cy="4525962"/>
          </a:xfrm>
        </p:spPr>
        <p:txBody>
          <a:bodyPr/>
          <a:lstStyle>
            <a:lvl1pPr>
              <a:defRPr sz="1800" kern="1000" spc="0" baseline="0"/>
            </a:lvl1pPr>
            <a:lvl2pPr>
              <a:defRPr sz="1600" kern="1000" spc="0" baseline="0"/>
            </a:lvl2pPr>
            <a:lvl3pPr>
              <a:defRPr sz="1400" kern="1000" spc="0" baseline="0"/>
            </a:lvl3pPr>
            <a:lvl4pPr>
              <a:defRPr sz="1400" kern="1000" spc="0" baseline="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572000" y="1676400"/>
            <a:ext cx="4046561" cy="4525963"/>
          </a:xfrm>
        </p:spPr>
        <p:txBody>
          <a:bodyPr/>
          <a:lstStyle>
            <a:lvl1pPr>
              <a:defRPr sz="1800" kern="1000" spc="0" baseline="0"/>
            </a:lvl1pPr>
            <a:lvl2pPr>
              <a:defRPr sz="1600" kern="1000" spc="0" baseline="0"/>
            </a:lvl2pPr>
            <a:lvl3pPr>
              <a:defRPr sz="1400" kern="1000" spc="0" baseline="0"/>
            </a:lvl3pPr>
            <a:lvl4pPr>
              <a:defRPr sz="1400" kern="1000" spc="0" baseline="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a:xfrm>
            <a:off x="6143500" y="6441360"/>
            <a:ext cx="2133600" cy="365125"/>
          </a:xfrm>
        </p:spPr>
        <p:txBody>
          <a:bodyPr/>
          <a:lstStyle>
            <a:lvl1pPr>
              <a:defRPr kern="1000" spc="70" baseline="0"/>
            </a:lvl1pPr>
          </a:lstStyle>
          <a:p>
            <a:fld id="{A8168D38-45E2-4E1F-A9CD-1C08961A06FD}" type="datetimeFigureOut">
              <a:rPr lang="en-US" smtClean="0"/>
              <a:pPr/>
              <a:t>11/16/2020</a:t>
            </a:fld>
            <a:endParaRPr lang="en-US" dirty="0"/>
          </a:p>
        </p:txBody>
      </p:sp>
      <p:sp>
        <p:nvSpPr>
          <p:cNvPr id="7" name="Slide Number Placeholder 6"/>
          <p:cNvSpPr>
            <a:spLocks noGrp="1"/>
          </p:cNvSpPr>
          <p:nvPr>
            <p:ph type="sldNum" sz="quarter" idx="12"/>
          </p:nvPr>
        </p:nvSpPr>
        <p:spPr/>
        <p:txBody>
          <a:bodyPr/>
          <a:lstStyle>
            <a:lvl1pPr>
              <a:defRPr kern="1000" spc="70" baseline="0"/>
            </a:lvl1pPr>
          </a:lstStyle>
          <a:p>
            <a:fld id="{5263FFA6-FF7C-4CED-9B47-3BF4EC8A4BA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
            <a:ext cx="8267700" cy="1219200"/>
          </a:xfrm>
        </p:spPr>
        <p:txBody>
          <a:bodyPr anchor="t" anchorCtr="0">
            <a:normAutofit/>
          </a:bodyPr>
          <a:lstStyle>
            <a:lvl1pPr algn="l" rtl="0" fontAlgn="base">
              <a:spcBef>
                <a:spcPct val="0"/>
              </a:spcBef>
              <a:spcAft>
                <a:spcPct val="0"/>
              </a:spcAft>
              <a:defRPr lang="en-US" sz="2800" kern="1000" spc="600" baseline="0" dirty="0">
                <a:solidFill>
                  <a:srgbClr val="37424A"/>
                </a:solidFill>
                <a:latin typeface="Arial" pitchFamily="34" charset="0"/>
                <a:ea typeface="+mj-ea"/>
                <a:cs typeface="Arial" pitchFamily="34" charset="0"/>
              </a:defRPr>
            </a:lvl1pPr>
          </a:lstStyle>
          <a:p>
            <a:r>
              <a:rPr lang="en-US" dirty="0"/>
              <a:t>CLICK TO EDIT MASTER TITLE STYLE</a:t>
            </a:r>
          </a:p>
        </p:txBody>
      </p:sp>
      <p:sp>
        <p:nvSpPr>
          <p:cNvPr id="3" name="Date Placeholder 2"/>
          <p:cNvSpPr>
            <a:spLocks noGrp="1"/>
          </p:cNvSpPr>
          <p:nvPr>
            <p:ph type="dt" sz="half" idx="10"/>
          </p:nvPr>
        </p:nvSpPr>
        <p:spPr>
          <a:xfrm>
            <a:off x="6143500" y="6441360"/>
            <a:ext cx="2133600" cy="365125"/>
          </a:xfrm>
        </p:spPr>
        <p:txBody>
          <a:bodyPr/>
          <a:lstStyle>
            <a:lvl1pPr>
              <a:defRPr kern="1000" spc="70" baseline="0">
                <a:solidFill>
                  <a:schemeClr val="accent2"/>
                </a:solidFill>
              </a:defRPr>
            </a:lvl1pPr>
          </a:lstStyle>
          <a:p>
            <a:fld id="{A8168D38-45E2-4E1F-A9CD-1C08961A06FD}" type="datetimeFigureOut">
              <a:rPr lang="en-US" smtClean="0"/>
              <a:pPr/>
              <a:t>11/16/2020</a:t>
            </a:fld>
            <a:endParaRPr lang="en-US" dirty="0"/>
          </a:p>
        </p:txBody>
      </p:sp>
      <p:sp>
        <p:nvSpPr>
          <p:cNvPr id="5" name="Slide Number Placeholder 4"/>
          <p:cNvSpPr>
            <a:spLocks noGrp="1"/>
          </p:cNvSpPr>
          <p:nvPr>
            <p:ph type="sldNum" sz="quarter" idx="12"/>
          </p:nvPr>
        </p:nvSpPr>
        <p:spPr/>
        <p:txBody>
          <a:bodyPr/>
          <a:lstStyle>
            <a:lvl1pPr>
              <a:defRPr kern="1000" spc="70" baseline="0">
                <a:solidFill>
                  <a:schemeClr val="accent1"/>
                </a:solidFill>
              </a:defRPr>
            </a:lvl1pPr>
          </a:lstStyle>
          <a:p>
            <a:fld id="{5263FFA6-FF7C-4CED-9B47-3BF4EC8A4BA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
            <a:ext cx="2932113" cy="1219200"/>
          </a:xfrm>
        </p:spPr>
        <p:txBody>
          <a:bodyPr anchor="t" anchorCtr="0"/>
          <a:lstStyle>
            <a:lvl1pPr algn="l">
              <a:defRPr sz="2000" b="0" spc="600" baseline="0">
                <a:solidFill>
                  <a:schemeClr val="accent1"/>
                </a:solidFill>
              </a:defRPr>
            </a:lvl1pPr>
          </a:lstStyle>
          <a:p>
            <a:r>
              <a:rPr lang="en-US" dirty="0"/>
              <a:t>CLICK TO EDIT MASTER TITLE STYLE</a:t>
            </a:r>
          </a:p>
        </p:txBody>
      </p:sp>
      <p:sp>
        <p:nvSpPr>
          <p:cNvPr id="3" name="Content Placeholder 2"/>
          <p:cNvSpPr>
            <a:spLocks noGrp="1"/>
          </p:cNvSpPr>
          <p:nvPr>
            <p:ph idx="1" hasCustomPrompt="1"/>
          </p:nvPr>
        </p:nvSpPr>
        <p:spPr>
          <a:xfrm>
            <a:off x="4038600" y="228600"/>
            <a:ext cx="4648200" cy="5897563"/>
          </a:xfrm>
        </p:spPr>
        <p:txBody>
          <a:bodyPr/>
          <a:lstStyle>
            <a:lvl1pPr>
              <a:spcAft>
                <a:spcPts val="1200"/>
              </a:spcAft>
              <a:defRPr sz="2800" spc="600">
                <a:solidFill>
                  <a:schemeClr val="accent2"/>
                </a:solidFill>
                <a:latin typeface="Arial" pitchFamily="34" charset="0"/>
                <a:cs typeface="Arial" pitchFamily="34" charset="0"/>
              </a:defRPr>
            </a:lvl1pPr>
            <a:lvl2pPr>
              <a:defRPr sz="1800" spc="0" baseline="0">
                <a:solidFill>
                  <a:schemeClr val="accent2"/>
                </a:solidFill>
              </a:defRPr>
            </a:lvl2pPr>
            <a:lvl3pPr>
              <a:defRPr sz="1600" spc="0" baseline="0">
                <a:solidFill>
                  <a:schemeClr val="accent2"/>
                </a:solidFill>
              </a:defRPr>
            </a:lvl3pPr>
            <a:lvl4pPr>
              <a:defRPr sz="1400" spc="0" baseline="0">
                <a:solidFill>
                  <a:schemeClr val="accent2"/>
                </a:solidFill>
              </a:defRPr>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1" y="1676400"/>
            <a:ext cx="2971800" cy="4084092"/>
          </a:xfrm>
        </p:spPr>
        <p:txBody>
          <a:bodyPr/>
          <a:lstStyle>
            <a:lvl1pPr marL="0" indent="0">
              <a:buNone/>
              <a:defRPr sz="1800" spc="0" baseline="0">
                <a:solidFill>
                  <a:schemeClr val="accent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kern="1000" spc="70" baseline="0">
                <a:solidFill>
                  <a:schemeClr val="accent1"/>
                </a:solidFill>
              </a:defRPr>
            </a:lvl1pPr>
          </a:lstStyle>
          <a:p>
            <a:fld id="{5263FFA6-FF7C-4CED-9B47-3BF4EC8A4BA9}" type="slidenum">
              <a:rPr lang="en-US" smtClean="0"/>
              <a:pPr/>
              <a:t>‹#›</a:t>
            </a:fld>
            <a:endParaRPr lang="en-US" dirty="0"/>
          </a:p>
        </p:txBody>
      </p:sp>
      <p:sp>
        <p:nvSpPr>
          <p:cNvPr id="9" name="Date Placeholder 4"/>
          <p:cNvSpPr>
            <a:spLocks noGrp="1"/>
          </p:cNvSpPr>
          <p:nvPr>
            <p:ph type="dt" sz="half" idx="10"/>
          </p:nvPr>
        </p:nvSpPr>
        <p:spPr>
          <a:xfrm>
            <a:off x="6143500" y="6441360"/>
            <a:ext cx="2133600" cy="365125"/>
          </a:xfrm>
        </p:spPr>
        <p:txBody>
          <a:bodyPr/>
          <a:lstStyle>
            <a:lvl1pPr>
              <a:defRPr kern="1000" spc="70" baseline="0"/>
            </a:lvl1pPr>
          </a:lstStyle>
          <a:p>
            <a:fld id="{A8168D38-45E2-4E1F-A9CD-1C08961A06FD}" type="datetimeFigureOut">
              <a:rPr lang="en-US" smtClean="0"/>
              <a:pPr/>
              <a:t>11/16/2020</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delete">
    <p:spTree>
      <p:nvGrpSpPr>
        <p:cNvPr id="1" name=""/>
        <p:cNvGrpSpPr/>
        <p:nvPr/>
      </p:nvGrpSpPr>
      <p:grpSpPr>
        <a:xfrm>
          <a:off x="0" y="0"/>
          <a:ext cx="0" cy="0"/>
          <a:chOff x="0" y="0"/>
          <a:chExt cx="0" cy="0"/>
        </a:xfrm>
      </p:grpSpPr>
      <p:sp>
        <p:nvSpPr>
          <p:cNvPr id="3" name="Rectangle 2"/>
          <p:cNvSpPr/>
          <p:nvPr/>
        </p:nvSpPr>
        <p:spPr bwMode="gray">
          <a:xfrm>
            <a:off x="0" y="0"/>
            <a:ext cx="9144000" cy="6858000"/>
          </a:xfrm>
          <a:prstGeom prst="rect">
            <a:avLst/>
          </a:prstGeom>
          <a:solidFill>
            <a:srgbClr val="303A3F"/>
          </a:solidFill>
          <a:ln w="0">
            <a:noFill/>
          </a:ln>
          <a:effectLst/>
        </p:spPr>
        <p:style>
          <a:lnRef idx="1">
            <a:schemeClr val="accent1"/>
          </a:lnRef>
          <a:fillRef idx="3">
            <a:schemeClr val="accent1"/>
          </a:fillRef>
          <a:effectRef idx="2">
            <a:schemeClr val="accent1"/>
          </a:effectRef>
          <a:fontRef idx="minor">
            <a:schemeClr val="lt1"/>
          </a:fontRef>
        </p:style>
        <p:txBody>
          <a:bodyPr lIns="91322" tIns="45662" rIns="91322" bIns="45662"/>
          <a:lstStyle/>
          <a:p>
            <a:pPr defTabSz="456614" fontAlgn="auto">
              <a:spcBef>
                <a:spcPts val="0"/>
              </a:spcBef>
              <a:spcAft>
                <a:spcPts val="0"/>
              </a:spcAft>
              <a:defRPr/>
            </a:pPr>
            <a:endParaRPr lang="en-US" dirty="0">
              <a:solidFill>
                <a:prstClr val="white"/>
              </a:solidFill>
            </a:endParaRPr>
          </a:p>
        </p:txBody>
      </p:sp>
      <p:pic>
        <p:nvPicPr>
          <p:cNvPr id="6" name="Picture 5"/>
          <p:cNvPicPr/>
          <p:nvPr/>
        </p:nvPicPr>
        <p:blipFill>
          <a:blip r:embed="rId2" cstate="print"/>
          <a:srcRect l="19907" b="38470"/>
          <a:stretch>
            <a:fillRect/>
          </a:stretch>
        </p:blipFill>
        <p:spPr bwMode="auto">
          <a:xfrm>
            <a:off x="11875" y="1"/>
            <a:ext cx="7848600" cy="6838949"/>
          </a:xfrm>
          <a:prstGeom prst="rect">
            <a:avLst/>
          </a:prstGeom>
          <a:noFill/>
          <a:ln w="9525">
            <a:noFill/>
            <a:miter lim="800000"/>
            <a:headEnd/>
            <a:tailEnd/>
          </a:ln>
        </p:spPr>
      </p:pic>
      <p:cxnSp>
        <p:nvCxnSpPr>
          <p:cNvPr id="5" name="Straight Connector 4"/>
          <p:cNvCxnSpPr/>
          <p:nvPr/>
        </p:nvCxnSpPr>
        <p:spPr bwMode="gray">
          <a:xfrm>
            <a:off x="0" y="6629400"/>
            <a:ext cx="9144000" cy="0"/>
          </a:xfrm>
          <a:prstGeom prst="line">
            <a:avLst/>
          </a:prstGeom>
          <a:ln w="38100">
            <a:solidFill>
              <a:srgbClr val="F57B20"/>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ctrTitle"/>
          </p:nvPr>
        </p:nvSpPr>
        <p:spPr>
          <a:xfrm>
            <a:off x="457200" y="1676400"/>
            <a:ext cx="8267700" cy="762000"/>
          </a:xfrm>
        </p:spPr>
        <p:txBody>
          <a:bodyPr>
            <a:normAutofit/>
          </a:bodyPr>
          <a:lstStyle>
            <a:lvl1pPr algn="l">
              <a:defRPr sz="2800" strike="noStrike" baseline="0">
                <a:solidFill>
                  <a:srgbClr val="F57B20"/>
                </a:solidFill>
              </a:defRPr>
            </a:lvl1pPr>
          </a:lstStyle>
          <a:p>
            <a:r>
              <a:rPr lang="en-US"/>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4"/>
          </p:nvPr>
        </p:nvSpPr>
        <p:spPr>
          <a:xfrm>
            <a:off x="8763000" y="6462009"/>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FFA6-FF7C-4CED-9B47-3BF4EC8A4BA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Content Placeholder 2"/>
          <p:cNvSpPr>
            <a:spLocks noGrp="1"/>
          </p:cNvSpPr>
          <p:nvPr>
            <p:ph sz="half" idx="1"/>
          </p:nvPr>
        </p:nvSpPr>
        <p:spPr>
          <a:xfrm>
            <a:off x="685800" y="2133600"/>
            <a:ext cx="3810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133600"/>
            <a:ext cx="3810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9"/>
          <p:cNvSpPr>
            <a:spLocks noGrp="1"/>
          </p:cNvSpPr>
          <p:nvPr>
            <p:ph type="sldNum" sz="quarter" idx="4"/>
          </p:nvPr>
        </p:nvSpPr>
        <p:spPr>
          <a:xfrm>
            <a:off x="8749496" y="6459116"/>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FFA6-FF7C-4CED-9B47-3BF4EC8A4BA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599"/>
            <a:ext cx="8229600" cy="1219201"/>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76400"/>
            <a:ext cx="82296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2"/>
          </p:nvPr>
        </p:nvSpPr>
        <p:spPr>
          <a:xfrm>
            <a:off x="6096000" y="6441360"/>
            <a:ext cx="2133600" cy="365125"/>
          </a:xfrm>
          <a:prstGeom prst="rect">
            <a:avLst/>
          </a:prstGeom>
        </p:spPr>
        <p:txBody>
          <a:bodyPr vert="horz" lIns="91440" tIns="45720" rIns="91440" bIns="45720" rtlCol="0" anchor="ctr"/>
          <a:lstStyle>
            <a:lvl1pPr algn="r" fontAlgn="auto">
              <a:spcBef>
                <a:spcPts val="0"/>
              </a:spcBef>
              <a:spcAft>
                <a:spcPts val="0"/>
              </a:spcAft>
              <a:defRPr sz="1000" kern="1000" spc="0" baseline="0" smtClean="0">
                <a:solidFill>
                  <a:srgbClr val="37424A"/>
                </a:solidFill>
                <a:latin typeface="+mn-lt"/>
              </a:defRPr>
            </a:lvl1pPr>
          </a:lstStyle>
          <a:p>
            <a:fld id="{A8168D38-45E2-4E1F-A9CD-1C08961A06FD}" type="datetimeFigureOut">
              <a:rPr lang="en-US" smtClean="0"/>
              <a:pPr/>
              <a:t>11/16/2020</a:t>
            </a:fld>
            <a:endParaRPr lang="en-US" dirty="0"/>
          </a:p>
        </p:txBody>
      </p:sp>
      <p:sp>
        <p:nvSpPr>
          <p:cNvPr id="6" name="Slide Number Placeholder 5"/>
          <p:cNvSpPr>
            <a:spLocks noGrp="1"/>
          </p:cNvSpPr>
          <p:nvPr>
            <p:ph type="sldNum" sz="quarter" idx="4"/>
          </p:nvPr>
        </p:nvSpPr>
        <p:spPr>
          <a:xfrm>
            <a:off x="8229600" y="6441360"/>
            <a:ext cx="4572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57B20"/>
                </a:solidFill>
                <a:latin typeface="+mn-lt"/>
              </a:defRPr>
            </a:lvl1pPr>
          </a:lstStyle>
          <a:p>
            <a:fld id="{5263FFA6-FF7C-4CED-9B47-3BF4EC8A4BA9}" type="slidenum">
              <a:rPr lang="en-US" smtClean="0"/>
              <a:pPr/>
              <a:t>‹#›</a:t>
            </a:fld>
            <a:endParaRPr lang="en-US" dirty="0"/>
          </a:p>
        </p:txBody>
      </p:sp>
      <p:cxnSp>
        <p:nvCxnSpPr>
          <p:cNvPr id="7" name="Straight Connector 6"/>
          <p:cNvCxnSpPr/>
          <p:nvPr/>
        </p:nvCxnSpPr>
        <p:spPr>
          <a:xfrm>
            <a:off x="2438400" y="6623922"/>
            <a:ext cx="4572000" cy="0"/>
          </a:xfrm>
          <a:prstGeom prst="line">
            <a:avLst/>
          </a:prstGeom>
          <a:ln w="38100">
            <a:solidFill>
              <a:srgbClr val="F57B20"/>
            </a:solidFill>
          </a:ln>
        </p:spPr>
        <p:style>
          <a:lnRef idx="1">
            <a:schemeClr val="accent1"/>
          </a:lnRef>
          <a:fillRef idx="0">
            <a:schemeClr val="accent1"/>
          </a:fillRef>
          <a:effectRef idx="0">
            <a:schemeClr val="accent1"/>
          </a:effectRef>
          <a:fontRef idx="minor">
            <a:schemeClr val="tx1"/>
          </a:fontRef>
        </p:style>
      </p:cxnSp>
      <p:pic>
        <p:nvPicPr>
          <p:cNvPr id="3" name="Picture 3" descr="S:\admin-mktg-corp\Branding Items\COHN_REZNICK\LOGOS\CohnReznick Lockups\New_Thick_Logo\CR Logo 2014_2c.tif"/>
          <p:cNvPicPr>
            <a:picLocks noChangeAspect="1" noChangeArrowheads="1"/>
          </p:cNvPicPr>
          <p:nvPr/>
        </p:nvPicPr>
        <p:blipFill rotWithShape="1">
          <a:blip r:embed="rId16" cstate="print">
            <a:extLst>
              <a:ext uri="{28A0092B-C50C-407E-A947-70E740481C1C}">
                <a14:useLocalDpi xmlns:a14="http://schemas.microsoft.com/office/drawing/2010/main" val="0"/>
              </a:ext>
            </a:extLst>
          </a:blip>
          <a:srcRect b="25883"/>
          <a:stretch/>
        </p:blipFill>
        <p:spPr bwMode="auto">
          <a:xfrm>
            <a:off x="413634" y="6524630"/>
            <a:ext cx="1905000" cy="23826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72" r:id="rId14"/>
  </p:sldLayoutIdLst>
  <p:txStyles>
    <p:titleStyle>
      <a:lvl1pPr algn="l" rtl="0" eaLnBrk="1" fontAlgn="base" hangingPunct="1">
        <a:spcBef>
          <a:spcPct val="0"/>
        </a:spcBef>
        <a:spcAft>
          <a:spcPct val="0"/>
        </a:spcAft>
        <a:defRPr sz="2800" kern="1000" spc="600" baseline="0">
          <a:solidFill>
            <a:srgbClr val="37424A"/>
          </a:solidFill>
          <a:latin typeface="Arial" pitchFamily="34" charset="0"/>
          <a:ea typeface="+mj-ea"/>
          <a:cs typeface="Arial" pitchFamily="34" charset="0"/>
        </a:defRPr>
      </a:lvl1pPr>
      <a:lvl2pPr algn="ctr" rtl="0" eaLnBrk="1" fontAlgn="base" hangingPunct="1">
        <a:spcBef>
          <a:spcPct val="0"/>
        </a:spcBef>
        <a:spcAft>
          <a:spcPct val="0"/>
        </a:spcAft>
        <a:defRPr sz="2800">
          <a:solidFill>
            <a:srgbClr val="E05206"/>
          </a:solidFill>
          <a:latin typeface="Arial" charset="0"/>
          <a:cs typeface="Arial" charset="0"/>
        </a:defRPr>
      </a:lvl2pPr>
      <a:lvl3pPr algn="ctr" rtl="0" eaLnBrk="1" fontAlgn="base" hangingPunct="1">
        <a:spcBef>
          <a:spcPct val="0"/>
        </a:spcBef>
        <a:spcAft>
          <a:spcPct val="0"/>
        </a:spcAft>
        <a:defRPr sz="2800">
          <a:solidFill>
            <a:srgbClr val="E05206"/>
          </a:solidFill>
          <a:latin typeface="Arial" charset="0"/>
          <a:cs typeface="Arial" charset="0"/>
        </a:defRPr>
      </a:lvl3pPr>
      <a:lvl4pPr algn="ctr" rtl="0" eaLnBrk="1" fontAlgn="base" hangingPunct="1">
        <a:spcBef>
          <a:spcPct val="0"/>
        </a:spcBef>
        <a:spcAft>
          <a:spcPct val="0"/>
        </a:spcAft>
        <a:defRPr sz="2800">
          <a:solidFill>
            <a:srgbClr val="E05206"/>
          </a:solidFill>
          <a:latin typeface="Arial" charset="0"/>
          <a:cs typeface="Arial" charset="0"/>
        </a:defRPr>
      </a:lvl4pPr>
      <a:lvl5pPr algn="ctr" rtl="0" eaLnBrk="1" fontAlgn="base" hangingPunct="1">
        <a:spcBef>
          <a:spcPct val="0"/>
        </a:spcBef>
        <a:spcAft>
          <a:spcPct val="0"/>
        </a:spcAft>
        <a:defRPr sz="2800">
          <a:solidFill>
            <a:srgbClr val="E05206"/>
          </a:solidFill>
          <a:latin typeface="Arial" charset="0"/>
          <a:cs typeface="Arial" charset="0"/>
        </a:defRPr>
      </a:lvl5pPr>
      <a:lvl6pPr marL="457200" algn="ctr" rtl="0" eaLnBrk="1" fontAlgn="base" hangingPunct="1">
        <a:spcBef>
          <a:spcPct val="0"/>
        </a:spcBef>
        <a:spcAft>
          <a:spcPct val="0"/>
        </a:spcAft>
        <a:defRPr sz="2800">
          <a:solidFill>
            <a:srgbClr val="E05206"/>
          </a:solidFill>
          <a:latin typeface="Arial" charset="0"/>
          <a:cs typeface="Arial" charset="0"/>
        </a:defRPr>
      </a:lvl6pPr>
      <a:lvl7pPr marL="914400" algn="ctr" rtl="0" eaLnBrk="1" fontAlgn="base" hangingPunct="1">
        <a:spcBef>
          <a:spcPct val="0"/>
        </a:spcBef>
        <a:spcAft>
          <a:spcPct val="0"/>
        </a:spcAft>
        <a:defRPr sz="2800">
          <a:solidFill>
            <a:srgbClr val="E05206"/>
          </a:solidFill>
          <a:latin typeface="Arial" charset="0"/>
          <a:cs typeface="Arial" charset="0"/>
        </a:defRPr>
      </a:lvl7pPr>
      <a:lvl8pPr marL="1371600" algn="ctr" rtl="0" eaLnBrk="1" fontAlgn="base" hangingPunct="1">
        <a:spcBef>
          <a:spcPct val="0"/>
        </a:spcBef>
        <a:spcAft>
          <a:spcPct val="0"/>
        </a:spcAft>
        <a:defRPr sz="2800">
          <a:solidFill>
            <a:srgbClr val="E05206"/>
          </a:solidFill>
          <a:latin typeface="Arial" charset="0"/>
          <a:cs typeface="Arial" charset="0"/>
        </a:defRPr>
      </a:lvl8pPr>
      <a:lvl9pPr marL="1828800" algn="ctr" rtl="0" eaLnBrk="1" fontAlgn="base" hangingPunct="1">
        <a:spcBef>
          <a:spcPct val="0"/>
        </a:spcBef>
        <a:spcAft>
          <a:spcPct val="0"/>
        </a:spcAft>
        <a:defRPr sz="2800">
          <a:solidFill>
            <a:srgbClr val="E05206"/>
          </a:solidFill>
          <a:latin typeface="Arial" charset="0"/>
          <a:cs typeface="Arial" charset="0"/>
        </a:defRPr>
      </a:lvl9pPr>
    </p:titleStyle>
    <p:bodyStyle>
      <a:lvl1pPr marL="0" indent="0" algn="l" rtl="0" eaLnBrk="1" fontAlgn="base" hangingPunct="1">
        <a:spcBef>
          <a:spcPct val="20000"/>
        </a:spcBef>
        <a:spcAft>
          <a:spcPct val="0"/>
        </a:spcAft>
        <a:buClr>
          <a:srgbClr val="E05206"/>
        </a:buClr>
        <a:buFont typeface="Arial" charset="0"/>
        <a:defRPr sz="1800" kern="1000" spc="0" baseline="0">
          <a:solidFill>
            <a:srgbClr val="37424A"/>
          </a:solidFill>
          <a:latin typeface="+mj-lt"/>
          <a:ea typeface="+mn-ea"/>
          <a:cs typeface="+mn-cs"/>
        </a:defRPr>
      </a:lvl1pPr>
      <a:lvl2pPr marL="225425" indent="-225425" algn="l" rtl="0" eaLnBrk="1" fontAlgn="base" hangingPunct="1">
        <a:spcBef>
          <a:spcPct val="20000"/>
        </a:spcBef>
        <a:spcAft>
          <a:spcPct val="0"/>
        </a:spcAft>
        <a:buClr>
          <a:srgbClr val="F57B20"/>
        </a:buClr>
        <a:buFont typeface="Symbol" pitchFamily="18" charset="2"/>
        <a:buChar char="·"/>
        <a:defRPr sz="1600" kern="1000" spc="0" baseline="0">
          <a:solidFill>
            <a:srgbClr val="37424A"/>
          </a:solidFill>
          <a:latin typeface="+mj-lt"/>
          <a:ea typeface="+mn-ea"/>
          <a:cs typeface="+mn-cs"/>
        </a:defRPr>
      </a:lvl2pPr>
      <a:lvl3pPr marL="409575" indent="-184150" algn="l" rtl="0" eaLnBrk="1" fontAlgn="base" hangingPunct="1">
        <a:spcBef>
          <a:spcPct val="20000"/>
        </a:spcBef>
        <a:spcAft>
          <a:spcPct val="0"/>
        </a:spcAft>
        <a:buClr>
          <a:srgbClr val="F57B20"/>
        </a:buClr>
        <a:buFont typeface="Century Gothic" pitchFamily="34" charset="0"/>
        <a:buChar char="–"/>
        <a:defRPr sz="1400" kern="1000" spc="0" baseline="0">
          <a:solidFill>
            <a:srgbClr val="37424A"/>
          </a:solidFill>
          <a:latin typeface="+mj-lt"/>
          <a:ea typeface="+mn-ea"/>
          <a:cs typeface="+mn-cs"/>
        </a:defRPr>
      </a:lvl3pPr>
      <a:lvl4pPr marL="571500" indent="-152400" algn="l" rtl="0" eaLnBrk="1" fontAlgn="base" hangingPunct="1">
        <a:spcBef>
          <a:spcPct val="20000"/>
        </a:spcBef>
        <a:spcAft>
          <a:spcPts val="1200"/>
        </a:spcAft>
        <a:buClr>
          <a:srgbClr val="F57B20"/>
        </a:buClr>
        <a:buFont typeface="Symbol" pitchFamily="18" charset="2"/>
        <a:buChar char="·"/>
        <a:defRPr sz="1400" kern="1000" spc="0" baseline="0">
          <a:solidFill>
            <a:srgbClr val="37424A"/>
          </a:solidFill>
          <a:latin typeface="+mj-lt"/>
          <a:ea typeface="+mn-ea"/>
          <a:cs typeface="+mn-cs"/>
        </a:defRPr>
      </a:lvl4pPr>
      <a:lvl5pPr marL="2057400" indent="-228600" algn="l" rtl="0" eaLnBrk="1" fontAlgn="base" hangingPunct="1">
        <a:spcBef>
          <a:spcPct val="20000"/>
        </a:spcBef>
        <a:spcAft>
          <a:spcPct val="0"/>
        </a:spcAft>
        <a:buClr>
          <a:srgbClr val="E05206"/>
        </a:buClr>
        <a:buFont typeface="Arial" charset="0"/>
        <a:buChar char="»"/>
        <a:defRPr sz="1100" kern="1200">
          <a:solidFill>
            <a:srgbClr val="37424A"/>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1.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4648200" y="3200400"/>
            <a:ext cx="4114800" cy="381000"/>
          </a:xfrm>
        </p:spPr>
        <p:txBody>
          <a:bodyPr/>
          <a:lstStyle/>
          <a:p>
            <a:r>
              <a:rPr lang="en-US" dirty="0"/>
              <a:t>Financial Statements for the year ended June 30, 2020</a:t>
            </a:r>
          </a:p>
        </p:txBody>
      </p:sp>
      <p:pic>
        <p:nvPicPr>
          <p:cNvPr id="8" name="Picture 6"/>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752600" y="1524000"/>
            <a:ext cx="5562600" cy="1021051"/>
          </a:xfrm>
          <a:prstGeom prst="rect">
            <a:avLst/>
          </a:prstGeom>
          <a:noFill/>
        </p:spPr>
      </p:pic>
    </p:spTree>
    <p:extLst>
      <p:ext uri="{BB962C8B-B14F-4D97-AF65-F5344CB8AC3E}">
        <p14:creationId xmlns:p14="http://schemas.microsoft.com/office/powerpoint/2010/main" val="592591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a:t>Footnotes and Disclosures</a:t>
            </a:r>
            <a:br>
              <a:rPr lang="en-US" dirty="0"/>
            </a:br>
            <a:r>
              <a:rPr lang="en-US" sz="1000" b="1" dirty="0"/>
              <a:t>(Starting on page 29 of the University’s financial statements, Attachment A)</a:t>
            </a:r>
          </a:p>
        </p:txBody>
      </p:sp>
      <p:sp>
        <p:nvSpPr>
          <p:cNvPr id="3" name="Content Placeholder 2"/>
          <p:cNvSpPr>
            <a:spLocks noGrp="1"/>
          </p:cNvSpPr>
          <p:nvPr>
            <p:ph idx="1"/>
          </p:nvPr>
        </p:nvSpPr>
        <p:spPr>
          <a:xfrm>
            <a:off x="609600" y="1371600"/>
            <a:ext cx="8229600" cy="4419600"/>
          </a:xfrm>
        </p:spPr>
        <p:txBody>
          <a:bodyPr>
            <a:normAutofit/>
          </a:bodyPr>
          <a:lstStyle/>
          <a:p>
            <a:pPr marL="342900" indent="-342900" algn="just">
              <a:buFont typeface="Arial" panose="020B0604020202020204" pitchFamily="34" charset="0"/>
              <a:buChar char="•"/>
            </a:pPr>
            <a:r>
              <a:rPr lang="en-US" sz="2000" dirty="0"/>
              <a:t>Footnote 21 (Starting on page 78 of the University’s financial statements, Attachment A) – Information on the University’s participation in the Commonwealth’s retirement plan.</a:t>
            </a:r>
          </a:p>
          <a:p>
            <a:pPr marL="342900" indent="-342900" algn="just">
              <a:buFont typeface="Arial" panose="020B0604020202020204" pitchFamily="34" charset="0"/>
              <a:buChar char="•"/>
            </a:pPr>
            <a:r>
              <a:rPr lang="en-US" sz="2000" dirty="0"/>
              <a:t>Footnote 22 (Starting on page 82 of the University’s financial statements, Attachment A) – Information on the University’s participation in the Commonwealth’s OPEB plan.</a:t>
            </a:r>
          </a:p>
          <a:p>
            <a:pPr marL="342900" indent="-342900" algn="just">
              <a:buFont typeface="Arial" panose="020B0604020202020204" pitchFamily="34" charset="0"/>
              <a:buChar char="•"/>
            </a:pPr>
            <a:r>
              <a:rPr lang="en-US" sz="2000" dirty="0"/>
              <a:t>Footnote 29 (Starting on page 93 of the University’s financial statements, Attachment A) – Restatement of the FY 2019 net OPEB liability and related deferred inflows, deferred outflows and OPEB expense due to an error by the State’s actuary.</a:t>
            </a:r>
          </a:p>
          <a:p>
            <a:pPr marL="342900" indent="-342900" algn="just">
              <a:buFont typeface="Arial" panose="020B0604020202020204" pitchFamily="34" charset="0"/>
              <a:buChar char="•"/>
            </a:pPr>
            <a:endParaRPr lang="en-US" sz="2000" dirty="0"/>
          </a:p>
          <a:p>
            <a:pPr marL="342900" indent="-342900" algn="just">
              <a:buFont typeface="Arial" panose="020B0604020202020204" pitchFamily="34" charset="0"/>
              <a:buChar char="•"/>
            </a:pPr>
            <a:endParaRPr lang="en-US" sz="2200" dirty="0"/>
          </a:p>
          <a:p>
            <a:pPr marL="342900" indent="-342900" algn="just">
              <a:buFont typeface="Arial" panose="020B0604020202020204" pitchFamily="34" charset="0"/>
              <a:buChar char="•"/>
            </a:pPr>
            <a:endParaRPr lang="en-US" sz="2200" dirty="0"/>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8169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a:t>Summation of Financial Statements and Looking Forward </a:t>
            </a:r>
          </a:p>
        </p:txBody>
      </p:sp>
      <p:sp>
        <p:nvSpPr>
          <p:cNvPr id="3" name="Content Placeholder 2"/>
          <p:cNvSpPr>
            <a:spLocks noGrp="1"/>
          </p:cNvSpPr>
          <p:nvPr>
            <p:ph idx="1"/>
          </p:nvPr>
        </p:nvSpPr>
        <p:spPr>
          <a:xfrm>
            <a:off x="533400" y="1447800"/>
            <a:ext cx="8153400" cy="4343401"/>
          </a:xfrm>
        </p:spPr>
        <p:txBody>
          <a:bodyPr>
            <a:noAutofit/>
          </a:bodyPr>
          <a:lstStyle/>
          <a:p>
            <a:pPr marL="285750" indent="-285750" algn="just">
              <a:buFont typeface="Arial" panose="020B0604020202020204" pitchFamily="34" charset="0"/>
              <a:buChar char="•"/>
            </a:pPr>
            <a:r>
              <a:rPr lang="en-US" sz="2200" dirty="0"/>
              <a:t>The University’s has a negative net operating revenues ratio indicating an operating deficit. Operating revenues in FY 2020 are not keeping pace with increased expenses.</a:t>
            </a:r>
          </a:p>
          <a:p>
            <a:pPr marL="285750" indent="-285750" algn="just">
              <a:buFont typeface="Arial" panose="020B0604020202020204" pitchFamily="34" charset="0"/>
              <a:buChar char="•"/>
            </a:pPr>
            <a:r>
              <a:rPr lang="en-US" sz="2200" dirty="0"/>
              <a:t>The University continues to plan for future investment in capital improvement projects which will require continued commitment of financial resources.</a:t>
            </a:r>
          </a:p>
          <a:p>
            <a:pPr marL="285750" indent="-285750" algn="just">
              <a:buFont typeface="Arial" panose="020B0604020202020204" pitchFamily="34" charset="0"/>
              <a:buChar char="•"/>
            </a:pPr>
            <a:r>
              <a:rPr lang="en-US" sz="2200" dirty="0"/>
              <a:t>Prudent fiscal management shown by the University in the current year as has been shown in past years will continue to be required into the future. The University’s debt burden as of June 30, 2020 is 5.5% which remains below the standard of 8% used by the Commonwealth. </a:t>
            </a:r>
          </a:p>
          <a:p>
            <a:pPr marL="285750" indent="-285750" algn="just">
              <a:buFont typeface="Arial" panose="020B0604020202020204" pitchFamily="34" charset="0"/>
              <a:buChar char="•"/>
            </a:pPr>
            <a:r>
              <a:rPr lang="en-US" sz="2200" dirty="0"/>
              <a:t>Impact of COVID-19 – FY 2020 and going forward</a:t>
            </a:r>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a:t>Upcoming GASB Accounting Pronouncements </a:t>
            </a:r>
          </a:p>
        </p:txBody>
      </p:sp>
      <p:sp>
        <p:nvSpPr>
          <p:cNvPr id="3" name="Content Placeholder 2"/>
          <p:cNvSpPr>
            <a:spLocks noGrp="1"/>
          </p:cNvSpPr>
          <p:nvPr>
            <p:ph idx="1"/>
          </p:nvPr>
        </p:nvSpPr>
        <p:spPr>
          <a:xfrm>
            <a:off x="533400" y="1447800"/>
            <a:ext cx="8153400" cy="4343401"/>
          </a:xfrm>
        </p:spPr>
        <p:txBody>
          <a:bodyPr>
            <a:noAutofit/>
          </a:bodyPr>
          <a:lstStyle/>
          <a:p>
            <a:pPr marL="285750" indent="-285750" algn="just">
              <a:buFont typeface="Arial" panose="020B0604020202020204" pitchFamily="34" charset="0"/>
              <a:buChar char="•"/>
            </a:pPr>
            <a:r>
              <a:rPr lang="en-US" sz="2200" dirty="0"/>
              <a:t>GASB Statement No. 87 – Leases</a:t>
            </a:r>
          </a:p>
          <a:p>
            <a:pPr marL="742950" lvl="2" indent="-342900" algn="just">
              <a:buFont typeface="Wingdings" panose="05000000000000000000" pitchFamily="2" charset="2"/>
              <a:buChar char="Ø"/>
            </a:pPr>
            <a:r>
              <a:rPr lang="en-US" sz="1800" dirty="0"/>
              <a:t>Implementation deferred for 18 months until FY 2022</a:t>
            </a:r>
            <a:endParaRPr lang="en-US" dirty="0"/>
          </a:p>
          <a:p>
            <a:pPr marL="285750" indent="-285750" algn="just">
              <a:buFont typeface="Arial" panose="020B0604020202020204" pitchFamily="34" charset="0"/>
              <a:buChar char="•"/>
            </a:pPr>
            <a:r>
              <a:rPr lang="en-US" sz="2200" dirty="0"/>
              <a:t>GASB Statement No. 89 – Accounting for Interest Cost Incurred Before the End of a Construction Period</a:t>
            </a:r>
          </a:p>
          <a:p>
            <a:pPr marL="742950" lvl="2" indent="-342900" algn="just">
              <a:buFont typeface="Wingdings" panose="05000000000000000000" pitchFamily="2" charset="2"/>
              <a:buChar char="Ø"/>
            </a:pPr>
            <a:r>
              <a:rPr lang="en-US" sz="1800" dirty="0"/>
              <a:t>Implementation deferred for one year until FY 2022</a:t>
            </a:r>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182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a:t>Management Letter</a:t>
            </a:r>
          </a:p>
        </p:txBody>
      </p:sp>
      <p:sp>
        <p:nvSpPr>
          <p:cNvPr id="3" name="Content Placeholder 2"/>
          <p:cNvSpPr>
            <a:spLocks noGrp="1"/>
          </p:cNvSpPr>
          <p:nvPr>
            <p:ph idx="1"/>
          </p:nvPr>
        </p:nvSpPr>
        <p:spPr>
          <a:xfrm>
            <a:off x="609600" y="1905000"/>
            <a:ext cx="8229600" cy="2133600"/>
          </a:xfrm>
        </p:spPr>
        <p:txBody>
          <a:bodyPr>
            <a:normAutofit/>
          </a:bodyPr>
          <a:lstStyle/>
          <a:p>
            <a:pPr marL="342900" indent="-342900" algn="just">
              <a:buFont typeface="Arial" panose="020B0604020202020204" pitchFamily="34" charset="0"/>
              <a:buChar char="•"/>
            </a:pPr>
            <a:r>
              <a:rPr lang="en-US" sz="2200" dirty="0"/>
              <a:t>There is no separate management letter being issued related to the audits.</a:t>
            </a:r>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a:t>Questions</a:t>
            </a:r>
          </a:p>
        </p:txBody>
      </p:sp>
      <p:pic>
        <p:nvPicPr>
          <p:cNvPr id="2050" name="Picture 2" descr="C:\Users\egm\AppData\Local\Microsoft\Windows\Temporary Internet Files\Content.IE5\4H9WCPMK\MM900234752[1].gif"/>
          <p:cNvPicPr>
            <a:picLocks noChangeAspect="1" noChangeArrowheads="1" noCrop="1"/>
          </p:cNvPicPr>
          <p:nvPr/>
        </p:nvPicPr>
        <p:blipFill>
          <a:blip r:embed="rId2" cstate="print"/>
          <a:srcRect/>
          <a:stretch>
            <a:fillRect/>
          </a:stretch>
        </p:blipFill>
        <p:spPr bwMode="auto">
          <a:xfrm>
            <a:off x="4038600" y="1676400"/>
            <a:ext cx="1133475" cy="1266825"/>
          </a:xfrm>
          <a:prstGeom prst="rect">
            <a:avLst/>
          </a:prstGeom>
          <a:noFill/>
        </p:spPr>
      </p:pic>
      <p:pic>
        <p:nvPicPr>
          <p:cNvPr id="4" name="Picture 2" descr="C:\Users\bwreski\Desktop\Firm Shortcuts\cohnreznick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Engagement Team</a:t>
            </a:r>
          </a:p>
        </p:txBody>
      </p:sp>
      <p:sp>
        <p:nvSpPr>
          <p:cNvPr id="3" name="Content Placeholder 2"/>
          <p:cNvSpPr>
            <a:spLocks noGrp="1"/>
          </p:cNvSpPr>
          <p:nvPr>
            <p:ph idx="1"/>
          </p:nvPr>
        </p:nvSpPr>
        <p:spPr>
          <a:xfrm>
            <a:off x="1219200" y="1447800"/>
            <a:ext cx="6934200" cy="3581400"/>
          </a:xfrm>
        </p:spPr>
        <p:txBody>
          <a:bodyPr>
            <a:normAutofit/>
          </a:bodyPr>
          <a:lstStyle/>
          <a:p>
            <a:pPr marL="285750" indent="-285750">
              <a:buFont typeface="Arial" panose="020B0604020202020204" pitchFamily="34" charset="0"/>
              <a:buChar char="•"/>
            </a:pPr>
            <a:r>
              <a:rPr lang="en-US" dirty="0"/>
              <a:t>Karen Smith, Audit Partner</a:t>
            </a:r>
          </a:p>
          <a:p>
            <a:endParaRPr lang="en-US" dirty="0"/>
          </a:p>
          <a:p>
            <a:pPr marL="285750" indent="-285750">
              <a:buFont typeface="Arial" panose="020B0604020202020204" pitchFamily="34" charset="0"/>
              <a:buChar char="•"/>
            </a:pPr>
            <a:r>
              <a:rPr lang="en-US" dirty="0"/>
              <a:t>Mark Snyder, Audit Senior Manager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Michelle Scott, Audit Senior Associate</a:t>
            </a:r>
          </a:p>
          <a:p>
            <a:pPr marL="285750" indent="-285750">
              <a:buFont typeface="Arial" panose="020B0604020202020204" pitchFamily="34" charset="0"/>
              <a:buChar char="•"/>
            </a:pPr>
            <a:endParaRPr lang="en-US" dirty="0"/>
          </a:p>
          <a:p>
            <a:endParaRPr lang="en-US" dirty="0"/>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03246"/>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a:t>Audit results</a:t>
            </a:r>
            <a:br>
              <a:rPr lang="en-US" sz="2200" dirty="0"/>
            </a:br>
            <a:r>
              <a:rPr lang="en-US" sz="1000" b="1" dirty="0"/>
              <a:t>(Attachment A)</a:t>
            </a:r>
          </a:p>
        </p:txBody>
      </p:sp>
      <p:sp>
        <p:nvSpPr>
          <p:cNvPr id="3" name="Content Placeholder 2"/>
          <p:cNvSpPr>
            <a:spLocks noGrp="1"/>
          </p:cNvSpPr>
          <p:nvPr>
            <p:ph idx="1"/>
          </p:nvPr>
        </p:nvSpPr>
        <p:spPr>
          <a:xfrm>
            <a:off x="457200" y="1143000"/>
            <a:ext cx="8382000" cy="4800600"/>
          </a:xfrm>
        </p:spPr>
        <p:txBody>
          <a:bodyPr>
            <a:normAutofit/>
          </a:bodyPr>
          <a:lstStyle/>
          <a:p>
            <a:pPr marL="285750" indent="-285750" algn="just">
              <a:buFont typeface="Arial" panose="020B0604020202020204" pitchFamily="34" charset="0"/>
              <a:buChar char="•"/>
            </a:pPr>
            <a:r>
              <a:rPr lang="en-US" dirty="0"/>
              <a:t>Financial statements are being issued with a “clean” – unmodified opinion.</a:t>
            </a:r>
          </a:p>
          <a:p>
            <a:pPr marL="285750" indent="-285750" algn="just">
              <a:buFont typeface="Arial" panose="020B0604020202020204" pitchFamily="34" charset="0"/>
              <a:buChar char="•"/>
            </a:pPr>
            <a:r>
              <a:rPr lang="en-US" dirty="0"/>
              <a:t>The Uniform Guidance report will be released at a later date once audit guidance has been released relating to the new CARES Act funding.</a:t>
            </a:r>
            <a:endParaRPr lang="en-US" sz="1600" dirty="0"/>
          </a:p>
          <a:p>
            <a:pPr marL="285750" indent="-285750" algn="just">
              <a:buFont typeface="Arial" panose="020B0604020202020204" pitchFamily="34" charset="0"/>
              <a:buChar char="•"/>
            </a:pPr>
            <a:r>
              <a:rPr lang="en-US" dirty="0"/>
              <a:t>Report on internal controls over financial reporting and compliance and other matters – there were no findings required to be reported under </a:t>
            </a:r>
            <a:r>
              <a:rPr lang="en-US" u="sng" dirty="0"/>
              <a:t>Government Auditing Standards</a:t>
            </a:r>
            <a:r>
              <a:rPr lang="en-US" dirty="0"/>
              <a:t>.  No findings.</a:t>
            </a:r>
          </a:p>
          <a:p>
            <a:pPr marL="285750" indent="-285750" algn="just">
              <a:buFont typeface="Arial" panose="020B0604020202020204" pitchFamily="34" charset="0"/>
              <a:buChar char="•"/>
            </a:pPr>
            <a:r>
              <a:rPr lang="en-US" dirty="0"/>
              <a:t>Management’s Discussion and Analysis prepared by Yvonnie Malcolm addresses significant events and changes between fiscal years.</a:t>
            </a:r>
          </a:p>
          <a:p>
            <a:pPr marL="285750" indent="-285750" algn="just">
              <a:buFont typeface="Arial" panose="020B0604020202020204" pitchFamily="34" charset="0"/>
              <a:buChar char="•"/>
            </a:pPr>
            <a:r>
              <a:rPr lang="en-US" dirty="0"/>
              <a:t>AU-C Section 260 – Communications with those charged with governance (</a:t>
            </a:r>
            <a:r>
              <a:rPr lang="en-US" dirty="0">
                <a:solidFill>
                  <a:schemeClr val="tx1"/>
                </a:solidFill>
              </a:rPr>
              <a:t>Attachment B</a:t>
            </a:r>
            <a:r>
              <a:rPr lang="en-US" dirty="0"/>
              <a:t>)</a:t>
            </a:r>
          </a:p>
          <a:p>
            <a:pPr marL="285750" indent="-285750" algn="just">
              <a:buFont typeface="Arial" panose="020B0604020202020204" pitchFamily="34" charset="0"/>
              <a:buChar char="•"/>
            </a:pPr>
            <a:r>
              <a:rPr lang="en-US" dirty="0"/>
              <a:t>We’d like to thank Jay Bry, Yvonnie Malcolm and the financial services staff, and Denise Brindle and the financial aid staff at Fitchburg State University  for their hard work in helping us to complete the audits. </a:t>
            </a:r>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a:t>Financial Statements Overview</a:t>
            </a:r>
            <a:br>
              <a:rPr lang="en-US" sz="2200" dirty="0"/>
            </a:br>
            <a:r>
              <a:rPr lang="en-US" sz="2200" dirty="0"/>
              <a:t>(Attachment A)</a:t>
            </a:r>
          </a:p>
        </p:txBody>
      </p:sp>
      <p:sp>
        <p:nvSpPr>
          <p:cNvPr id="3" name="Content Placeholder 2"/>
          <p:cNvSpPr>
            <a:spLocks noGrp="1"/>
          </p:cNvSpPr>
          <p:nvPr>
            <p:ph idx="1"/>
          </p:nvPr>
        </p:nvSpPr>
        <p:spPr>
          <a:xfrm>
            <a:off x="762000" y="1600200"/>
            <a:ext cx="7772400" cy="4419600"/>
          </a:xfrm>
        </p:spPr>
        <p:txBody>
          <a:bodyPr>
            <a:normAutofit/>
          </a:bodyPr>
          <a:lstStyle/>
          <a:p>
            <a:pPr marL="342900" indent="-342900" algn="just">
              <a:buFont typeface="Arial" panose="020B0604020202020204" pitchFamily="34" charset="0"/>
              <a:buChar char="•"/>
            </a:pPr>
            <a:r>
              <a:rPr lang="en-US" sz="2200" dirty="0"/>
              <a:t>Statements of Net Position</a:t>
            </a:r>
          </a:p>
          <a:p>
            <a:pPr marL="342900" indent="-342900" algn="just">
              <a:buFont typeface="Arial" panose="020B0604020202020204" pitchFamily="34" charset="0"/>
              <a:buChar char="•"/>
            </a:pPr>
            <a:r>
              <a:rPr lang="en-US" sz="2200" dirty="0"/>
              <a:t>Statements of Revenues, Expenses and Changes in Net Position  </a:t>
            </a:r>
          </a:p>
          <a:p>
            <a:pPr marL="342900" indent="-342900" algn="just">
              <a:buFont typeface="Arial" panose="020B0604020202020204" pitchFamily="34" charset="0"/>
              <a:buChar char="•"/>
            </a:pPr>
            <a:r>
              <a:rPr lang="en-US" sz="2200" dirty="0"/>
              <a:t>Statements of Cash Flows</a:t>
            </a:r>
          </a:p>
          <a:p>
            <a:pPr marL="342900" indent="-342900" algn="just">
              <a:buFont typeface="Arial" panose="020B0604020202020204" pitchFamily="34" charset="0"/>
              <a:buChar char="•"/>
            </a:pPr>
            <a:r>
              <a:rPr lang="en-US" sz="2200" dirty="0"/>
              <a:t>Notes to the Financial Statements</a:t>
            </a:r>
          </a:p>
          <a:p>
            <a:pPr marL="342900" indent="-342900" algn="just">
              <a:buFont typeface="Arial" panose="020B0604020202020204" pitchFamily="34" charset="0"/>
              <a:buChar char="•"/>
            </a:pPr>
            <a:r>
              <a:rPr lang="en-US" sz="2200" dirty="0"/>
              <a:t>Required Supplementary Information – Pension and OPEB schedules and related footnotes</a:t>
            </a:r>
          </a:p>
          <a:p>
            <a:pPr marL="342900" indent="-342900" algn="just">
              <a:buFont typeface="Arial" panose="020B0604020202020204" pitchFamily="34" charset="0"/>
              <a:buChar char="•"/>
            </a:pPr>
            <a:r>
              <a:rPr lang="en-US" sz="2200" dirty="0"/>
              <a:t>Supplementary Information – Residence Hall Information</a:t>
            </a:r>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a:t>Statements of Net Position</a:t>
            </a:r>
            <a:br>
              <a:rPr lang="en-US" dirty="0"/>
            </a:br>
            <a:r>
              <a:rPr lang="en-US" sz="1000" dirty="0"/>
              <a:t> </a:t>
            </a:r>
            <a:r>
              <a:rPr lang="en-US" sz="1000" b="1" dirty="0"/>
              <a:t>(Pages 21 through 23 of the University’s financial statements, Attachment A)</a:t>
            </a:r>
          </a:p>
        </p:txBody>
      </p:sp>
      <p:sp>
        <p:nvSpPr>
          <p:cNvPr id="3" name="Content Placeholder 2"/>
          <p:cNvSpPr>
            <a:spLocks noGrp="1"/>
          </p:cNvSpPr>
          <p:nvPr>
            <p:ph idx="1"/>
          </p:nvPr>
        </p:nvSpPr>
        <p:spPr>
          <a:xfrm>
            <a:off x="762000" y="1219200"/>
            <a:ext cx="7772400" cy="4876800"/>
          </a:xfrm>
        </p:spPr>
        <p:txBody>
          <a:bodyPr>
            <a:normAutofit fontScale="70000" lnSpcReduction="20000"/>
          </a:bodyPr>
          <a:lstStyle/>
          <a:p>
            <a:pPr marL="342900" indent="-342900" algn="just">
              <a:buFont typeface="Arial" panose="020B0604020202020204" pitchFamily="34" charset="0"/>
              <a:buChar char="•"/>
            </a:pPr>
            <a:r>
              <a:rPr lang="en-US" sz="2600" dirty="0"/>
              <a:t>Total assets decreased by $5.0 million. The decrease is primarily due to a decrease in cash and cash equivalents.</a:t>
            </a:r>
          </a:p>
          <a:p>
            <a:pPr marL="342900" indent="-342900" algn="just">
              <a:buFont typeface="Arial" panose="020B0604020202020204" pitchFamily="34" charset="0"/>
              <a:buChar char="•"/>
            </a:pPr>
            <a:r>
              <a:rPr lang="en-US" sz="2600" dirty="0">
                <a:solidFill>
                  <a:schemeClr val="tx1"/>
                </a:solidFill>
              </a:rPr>
              <a:t>Deferred outflows of resources decreased by $640 thousand primarily due to a decrease of $390 thousand associated with the net pension liability resulting as disclosed in as disclosed in footnote 21 (pp. 78 to 82).</a:t>
            </a:r>
          </a:p>
          <a:p>
            <a:pPr marL="342900" indent="-342900" algn="just">
              <a:buFont typeface="Arial" panose="020B0604020202020204" pitchFamily="34" charset="0"/>
              <a:buChar char="•"/>
            </a:pPr>
            <a:r>
              <a:rPr lang="en-US" sz="2600" dirty="0"/>
              <a:t>Total liabilities decreased by $6.0 million primarily due to decreases in interagency payables of $4.0 million, accounts payable – construction of $1.1 million, and net OPEB liability of $3.3 million, offset by an increase in revenues received in advance of $2.8 million.</a:t>
            </a:r>
          </a:p>
          <a:p>
            <a:pPr marL="342900" indent="-342900" algn="just">
              <a:buFont typeface="Arial" panose="020B0604020202020204" pitchFamily="34" charset="0"/>
              <a:buChar char="•"/>
            </a:pPr>
            <a:r>
              <a:rPr lang="en-US" sz="2600" dirty="0"/>
              <a:t>Deferred inflows of resources increased by $3.9 million primarily due to </a:t>
            </a:r>
            <a:r>
              <a:rPr lang="en-US" sz="2600" dirty="0">
                <a:solidFill>
                  <a:schemeClr val="tx1"/>
                </a:solidFill>
              </a:rPr>
              <a:t>an increase of $3.8 million associated with the net OPEB liability resulting from changes in the various components comprising this number as disclosed in as disclosed in footnote 22 (pp. 82 to 87)</a:t>
            </a:r>
            <a:r>
              <a:rPr lang="en-US" sz="2600" dirty="0"/>
              <a:t>.</a:t>
            </a:r>
          </a:p>
          <a:p>
            <a:pPr marL="342900" indent="-342900" algn="just">
              <a:buFont typeface="Arial" panose="020B0604020202020204" pitchFamily="34" charset="0"/>
              <a:buChar char="•"/>
            </a:pPr>
            <a:r>
              <a:rPr lang="en-US" sz="2600" dirty="0"/>
              <a:t>Net Position decreased by $3.5 million to $121.8 million. This is more fully explained in the Statements of Revenues, Expenses and Changes in Net Position (pp. 24 &amp; 25 of the University’s financial statements, Attachment A).</a:t>
            </a:r>
          </a:p>
          <a:p>
            <a:pPr marL="0" indent="0">
              <a:buNone/>
            </a:pPr>
            <a:r>
              <a:rPr lang="en-US" sz="2600" dirty="0"/>
              <a:t> </a:t>
            </a:r>
          </a:p>
          <a:p>
            <a:endParaRPr lang="en-US" sz="2200" dirty="0"/>
          </a:p>
          <a:p>
            <a:pPr marL="0" indent="0">
              <a:buNone/>
            </a:pPr>
            <a:endParaRPr lang="en-US" sz="2200" dirty="0"/>
          </a:p>
          <a:p>
            <a:endParaRPr lang="en-US" sz="2200" dirty="0"/>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pPr algn="ctr"/>
            <a:r>
              <a:rPr lang="en-US" sz="2200" dirty="0"/>
              <a:t>Statements of Revenues, Expenses</a:t>
            </a:r>
            <a:br>
              <a:rPr lang="en-US" sz="2200" dirty="0"/>
            </a:br>
            <a:r>
              <a:rPr lang="en-US" sz="2200" dirty="0"/>
              <a:t>and Changes in Net Position</a:t>
            </a:r>
            <a:br>
              <a:rPr lang="en-US" dirty="0"/>
            </a:br>
            <a:r>
              <a:rPr lang="en-US" sz="1000" dirty="0"/>
              <a:t> </a:t>
            </a:r>
            <a:r>
              <a:rPr lang="en-US" sz="1000" b="1" dirty="0"/>
              <a:t>(Pages 24 and 25 of the University’s financial statements, Attachment A)</a:t>
            </a:r>
          </a:p>
        </p:txBody>
      </p:sp>
      <p:sp>
        <p:nvSpPr>
          <p:cNvPr id="3" name="Content Placeholder 2"/>
          <p:cNvSpPr>
            <a:spLocks noGrp="1"/>
          </p:cNvSpPr>
          <p:nvPr>
            <p:ph idx="1"/>
          </p:nvPr>
        </p:nvSpPr>
        <p:spPr>
          <a:xfrm>
            <a:off x="685800" y="1600200"/>
            <a:ext cx="8229600" cy="4572001"/>
          </a:xfrm>
        </p:spPr>
        <p:txBody>
          <a:bodyPr>
            <a:normAutofit/>
          </a:bodyPr>
          <a:lstStyle/>
          <a:p>
            <a:pPr marL="342900" indent="-342900" algn="just">
              <a:buFont typeface="Arial" panose="020B0604020202020204" pitchFamily="34" charset="0"/>
              <a:buChar char="•"/>
            </a:pPr>
            <a:r>
              <a:rPr lang="en-US" dirty="0"/>
              <a:t>Operating revenues of $70.8 million for FY 2020, which is consistent with FY 2019.</a:t>
            </a:r>
          </a:p>
          <a:p>
            <a:pPr marL="342900" indent="-342900" algn="just">
              <a:buFont typeface="Arial" panose="020B0604020202020204" pitchFamily="34" charset="0"/>
              <a:buChar char="•"/>
            </a:pPr>
            <a:r>
              <a:rPr lang="en-US" dirty="0"/>
              <a:t>Operating expenses of $118.8 million for FY 2020, an increase of $3.0 million from FY 2019, is primarily due to increased costs for student services and institutional support.</a:t>
            </a:r>
          </a:p>
          <a:p>
            <a:pPr marL="342900" indent="-342900" algn="just">
              <a:buFont typeface="Arial" panose="020B0604020202020204" pitchFamily="34" charset="0"/>
              <a:buChar char="•"/>
            </a:pPr>
            <a:r>
              <a:rPr lang="en-US" dirty="0"/>
              <a:t>Non-operating revenues (expenses) of $43.0 million for FY 2020, which is consistent with FY 2019.</a:t>
            </a:r>
          </a:p>
          <a:p>
            <a:pPr marL="342900" indent="-342900" algn="just">
              <a:buFont typeface="Arial" panose="020B0604020202020204" pitchFamily="34" charset="0"/>
              <a:buChar char="•"/>
            </a:pPr>
            <a:r>
              <a:rPr lang="en-US" dirty="0"/>
              <a:t>Capital grants and state capital appropriations totaled $1.6 million for FY 2020, a decrease of $2.2 million from FY 2019.    </a:t>
            </a:r>
          </a:p>
          <a:p>
            <a:pPr algn="just"/>
            <a:endParaRPr lang="en-US" dirty="0"/>
          </a:p>
          <a:p>
            <a:pPr algn="just"/>
            <a:r>
              <a:rPr lang="en-US" dirty="0"/>
              <a:t> </a:t>
            </a:r>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a:t>Statements of Cash Flows</a:t>
            </a:r>
            <a:br>
              <a:rPr lang="en-US" dirty="0"/>
            </a:br>
            <a:r>
              <a:rPr lang="en-US" sz="1000" dirty="0"/>
              <a:t> </a:t>
            </a:r>
            <a:r>
              <a:rPr lang="en-US" sz="1000" b="1" dirty="0"/>
              <a:t>(Pages 26 through 28 of the University’s financial statements, Attachment A)</a:t>
            </a:r>
          </a:p>
        </p:txBody>
      </p:sp>
      <p:sp>
        <p:nvSpPr>
          <p:cNvPr id="3" name="Content Placeholder 2"/>
          <p:cNvSpPr>
            <a:spLocks noGrp="1"/>
          </p:cNvSpPr>
          <p:nvPr>
            <p:ph idx="1"/>
          </p:nvPr>
        </p:nvSpPr>
        <p:spPr>
          <a:xfrm>
            <a:off x="685800" y="1524001"/>
            <a:ext cx="8229600" cy="4038600"/>
          </a:xfrm>
        </p:spPr>
        <p:txBody>
          <a:bodyPr>
            <a:noAutofit/>
          </a:bodyPr>
          <a:lstStyle/>
          <a:p>
            <a:pPr marL="285750" indent="-285750" algn="just">
              <a:buFont typeface="Arial" panose="020B0604020202020204" pitchFamily="34" charset="0"/>
              <a:buChar char="•"/>
            </a:pPr>
            <a:r>
              <a:rPr lang="en-US" dirty="0"/>
              <a:t>Cash and cash equivalents decreased by $4.2 million to $35.4 million, primarily due to decreases from residential life and dining hall, decreases in state capital appropriations and increases in payments to employees and payments for scholarships during FY 2020.</a:t>
            </a:r>
          </a:p>
          <a:p>
            <a:pPr marL="285750" indent="-285750" algn="just">
              <a:buFont typeface="Arial" panose="020B0604020202020204" pitchFamily="34" charset="0"/>
              <a:buChar char="•"/>
            </a:pPr>
            <a:r>
              <a:rPr lang="en-US" dirty="0">
                <a:cs typeface="Arial" panose="020B0604020202020204" pitchFamily="34" charset="0"/>
              </a:rPr>
              <a:t>Net cash used in operating activities increased by $4.8 million, primarily due to increases in payments to employees and payments for scholarships and decreases in receipts from residential life and dining hall offset by increases in research grants and contracts received and decreases in payments to suppliers, residential life receipts, and dining hall receipts.</a:t>
            </a:r>
          </a:p>
          <a:p>
            <a:pPr marL="285750" indent="-285750" algn="just">
              <a:buFont typeface="Arial" panose="020B0604020202020204" pitchFamily="34" charset="0"/>
              <a:buChar char="•"/>
            </a:pPr>
            <a:r>
              <a:rPr lang="en-US" dirty="0">
                <a:cs typeface="Arial" panose="020B0604020202020204" pitchFamily="34" charset="0"/>
              </a:rPr>
              <a:t>Net cash provided by noncapital financing activities remained consistent with FY 2019. </a:t>
            </a:r>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a:t>Statements of Cash Flows</a:t>
            </a:r>
            <a:br>
              <a:rPr lang="en-US" dirty="0"/>
            </a:br>
            <a:r>
              <a:rPr lang="en-US" sz="1000" dirty="0"/>
              <a:t> </a:t>
            </a:r>
            <a:r>
              <a:rPr lang="en-US" sz="1000" b="1" dirty="0"/>
              <a:t>(Pages 26 through 28 of the University’s financial statements, Attachment A)</a:t>
            </a:r>
          </a:p>
        </p:txBody>
      </p:sp>
      <p:sp>
        <p:nvSpPr>
          <p:cNvPr id="3" name="Content Placeholder 2"/>
          <p:cNvSpPr>
            <a:spLocks noGrp="1"/>
          </p:cNvSpPr>
          <p:nvPr>
            <p:ph idx="1"/>
          </p:nvPr>
        </p:nvSpPr>
        <p:spPr>
          <a:xfrm>
            <a:off x="685800" y="1295401"/>
            <a:ext cx="8229600" cy="4267200"/>
          </a:xfrm>
        </p:spPr>
        <p:txBody>
          <a:bodyPr>
            <a:noAutofit/>
          </a:bodyPr>
          <a:lstStyle/>
          <a:p>
            <a:pPr marL="285750" indent="-285750" algn="just">
              <a:buFont typeface="Arial" panose="020B0604020202020204" pitchFamily="34" charset="0"/>
              <a:buChar char="•"/>
            </a:pPr>
            <a:r>
              <a:rPr lang="en-US" sz="2200" dirty="0"/>
              <a:t>Net cash used in capital and related financing activities of $13 million was a decrease of $2.6 million from FY 2019. The decrease is primarily due to a decrease in state capital appropriations and interagency payable proceeds received offset by an increase in capital grants received. </a:t>
            </a:r>
          </a:p>
          <a:p>
            <a:pPr marL="285750" indent="-285750" algn="just">
              <a:buFont typeface="Arial" panose="020B0604020202020204" pitchFamily="34" charset="0"/>
              <a:buChar char="•"/>
            </a:pPr>
            <a:r>
              <a:rPr lang="en-US" sz="2200" dirty="0"/>
              <a:t>Net cash used in investing activities of $377 thousand was a decrease of $650 thousand from FY 2019. The decrease primarily results from a decrease in investment earnings.</a:t>
            </a:r>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576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a:t>Footnotes and Disclosures</a:t>
            </a:r>
            <a:br>
              <a:rPr lang="en-US" dirty="0"/>
            </a:br>
            <a:r>
              <a:rPr lang="en-US" sz="1000" b="1" dirty="0"/>
              <a:t>(Starting on page 29 of the University’s financial statements, Attachment A)</a:t>
            </a:r>
          </a:p>
        </p:txBody>
      </p:sp>
      <p:sp>
        <p:nvSpPr>
          <p:cNvPr id="3" name="Content Placeholder 2"/>
          <p:cNvSpPr>
            <a:spLocks noGrp="1"/>
          </p:cNvSpPr>
          <p:nvPr>
            <p:ph idx="1"/>
          </p:nvPr>
        </p:nvSpPr>
        <p:spPr>
          <a:xfrm>
            <a:off x="609600" y="1371600"/>
            <a:ext cx="8229600" cy="4419600"/>
          </a:xfrm>
        </p:spPr>
        <p:txBody>
          <a:bodyPr>
            <a:normAutofit/>
          </a:bodyPr>
          <a:lstStyle/>
          <a:p>
            <a:pPr marL="342900" indent="-342900" algn="just">
              <a:buFont typeface="Arial" panose="020B0604020202020204" pitchFamily="34" charset="0"/>
              <a:buChar char="•"/>
            </a:pPr>
            <a:r>
              <a:rPr lang="en-US" sz="2000" dirty="0"/>
              <a:t>Footnote 2 (Starting on page 38 of the University’s financial statements, Attachment A) – Information on where funds are invested and what types of investments are held, investment and credit risks associated with investments, fair value measurement information, and detail on Foundation’s endowment fund activity. </a:t>
            </a:r>
          </a:p>
          <a:p>
            <a:pPr marL="342900" indent="-342900" algn="just">
              <a:buFont typeface="Arial" panose="020B0604020202020204" pitchFamily="34" charset="0"/>
              <a:buChar char="•"/>
            </a:pPr>
            <a:r>
              <a:rPr lang="en-US" sz="2000" dirty="0"/>
              <a:t>Footnote 12 (Starting on page 60 of the University’s financial statements, Attachment A) – explains all of the debt of the University.</a:t>
            </a:r>
          </a:p>
          <a:p>
            <a:pPr marL="342900" indent="-342900" algn="just">
              <a:buFont typeface="Arial" panose="020B0604020202020204" pitchFamily="34" charset="0"/>
              <a:buChar char="•"/>
            </a:pPr>
            <a:r>
              <a:rPr lang="en-US" sz="2000" dirty="0"/>
              <a:t>Footnotes 14 &amp; 15 (Starting on page 68 of the University’s financial statements, Attachment A) - explains all of the debt of the Foundation and Supporting Organization. </a:t>
            </a:r>
            <a:endParaRPr lang="en-US" sz="2000" i="1" dirty="0"/>
          </a:p>
          <a:p>
            <a:pPr marL="342900" indent="-342900" algn="just">
              <a:buFont typeface="Arial" panose="020B0604020202020204" pitchFamily="34" charset="0"/>
              <a:buChar char="•"/>
            </a:pPr>
            <a:endParaRPr lang="en-US" sz="1700" dirty="0"/>
          </a:p>
          <a:p>
            <a:pPr marL="342900" indent="-342900" algn="just">
              <a:buFont typeface="Arial" panose="020B0604020202020204" pitchFamily="34" charset="0"/>
              <a:buChar char="•"/>
            </a:pPr>
            <a:endParaRPr lang="en-US" sz="2200" dirty="0"/>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Theme1">
  <a:themeElements>
    <a:clrScheme name="CR-Corporate Presentation Color Palette">
      <a:dk1>
        <a:srgbClr val="303A3F"/>
      </a:dk1>
      <a:lt1>
        <a:srgbClr val="FFFFFF"/>
      </a:lt1>
      <a:dk2>
        <a:srgbClr val="37424A"/>
      </a:dk2>
      <a:lt2>
        <a:srgbClr val="FFFFFF"/>
      </a:lt2>
      <a:accent1>
        <a:srgbClr val="E05206"/>
      </a:accent1>
      <a:accent2>
        <a:srgbClr val="37424A"/>
      </a:accent2>
      <a:accent3>
        <a:srgbClr val="820024"/>
      </a:accent3>
      <a:accent4>
        <a:srgbClr val="00583D"/>
      </a:accent4>
      <a:accent5>
        <a:srgbClr val="002F5F"/>
      </a:accent5>
      <a:accent6>
        <a:srgbClr val="FFE293"/>
      </a:accent6>
      <a:hlink>
        <a:srgbClr val="000000"/>
      </a:hlink>
      <a:folHlink>
        <a:srgbClr val="FFFFFF"/>
      </a:folHlink>
    </a:clrScheme>
    <a:fontScheme name="RC Corporate Presentation Font Themes">
      <a:majorFont>
        <a:latin typeface="Arial"/>
        <a:ea typeface=""/>
        <a:cs typeface=""/>
      </a:majorFont>
      <a:minorFont>
        <a:latin typeface="Century Gothic"/>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noFill/>
        </a:ln>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Theme1</Template>
  <TotalTime>5128</TotalTime>
  <Words>1232</Words>
  <Application>Microsoft Office PowerPoint</Application>
  <PresentationFormat>On-screen Show (4:3)</PresentationFormat>
  <Paragraphs>65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Symbol</vt:lpstr>
      <vt:lpstr>Wingdings</vt:lpstr>
      <vt:lpstr>Theme1</vt:lpstr>
      <vt:lpstr>PowerPoint Presentation</vt:lpstr>
      <vt:lpstr>Engagement Team</vt:lpstr>
      <vt:lpstr>Audit results (Attachment A)</vt:lpstr>
      <vt:lpstr>Financial Statements Overview (Attachment A)</vt:lpstr>
      <vt:lpstr>Statements of Net Position  (Pages 21 through 23 of the University’s financial statements, Attachment A)</vt:lpstr>
      <vt:lpstr>Statements of Revenues, Expenses and Changes in Net Position  (Pages 24 and 25 of the University’s financial statements, Attachment A)</vt:lpstr>
      <vt:lpstr>Statements of Cash Flows  (Pages 26 through 28 of the University’s financial statements, Attachment A)</vt:lpstr>
      <vt:lpstr>Statements of Cash Flows  (Pages 26 through 28 of the University’s financial statements, Attachment A)</vt:lpstr>
      <vt:lpstr>Footnotes and Disclosures (Starting on page 29 of the University’s financial statements, Attachment A)</vt:lpstr>
      <vt:lpstr>Footnotes and Disclosures (Starting on page 29 of the University’s financial statements, Attachment A)</vt:lpstr>
      <vt:lpstr>Summation of Financial Statements and Looking Forward </vt:lpstr>
      <vt:lpstr>Upcoming GASB Accounting Pronouncements </vt:lpstr>
      <vt:lpstr>Management Letter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Framingham State University</dc:title>
  <dc:creator>egm</dc:creator>
  <cp:lastModifiedBy>Gail Doiron</cp:lastModifiedBy>
  <cp:revision>364</cp:revision>
  <cp:lastPrinted>2019-10-30T22:46:14Z</cp:lastPrinted>
  <dcterms:created xsi:type="dcterms:W3CDTF">2011-10-04T15:51:57Z</dcterms:created>
  <dcterms:modified xsi:type="dcterms:W3CDTF">2020-11-16T15:00:15Z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bName">
    <vt:lpwstr>FY 2014 Board Presentation Materials</vt:lpwstr>
  </property>
  <property fmtid="{D5CDD505-2E9C-101B-9397-08002B2CF9AE}" pid="3" name="tabIndex">
    <vt:lpwstr>40</vt:lpwstr>
  </property>
  <property fmtid="{D5CDD505-2E9C-101B-9397-08002B2CF9AE}" pid="4" name="workpaperIndex">
    <vt:lpwstr>
    </vt:lpwstr>
  </property>
</Properties>
</file>