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78" r:id="rId2"/>
    <p:sldId id="257" r:id="rId3"/>
    <p:sldId id="274" r:id="rId4"/>
    <p:sldId id="269" r:id="rId5"/>
    <p:sldId id="270" r:id="rId6"/>
    <p:sldId id="271" r:id="rId7"/>
    <p:sldId id="27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08" d="100"/>
          <a:sy n="108" d="100"/>
        </p:scale>
        <p:origin x="1302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">
    <p:bg>
      <p:bgPr>
        <a:solidFill>
          <a:srgbClr val="303A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/>
          <p:nvPr/>
        </p:nvPicPr>
        <p:blipFill>
          <a:blip r:embed="rId2" cstate="print"/>
          <a:srcRect l="19907" b="38470"/>
          <a:stretch>
            <a:fillRect/>
          </a:stretch>
        </p:blipFill>
        <p:spPr bwMode="auto">
          <a:xfrm>
            <a:off x="0" y="1"/>
            <a:ext cx="784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9202" y="4191000"/>
            <a:ext cx="4114800" cy="381000"/>
          </a:xfrm>
        </p:spPr>
        <p:txBody>
          <a:bodyPr anchor="ctr" anchorCtr="0"/>
          <a:lstStyle>
            <a:lvl1pPr marL="0" indent="0" algn="r">
              <a:buNone/>
              <a:defRPr sz="1400" spc="70" baseline="0">
                <a:solidFill>
                  <a:srgbClr val="E05206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6" name="Picture 15" descr="accounting tax advisor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6449547" y="6218200"/>
            <a:ext cx="2274455" cy="100853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 bwMode="gray">
          <a:xfrm>
            <a:off x="0" y="6629400"/>
            <a:ext cx="9144000" cy="0"/>
          </a:xfrm>
          <a:prstGeom prst="line">
            <a:avLst/>
          </a:prstGeom>
          <a:ln w="38100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AutoShape 3"/>
          <p:cNvSpPr>
            <a:spLocks noChangeAspect="1" noChangeArrowheads="1" noTextEdi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8" name="Picture 2" descr="S:\admin-mktg-corp\Branding Items\COHN_REZNICK\LOGOS\CohnReznick Lockups\New_Thick_Logo\CR Logo 2014_2cKO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231"/>
          <a:stretch/>
        </p:blipFill>
        <p:spPr bwMode="auto">
          <a:xfrm>
            <a:off x="5029200" y="3455036"/>
            <a:ext cx="3733800" cy="42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57200" y="1676401"/>
            <a:ext cx="8229600" cy="762000"/>
          </a:xfrm>
        </p:spPr>
        <p:txBody>
          <a:bodyPr anchor="ctr" anchorCtr="0">
            <a:normAutofit/>
          </a:bodyPr>
          <a:lstStyle>
            <a:lvl1pPr algn="r">
              <a:defRPr sz="2800" baseline="0">
                <a:solidFill>
                  <a:srgbClr val="F57B2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31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737922" y="6489017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3FFA6-FF7C-4CED-9B47-3BF4EC8A4B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7010400" y="6019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3FFA6-FF7C-4CED-9B47-3BF4EC8A4B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749496" y="648226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3FFA6-FF7C-4CED-9B47-3BF4EC8A4B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737922" y="647069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3FFA6-FF7C-4CED-9B47-3BF4EC8A4B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8D38-45E2-4E1F-A9CD-1C08961A06F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3FFA6-FF7C-4CED-9B47-3BF4EC8A4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62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/>
          <p:nvPr/>
        </p:nvPicPr>
        <p:blipFill>
          <a:blip r:embed="rId2" cstate="print"/>
          <a:srcRect l="20032" b="38088"/>
          <a:stretch>
            <a:fillRect/>
          </a:stretch>
        </p:blipFill>
        <p:spPr bwMode="auto">
          <a:xfrm>
            <a:off x="0" y="0"/>
            <a:ext cx="7696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1"/>
            <a:ext cx="8229600" cy="762000"/>
          </a:xfrm>
        </p:spPr>
        <p:txBody>
          <a:bodyPr anchor="ctr" anchorCtr="0">
            <a:normAutofit/>
          </a:bodyPr>
          <a:lstStyle>
            <a:lvl1pPr algn="r">
              <a:defRPr sz="2800" baseline="0">
                <a:solidFill>
                  <a:srgbClr val="37424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4275" y="2444087"/>
            <a:ext cx="4114800" cy="381000"/>
          </a:xfrm>
        </p:spPr>
        <p:txBody>
          <a:bodyPr anchor="ctr" anchorCtr="0"/>
          <a:lstStyle>
            <a:lvl1pPr marL="0" indent="0" algn="r">
              <a:buNone/>
              <a:defRPr sz="1400" spc="7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5867400"/>
            <a:ext cx="2895600" cy="365125"/>
          </a:xfrm>
        </p:spPr>
        <p:txBody>
          <a:bodyPr/>
          <a:lstStyle>
            <a:lvl1pPr>
              <a:defRPr sz="1600" baseline="0"/>
            </a:lvl1pPr>
          </a:lstStyle>
          <a:p>
            <a:fld id="{A8168D38-45E2-4E1F-A9CD-1C08961A06FD}" type="datetimeFigureOut">
              <a:rPr lang="en-US" smtClean="0"/>
              <a:pPr/>
              <a:t>11/13/2020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613477"/>
            <a:ext cx="9144000" cy="0"/>
          </a:xfrm>
          <a:prstGeom prst="line">
            <a:avLst/>
          </a:prstGeom>
          <a:ln w="28575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Nexi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5976492"/>
            <a:ext cx="1905004" cy="256033"/>
          </a:xfrm>
          <a:prstGeom prst="rect">
            <a:avLst/>
          </a:prstGeom>
        </p:spPr>
      </p:pic>
      <p:pic>
        <p:nvPicPr>
          <p:cNvPr id="5" name="Picture 2" descr="C:\Users\lgitlin\Desktop\CR Logo 2014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028" y="3720618"/>
            <a:ext cx="3235944" cy="543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Caroline\Documents\Caroline\AMC\Spark Design\Cohn_Reznick\Watermark_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85800"/>
            <a:ext cx="9176982" cy="720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1"/>
            <a:ext cx="8229600" cy="1219199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 marL="400050" indent="-171450">
              <a:defRPr baseline="0"/>
            </a:lvl3pPr>
            <a:lvl4pPr marL="573088" indent="-173038">
              <a:defRPr baseline="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kern="1000" spc="70" baseline="0">
                <a:solidFill>
                  <a:schemeClr val="accent1"/>
                </a:solidFill>
                <a:latin typeface="+mj-lt"/>
              </a:defRPr>
            </a:lvl1pPr>
          </a:lstStyle>
          <a:p>
            <a:fld id="{5263FFA6-FF7C-4CED-9B47-3BF4EC8A4B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143500" y="6441360"/>
            <a:ext cx="2133600" cy="365125"/>
          </a:xfrm>
        </p:spPr>
        <p:txBody>
          <a:bodyPr/>
          <a:lstStyle>
            <a:lvl1pPr>
              <a:defRPr kern="1000" spc="70" baseline="0"/>
            </a:lvl1pPr>
          </a:lstStyle>
          <a:p>
            <a:fld id="{A8168D38-45E2-4E1F-A9CD-1C08961A06FD}" type="datetimeFigureOut">
              <a:rPr lang="en-US" smtClean="0"/>
              <a:pPr/>
              <a:t>11/13/2020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2192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2800" kern="1000" spc="600" baseline="0" dirty="0">
                <a:solidFill>
                  <a:srgbClr val="37424A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1"/>
            <a:ext cx="4019266" cy="4525962"/>
          </a:xfrm>
        </p:spPr>
        <p:txBody>
          <a:bodyPr/>
          <a:lstStyle>
            <a:lvl1pPr>
              <a:defRPr sz="1800" kern="1000" spc="0" baseline="0"/>
            </a:lvl1pPr>
            <a:lvl2pPr>
              <a:defRPr sz="1600" kern="1000" spc="0" baseline="0"/>
            </a:lvl2pPr>
            <a:lvl3pPr>
              <a:defRPr sz="1400" kern="1000" spc="0" baseline="0"/>
            </a:lvl3pPr>
            <a:lvl4pPr>
              <a:defRPr sz="1400" kern="1000" spc="0" baseline="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76400"/>
            <a:ext cx="4046561" cy="4525963"/>
          </a:xfrm>
        </p:spPr>
        <p:txBody>
          <a:bodyPr/>
          <a:lstStyle>
            <a:lvl1pPr>
              <a:defRPr sz="1800" kern="1000" spc="0" baseline="0"/>
            </a:lvl1pPr>
            <a:lvl2pPr>
              <a:defRPr sz="1600" kern="1000" spc="0" baseline="0"/>
            </a:lvl2pPr>
            <a:lvl3pPr>
              <a:defRPr sz="1400" kern="1000" spc="0" baseline="0"/>
            </a:lvl3pPr>
            <a:lvl4pPr>
              <a:defRPr sz="1400" kern="1000" spc="0" baseline="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43500" y="6441360"/>
            <a:ext cx="2133600" cy="365125"/>
          </a:xfrm>
        </p:spPr>
        <p:txBody>
          <a:bodyPr/>
          <a:lstStyle>
            <a:lvl1pPr>
              <a:defRPr kern="1000" spc="70" baseline="0"/>
            </a:lvl1pPr>
          </a:lstStyle>
          <a:p>
            <a:fld id="{A8168D38-45E2-4E1F-A9CD-1C08961A06F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ern="1000" spc="70" baseline="0"/>
            </a:lvl1pPr>
          </a:lstStyle>
          <a:p>
            <a:fld id="{5263FFA6-FF7C-4CED-9B47-3BF4EC8A4B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67700" cy="1219200"/>
          </a:xfrm>
        </p:spPr>
        <p:txBody>
          <a:bodyPr anchor="t" anchorCtr="0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2800" kern="1000" spc="600" baseline="0" dirty="0">
                <a:solidFill>
                  <a:srgbClr val="37424A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43500" y="6441360"/>
            <a:ext cx="2133600" cy="365125"/>
          </a:xfrm>
        </p:spPr>
        <p:txBody>
          <a:bodyPr/>
          <a:lstStyle>
            <a:lvl1pPr>
              <a:defRPr kern="1000" spc="70" baseline="0">
                <a:solidFill>
                  <a:schemeClr val="accent2"/>
                </a:solidFill>
              </a:defRPr>
            </a:lvl1pPr>
          </a:lstStyle>
          <a:p>
            <a:fld id="{A8168D38-45E2-4E1F-A9CD-1C08961A06F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ern="1000" spc="70" baseline="0">
                <a:solidFill>
                  <a:schemeClr val="accent1"/>
                </a:solidFill>
              </a:defRPr>
            </a:lvl1pPr>
          </a:lstStyle>
          <a:p>
            <a:fld id="{5263FFA6-FF7C-4CED-9B47-3BF4EC8A4B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2932113" cy="1219200"/>
          </a:xfrm>
        </p:spPr>
        <p:txBody>
          <a:bodyPr anchor="t" anchorCtr="0"/>
          <a:lstStyle>
            <a:lvl1pPr algn="l">
              <a:defRPr sz="2000" b="0" spc="6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38600" y="228600"/>
            <a:ext cx="4648200" cy="5897563"/>
          </a:xfrm>
        </p:spPr>
        <p:txBody>
          <a:bodyPr/>
          <a:lstStyle>
            <a:lvl1pPr>
              <a:spcAft>
                <a:spcPts val="1200"/>
              </a:spcAft>
              <a:defRPr sz="2800" spc="6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 spc="0" baseline="0">
                <a:solidFill>
                  <a:schemeClr val="accent2"/>
                </a:solidFill>
              </a:defRPr>
            </a:lvl2pPr>
            <a:lvl3pPr>
              <a:defRPr sz="1600" spc="0" baseline="0">
                <a:solidFill>
                  <a:schemeClr val="accent2"/>
                </a:solidFill>
              </a:defRPr>
            </a:lvl3pPr>
            <a:lvl4pPr>
              <a:defRPr sz="1400" spc="0" baseline="0">
                <a:solidFill>
                  <a:schemeClr val="accent2"/>
                </a:solidFill>
              </a:defRPr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76400"/>
            <a:ext cx="2971800" cy="4084092"/>
          </a:xfrm>
        </p:spPr>
        <p:txBody>
          <a:bodyPr/>
          <a:lstStyle>
            <a:lvl1pPr marL="0" indent="0">
              <a:buNone/>
              <a:defRPr sz="1800" spc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ern="1000" spc="70" baseline="0">
                <a:solidFill>
                  <a:schemeClr val="accent1"/>
                </a:solidFill>
              </a:defRPr>
            </a:lvl1pPr>
          </a:lstStyle>
          <a:p>
            <a:fld id="{5263FFA6-FF7C-4CED-9B47-3BF4EC8A4B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6143500" y="6441360"/>
            <a:ext cx="2133600" cy="365125"/>
          </a:xfrm>
        </p:spPr>
        <p:txBody>
          <a:bodyPr/>
          <a:lstStyle>
            <a:lvl1pPr>
              <a:defRPr kern="1000" spc="70" baseline="0"/>
            </a:lvl1pPr>
          </a:lstStyle>
          <a:p>
            <a:fld id="{A8168D38-45E2-4E1F-A9CD-1C08961A06FD}" type="datetimeFigureOut">
              <a:rPr lang="en-US" smtClean="0"/>
              <a:pPr/>
              <a:t>11/13/2020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rgbClr val="303A3F"/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22" tIns="45662" rIns="91322" bIns="45662"/>
          <a:lstStyle/>
          <a:p>
            <a:pPr defTabSz="45661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 l="19907" b="38470"/>
          <a:stretch>
            <a:fillRect/>
          </a:stretch>
        </p:blipFill>
        <p:spPr bwMode="auto">
          <a:xfrm>
            <a:off x="11875" y="1"/>
            <a:ext cx="7848600" cy="6838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 bwMode="gray">
          <a:xfrm>
            <a:off x="0" y="6629400"/>
            <a:ext cx="9144000" cy="0"/>
          </a:xfrm>
          <a:prstGeom prst="line">
            <a:avLst/>
          </a:prstGeom>
          <a:ln w="38100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8267700" cy="762000"/>
          </a:xfrm>
        </p:spPr>
        <p:txBody>
          <a:bodyPr>
            <a:normAutofit/>
          </a:bodyPr>
          <a:lstStyle>
            <a:lvl1pPr algn="l">
              <a:defRPr sz="2800" strike="noStrike" baseline="0">
                <a:solidFill>
                  <a:srgbClr val="F57B2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763000" y="6462009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3FFA6-FF7C-4CED-9B47-3BF4EC8A4B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749496" y="6459116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3FFA6-FF7C-4CED-9B47-3BF4EC8A4B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599"/>
            <a:ext cx="8229600" cy="121920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76400"/>
            <a:ext cx="822960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0" y="6441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kern="1000" spc="0" baseline="0" smtClean="0">
                <a:solidFill>
                  <a:srgbClr val="37424A"/>
                </a:solidFill>
                <a:latin typeface="+mn-lt"/>
              </a:defRPr>
            </a:lvl1pPr>
          </a:lstStyle>
          <a:p>
            <a:fld id="{A8168D38-45E2-4E1F-A9CD-1C08961A06F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44136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57B20"/>
                </a:solidFill>
                <a:latin typeface="+mn-lt"/>
              </a:defRPr>
            </a:lvl1pPr>
          </a:lstStyle>
          <a:p>
            <a:fld id="{5263FFA6-FF7C-4CED-9B47-3BF4EC8A4BA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438400" y="6623922"/>
            <a:ext cx="4572000" cy="0"/>
          </a:xfrm>
          <a:prstGeom prst="line">
            <a:avLst/>
          </a:prstGeom>
          <a:ln w="38100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3" descr="S:\admin-mktg-corp\Branding Items\COHN_REZNICK\LOGOS\CohnReznick Lockups\New_Thick_Logo\CR Logo 2014_2c.tif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83"/>
          <a:stretch/>
        </p:blipFill>
        <p:spPr bwMode="auto">
          <a:xfrm>
            <a:off x="413634" y="6524630"/>
            <a:ext cx="1905000" cy="238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72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000" spc="600" baseline="0">
          <a:solidFill>
            <a:srgbClr val="37424A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E0520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E0520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E0520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E05206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E05206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E05206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E05206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E0520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rgbClr val="E05206"/>
        </a:buClr>
        <a:buFont typeface="Arial" charset="0"/>
        <a:defRPr sz="1800" kern="1000" spc="0" baseline="0">
          <a:solidFill>
            <a:srgbClr val="37424A"/>
          </a:solidFill>
          <a:latin typeface="+mj-lt"/>
          <a:ea typeface="+mn-ea"/>
          <a:cs typeface="+mn-cs"/>
        </a:defRPr>
      </a:lvl1pPr>
      <a:lvl2pPr marL="225425" indent="-225425" algn="l" rtl="0" eaLnBrk="1" fontAlgn="base" hangingPunct="1">
        <a:spcBef>
          <a:spcPct val="20000"/>
        </a:spcBef>
        <a:spcAft>
          <a:spcPct val="0"/>
        </a:spcAft>
        <a:buClr>
          <a:srgbClr val="F57B20"/>
        </a:buClr>
        <a:buFont typeface="Symbol" pitchFamily="18" charset="2"/>
        <a:buChar char="·"/>
        <a:defRPr sz="1600" kern="1000" spc="0" baseline="0">
          <a:solidFill>
            <a:srgbClr val="37424A"/>
          </a:solidFill>
          <a:latin typeface="+mj-lt"/>
          <a:ea typeface="+mn-ea"/>
          <a:cs typeface="+mn-cs"/>
        </a:defRPr>
      </a:lvl2pPr>
      <a:lvl3pPr marL="409575" indent="-184150" algn="l" rtl="0" eaLnBrk="1" fontAlgn="base" hangingPunct="1">
        <a:spcBef>
          <a:spcPct val="20000"/>
        </a:spcBef>
        <a:spcAft>
          <a:spcPct val="0"/>
        </a:spcAft>
        <a:buClr>
          <a:srgbClr val="F57B20"/>
        </a:buClr>
        <a:buFont typeface="Century Gothic" pitchFamily="34" charset="0"/>
        <a:buChar char="–"/>
        <a:defRPr sz="1400" kern="1000" spc="0" baseline="0">
          <a:solidFill>
            <a:srgbClr val="37424A"/>
          </a:solidFill>
          <a:latin typeface="+mj-lt"/>
          <a:ea typeface="+mn-ea"/>
          <a:cs typeface="+mn-cs"/>
        </a:defRPr>
      </a:lvl3pPr>
      <a:lvl4pPr marL="571500" indent="-152400" algn="l" rtl="0" eaLnBrk="1" fontAlgn="base" hangingPunct="1">
        <a:spcBef>
          <a:spcPct val="20000"/>
        </a:spcBef>
        <a:spcAft>
          <a:spcPts val="1200"/>
        </a:spcAft>
        <a:buClr>
          <a:srgbClr val="F57B20"/>
        </a:buClr>
        <a:buFont typeface="Symbol" pitchFamily="18" charset="2"/>
        <a:buChar char="·"/>
        <a:defRPr sz="1400" kern="1000" spc="0" baseline="0">
          <a:solidFill>
            <a:srgbClr val="37424A"/>
          </a:solidFill>
          <a:latin typeface="+mj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E05206"/>
        </a:buClr>
        <a:buFont typeface="Arial" charset="0"/>
        <a:buChar char="»"/>
        <a:defRPr sz="1100" kern="1200">
          <a:solidFill>
            <a:srgbClr val="37424A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733800" y="2895600"/>
            <a:ext cx="5029200" cy="838200"/>
          </a:xfrm>
        </p:spPr>
        <p:txBody>
          <a:bodyPr/>
          <a:lstStyle/>
          <a:p>
            <a:r>
              <a:rPr lang="en-US" dirty="0"/>
              <a:t>Fitchburg State University Foundation </a:t>
            </a:r>
          </a:p>
          <a:p>
            <a:r>
              <a:rPr lang="en-US" dirty="0"/>
              <a:t>Financial Statements for the year ended June 30, 2020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1524000"/>
            <a:ext cx="5562600" cy="10210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92591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391400" cy="327660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Karen Smith, Audit Partner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Mark Snyder, Audit Senior Manager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Maryellen Scarselli, Audit Manager</a:t>
            </a:r>
          </a:p>
          <a:p>
            <a:endParaRPr lang="en-US" dirty="0"/>
          </a:p>
        </p:txBody>
      </p:sp>
      <p:pic>
        <p:nvPicPr>
          <p:cNvPr id="4" name="Picture 2" descr="C:\Users\bwreski\Desktop\Firm Shortcuts\cohnreznick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6003246"/>
            <a:ext cx="2667000" cy="45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1"/>
            <a:ext cx="8763000" cy="990599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/>
              <a:t>Fitchburg State University Foundation, Inc.</a:t>
            </a:r>
            <a:br>
              <a:rPr lang="en-US" sz="2000" b="1" dirty="0"/>
            </a:br>
            <a:r>
              <a:rPr lang="en-US" sz="2000" b="1" dirty="0"/>
              <a:t>And Related Supporting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25854" cy="4297363"/>
          </a:xfrm>
        </p:spPr>
        <p:txBody>
          <a:bodyPr/>
          <a:lstStyle/>
          <a:p>
            <a:pPr marL="627063" indent="-627063" algn="ctr">
              <a:buNone/>
            </a:pPr>
            <a:r>
              <a:rPr lang="en-US" dirty="0"/>
              <a:t>Audit results</a:t>
            </a:r>
          </a:p>
          <a:p>
            <a:pPr marL="627063" indent="-627063" algn="ctr">
              <a:buNone/>
            </a:pPr>
            <a:endParaRPr lang="en-US" sz="1800" dirty="0"/>
          </a:p>
          <a:p>
            <a:pPr marL="1030288" indent="-285750" algn="just">
              <a:buFont typeface="Arial" panose="020B0604020202020204" pitchFamily="34" charset="0"/>
              <a:buChar char="•"/>
            </a:pPr>
            <a:r>
              <a:rPr lang="en-US" sz="1800" dirty="0"/>
              <a:t>Financial statements are being issued with a “clean” – unmodified opinion.</a:t>
            </a:r>
          </a:p>
          <a:p>
            <a:pPr marL="1030288" indent="-285750" algn="just">
              <a:buFont typeface="Arial" panose="020B0604020202020204" pitchFamily="34" charset="0"/>
              <a:buChar char="•"/>
            </a:pPr>
            <a:r>
              <a:rPr lang="en-US" sz="1800" dirty="0"/>
              <a:t>Report on internal controls over financial reporting and compliance and other matters – there were no findings required to be reported under </a:t>
            </a:r>
            <a:r>
              <a:rPr lang="en-US" sz="1800" u="sng" dirty="0"/>
              <a:t>Government Auditing Standards.</a:t>
            </a:r>
          </a:p>
          <a:p>
            <a:pPr marL="1030288" indent="-285750" algn="just">
              <a:buFont typeface="Arial" panose="020B0604020202020204" pitchFamily="34" charset="0"/>
              <a:buChar char="•"/>
            </a:pPr>
            <a:r>
              <a:rPr lang="en-US" sz="1800" dirty="0"/>
              <a:t>Management letter – none.</a:t>
            </a:r>
          </a:p>
          <a:p>
            <a:pPr marL="1030288" indent="-285750" algn="just">
              <a:buFont typeface="Arial" panose="020B0604020202020204" pitchFamily="34" charset="0"/>
              <a:buChar char="•"/>
            </a:pPr>
            <a:r>
              <a:rPr lang="en-US" sz="1800" dirty="0"/>
              <a:t>AU-C Section 260 letter – communications with those charged with governance (Attachments C and E).</a:t>
            </a:r>
          </a:p>
          <a:p>
            <a:pPr marL="1030288" indent="-285750" algn="just">
              <a:buFont typeface="Arial" panose="020B0604020202020204" pitchFamily="34" charset="0"/>
              <a:buChar char="•"/>
            </a:pPr>
            <a:r>
              <a:rPr lang="en-US" sz="1800" dirty="0"/>
              <a:t>We would like to thank Jay Bry, Yvonnie Malcolm and their staff for their hard work in helping us complete the audits of the Foundation and the Supporting Organization.</a:t>
            </a:r>
            <a:endParaRPr lang="en-US" sz="2400" dirty="0"/>
          </a:p>
          <a:p>
            <a:pPr>
              <a:buNone/>
            </a:pPr>
            <a:endParaRPr lang="en-US" sz="2000" dirty="0"/>
          </a:p>
        </p:txBody>
      </p:sp>
      <p:pic>
        <p:nvPicPr>
          <p:cNvPr id="4" name="Picture 2" descr="C:\Users\bwreski\Desktop\Firm Shortcuts\cohnreznick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946" y="6019800"/>
            <a:ext cx="2667000" cy="45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en-US" sz="2000" dirty="0"/>
              <a:t>Consolidated</a:t>
            </a:r>
            <a:r>
              <a:rPr lang="en-US" sz="2200" dirty="0"/>
              <a:t> Statements of Financial </a:t>
            </a:r>
            <a:r>
              <a:rPr lang="en-US" sz="2000" dirty="0"/>
              <a:t>Position</a:t>
            </a:r>
            <a:br>
              <a:rPr lang="en-US" sz="2000" dirty="0"/>
            </a:br>
            <a:r>
              <a:rPr lang="en-US" sz="1000" b="1" dirty="0"/>
              <a:t>(Page4of the Foundation’s financial statements, Attachment C)</a:t>
            </a:r>
            <a:br>
              <a:rPr lang="en-US" sz="1000" b="1" dirty="0"/>
            </a:br>
            <a:endParaRPr lang="en-US" sz="1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840132" cy="4648200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/>
              <a:t>Investments increased by approximately $1.2 million.  This net increase results principally from investment net gains of $1.1 million ($900 thousand of unrealized gains) during the year.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/>
              <a:t>Property and equipment, net increased by $175 thousand primarily due to $341 thousand of property acquisitions during the year offset by $166 thousand of depreciation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/>
              <a:t>Liabilities decreased by approximately $423 thousand primarily due to decreased payables of $230 thousand and scheduled debt repayments of $220 thousand during the year.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/>
              <a:t>Net assets increased by approximately $3 million during the year.</a:t>
            </a:r>
          </a:p>
          <a:p>
            <a:endParaRPr lang="en-US" sz="2200" dirty="0"/>
          </a:p>
        </p:txBody>
      </p:sp>
      <p:pic>
        <p:nvPicPr>
          <p:cNvPr id="4" name="Picture 2" descr="C:\Users\bwreski\Desktop\Firm Shortcuts\cohnreznick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6019800"/>
            <a:ext cx="2667000" cy="45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2000" dirty="0"/>
              <a:t>Consolidated Statements of </a:t>
            </a:r>
            <a:br>
              <a:rPr lang="en-US" sz="2000" dirty="0"/>
            </a:br>
            <a:r>
              <a:rPr lang="en-US" sz="2000" dirty="0"/>
              <a:t>Activities and of Cash Flows</a:t>
            </a:r>
            <a:br>
              <a:rPr lang="en-US" sz="2000" dirty="0"/>
            </a:br>
            <a:r>
              <a:rPr lang="en-US" sz="1000" b="1" dirty="0"/>
              <a:t>(Pages 5 through 7 of the Foundation’s financial statements, Attachment C)</a:t>
            </a:r>
            <a:br>
              <a:rPr lang="en-US" sz="2400" b="1" dirty="0"/>
            </a:br>
            <a:br>
              <a:rPr lang="en-US" sz="1000" dirty="0"/>
            </a:br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1"/>
            <a:ext cx="7696200" cy="4038600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/>
              <a:t>Residence hall income was consistent with the prior year and decreased by $7 thousand.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/>
              <a:t>Gifts and donations increased by $1 million and grant income increased by $44 thousand.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00" dirty="0"/>
              <a:t>Sales and services was fairly consistent with prior year and decreased by $6 thousand.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/>
              <a:t>License fee income increased by $340 thousand primarily due to new license agreements signed in 2020.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/>
              <a:t>Investment income and net gains on investments </a:t>
            </a:r>
            <a:r>
              <a:rPr lang="en-US" sz="2200"/>
              <a:t>decreased $90 </a:t>
            </a:r>
            <a:r>
              <a:rPr lang="en-US" sz="2200" dirty="0"/>
              <a:t>thousand due to market performance during the current fiscal year.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/>
              <a:t>Program expenses decreased by $216 thousand. There were a number of increases and decreases in various line items during FY 2020. </a:t>
            </a:r>
          </a:p>
        </p:txBody>
      </p:sp>
      <p:pic>
        <p:nvPicPr>
          <p:cNvPr id="4" name="Picture 2" descr="C:\Users\bwreski\Desktop\Firm Shortcuts\cohnreznick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6019800"/>
            <a:ext cx="2667000" cy="45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2200" dirty="0"/>
              <a:t>Footnotes and Disclosures</a:t>
            </a:r>
            <a:br>
              <a:rPr lang="en-US" sz="2200" dirty="0"/>
            </a:br>
            <a:r>
              <a:rPr lang="en-US" sz="1000" b="1" dirty="0"/>
              <a:t>(Starting on page 8of the Foundation’s financial statements, Attachment C)</a:t>
            </a:r>
            <a:br>
              <a:rPr lang="en-US" dirty="0"/>
            </a:br>
            <a:endParaRPr lang="en-US" sz="1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343400"/>
          </a:xfrm>
        </p:spPr>
        <p:txBody>
          <a:bodyPr>
            <a:normAutofit fontScale="850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/>
              <a:t>Footnotes 3 and 5 (Starting on pages 15 and 17, respectively) – information and detail on what comprised cash and equivalents and investments.</a:t>
            </a:r>
          </a:p>
          <a:p>
            <a:pPr lvl="2" algn="just"/>
            <a:r>
              <a:rPr lang="en-US" dirty="0"/>
              <a:t>Uninsured cash and cash equivalents of approximately $726 thousand is represented primarily by money market funds invested with State Street, Goldman Sachs and Fidelity Bank and cash and other demand deposits held by Enterprise Bank.</a:t>
            </a:r>
          </a:p>
          <a:p>
            <a:pPr lvl="2" algn="just"/>
            <a:r>
              <a:rPr lang="en-US" dirty="0"/>
              <a:t>Investments held by Eaton Vance collateralize the Foundation’s Line of Credit (see </a:t>
            </a:r>
            <a:r>
              <a:rPr lang="en-US"/>
              <a:t>footnote 11) </a:t>
            </a:r>
            <a:r>
              <a:rPr lang="en-US" dirty="0"/>
              <a:t>and  investments held by Enterprise collateralize the Supporting Organization’s Enterprise Bank &amp; Trust Company loan (see </a:t>
            </a:r>
            <a:r>
              <a:rPr lang="en-US"/>
              <a:t>footnote 13).</a:t>
            </a:r>
            <a:endParaRPr lang="en-US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/>
              <a:t>Footnote 8 (Pages 24 through 25) – two properties were acquired in the current year for a total cost of $240 thousand, there were no transfers or sales of properties in the current fiscal year. One of the properties (purchased for $1) had an environmental liability reported of $100K.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/>
              <a:t>Footnotes 11, 12 and 13 (Pages 26 through 40) – Lines of credit and other debt. Outstanding balances on lines of credit were $250 thousand at 6/30/20 and 6/30/19. The mortgage notes and bank note payable are being paid down as scheduled.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/>
          </a:p>
          <a:p>
            <a:endParaRPr lang="en-US" sz="2200" dirty="0"/>
          </a:p>
        </p:txBody>
      </p:sp>
      <p:pic>
        <p:nvPicPr>
          <p:cNvPr id="4" name="Picture 2" descr="C:\Users\bwreski\Desktop\Firm Shortcuts\cohnreznick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6019800"/>
            <a:ext cx="2667000" cy="45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200" dirty="0"/>
              <a:t>Questions</a:t>
            </a:r>
          </a:p>
        </p:txBody>
      </p:sp>
      <p:pic>
        <p:nvPicPr>
          <p:cNvPr id="2050" name="Picture 2" descr="C:\Users\egm\AppData\Local\Microsoft\Windows\Temporary Internet Files\Content.IE5\4H9WCPMK\MM90023475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676400"/>
            <a:ext cx="1133475" cy="1266825"/>
          </a:xfrm>
          <a:prstGeom prst="rect">
            <a:avLst/>
          </a:prstGeom>
          <a:noFill/>
        </p:spPr>
      </p:pic>
      <p:pic>
        <p:nvPicPr>
          <p:cNvPr id="4" name="Picture 2" descr="C:\Users\bwreski\Desktop\Firm Shortcuts\cohnreznick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6019800"/>
            <a:ext cx="2667000" cy="45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R-Corporate Presentation Color Palette">
      <a:dk1>
        <a:srgbClr val="303A3F"/>
      </a:dk1>
      <a:lt1>
        <a:srgbClr val="FFFFFF"/>
      </a:lt1>
      <a:dk2>
        <a:srgbClr val="37424A"/>
      </a:dk2>
      <a:lt2>
        <a:srgbClr val="FFFFFF"/>
      </a:lt2>
      <a:accent1>
        <a:srgbClr val="E05206"/>
      </a:accent1>
      <a:accent2>
        <a:srgbClr val="37424A"/>
      </a:accent2>
      <a:accent3>
        <a:srgbClr val="820024"/>
      </a:accent3>
      <a:accent4>
        <a:srgbClr val="00583D"/>
      </a:accent4>
      <a:accent5>
        <a:srgbClr val="002F5F"/>
      </a:accent5>
      <a:accent6>
        <a:srgbClr val="FFE293"/>
      </a:accent6>
      <a:hlink>
        <a:srgbClr val="000000"/>
      </a:hlink>
      <a:folHlink>
        <a:srgbClr val="FFFFFF"/>
      </a:folHlink>
    </a:clrScheme>
    <a:fontScheme name="RC Corporate Presentation Font Themes">
      <a:majorFont>
        <a:latin typeface="Arial"/>
        <a:ea typeface=""/>
        <a:cs typeface=""/>
      </a:majorFont>
      <a:minorFont>
        <a:latin typeface="Century Gothic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noFill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4267</TotalTime>
  <Words>622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Symbol</vt:lpstr>
      <vt:lpstr>Theme1</vt:lpstr>
      <vt:lpstr>PowerPoint Presentation</vt:lpstr>
      <vt:lpstr>Introductions</vt:lpstr>
      <vt:lpstr>Fitchburg State University Foundation, Inc. And Related Supporting Organization</vt:lpstr>
      <vt:lpstr>Consolidated Statements of Financial Position (Page4of the Foundation’s financial statements, Attachment C) </vt:lpstr>
      <vt:lpstr>Consolidated Statements of  Activities and of Cash Flows (Pages 5 through 7 of the Foundation’s financial statements, Attachment C)  </vt:lpstr>
      <vt:lpstr>Footnotes and Disclosures (Starting on page 8of the Foundation’s financial statements, Attachment C) 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Framingham State University</dc:title>
  <dc:creator>egm</dc:creator>
  <cp:lastModifiedBy>Gail Doiron</cp:lastModifiedBy>
  <cp:revision>309</cp:revision>
  <cp:lastPrinted>2018-10-26T19:42:32Z</cp:lastPrinted>
  <dcterms:created xsi:type="dcterms:W3CDTF">2011-10-04T15:51:57Z</dcterms:created>
  <dcterms:modified xsi:type="dcterms:W3CDTF">2020-11-13T19:40:02Z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bName">
    <vt:lpwstr>FY 2014 Board Presentation Materials</vt:lpwstr>
  </property>
  <property fmtid="{D5CDD505-2E9C-101B-9397-08002B2CF9AE}" pid="3" name="tabIndex">
    <vt:lpwstr>40</vt:lpwstr>
  </property>
  <property fmtid="{D5CDD505-2E9C-101B-9397-08002B2CF9AE}" pid="4" name="workpaperIndex">
    <vt:lpwstr>
    </vt:lpwstr>
  </property>
</Properties>
</file>