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1a3700a9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11a3700a9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12589b24df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12589b24df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11a3700a9e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11a3700a9e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123db4da8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123db4da8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123db4da8e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123db4da8e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123db4da8e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123db4da8e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123db4da8e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123db4da8e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14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14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14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14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14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14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14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1400"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195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3850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3850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457201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553201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indent="0" lvl="0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4.png"/><Relationship Id="rId5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idx="1" type="subTitle"/>
          </p:nvPr>
        </p:nvSpPr>
        <p:spPr>
          <a:xfrm>
            <a:off x="311700" y="2571750"/>
            <a:ext cx="8520600" cy="229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38958"/>
              <a:buNone/>
            </a:pPr>
            <a:r>
              <a:rPr b="1" lang="en" sz="2400">
                <a:solidFill>
                  <a:srgbClr val="1C4587"/>
                </a:solidFill>
              </a:rPr>
              <a:t>March Board Meeting - Personnel Presentation</a:t>
            </a:r>
            <a:endParaRPr b="1" sz="2400">
              <a:solidFill>
                <a:srgbClr val="1C4587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53007"/>
              <a:buNone/>
            </a:pPr>
            <a:r>
              <a:t/>
            </a:r>
            <a:endParaRPr sz="718">
              <a:solidFill>
                <a:srgbClr val="1C4587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53007"/>
              <a:buNone/>
            </a:pPr>
            <a:r>
              <a:t/>
            </a:r>
            <a:endParaRPr sz="718">
              <a:solidFill>
                <a:srgbClr val="1C4587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53007"/>
              <a:buNone/>
            </a:pPr>
            <a:r>
              <a:t/>
            </a:r>
            <a:endParaRPr sz="718">
              <a:solidFill>
                <a:srgbClr val="1C4587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53007"/>
              <a:buNone/>
            </a:pPr>
            <a:r>
              <a:t/>
            </a:r>
            <a:endParaRPr sz="718">
              <a:solidFill>
                <a:srgbClr val="1C4587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53007"/>
              <a:buNone/>
            </a:pPr>
            <a:r>
              <a:t/>
            </a:r>
            <a:endParaRPr sz="718">
              <a:solidFill>
                <a:srgbClr val="1C4587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53007"/>
              <a:buNone/>
            </a:pPr>
            <a:r>
              <a:t/>
            </a:r>
            <a:endParaRPr sz="718">
              <a:solidFill>
                <a:srgbClr val="1C4587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53007"/>
              <a:buNone/>
            </a:pPr>
            <a:r>
              <a:t/>
            </a:r>
            <a:endParaRPr sz="718">
              <a:solidFill>
                <a:srgbClr val="1C4587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53007"/>
              <a:buNone/>
            </a:pPr>
            <a:r>
              <a:t/>
            </a:r>
            <a:endParaRPr sz="718">
              <a:solidFill>
                <a:srgbClr val="1C4587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53007"/>
              <a:buNone/>
            </a:pPr>
            <a:r>
              <a:t/>
            </a:r>
            <a:endParaRPr sz="718">
              <a:solidFill>
                <a:srgbClr val="1C4587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61111"/>
              <a:buNone/>
            </a:pPr>
            <a:r>
              <a:rPr lang="en" sz="1800">
                <a:solidFill>
                  <a:srgbClr val="1C4587"/>
                </a:solidFill>
              </a:rPr>
              <a:t>@FoxboroughRCS and @LuisSoriaFRCS</a:t>
            </a:r>
            <a:endParaRPr sz="1800">
              <a:solidFill>
                <a:srgbClr val="1C4587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 sz="1800">
              <a:solidFill>
                <a:srgbClr val="1C4587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1C4587"/>
                </a:solidFill>
              </a:rPr>
              <a:t>Foxborough Regional Charter School</a:t>
            </a:r>
            <a:endParaRPr sz="2400">
              <a:solidFill>
                <a:srgbClr val="1C4587"/>
              </a:solidFill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0775" y="183200"/>
            <a:ext cx="6962442" cy="2529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47597" y="3843548"/>
            <a:ext cx="449575" cy="436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29700" y="4380289"/>
            <a:ext cx="449575" cy="4302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490250" y="450150"/>
            <a:ext cx="804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FRCS Staff at a Glance - SY2122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Current Staff Overview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03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72 Elementary School Staff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52 Middle School Staff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39 High School Staff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89 District Staff (many are doing direct service to schools but report to a district supervisor)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29 Substitutes, </a:t>
            </a:r>
            <a:r>
              <a:rPr lang="en"/>
              <a:t>including</a:t>
            </a:r>
            <a:r>
              <a:rPr lang="en"/>
              <a:t> 3 full time building substitutes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30625" y="4599675"/>
            <a:ext cx="1224300" cy="444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 we do?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89 Classroom Teachers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17 Paraprofessionals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23 SPED &amp; ESL Support Teachers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27 Specialists teachers (Phys Ed, Art, Music, Computers &amp; Spanish)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Teachers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10</a:t>
            </a:r>
            <a:r>
              <a:rPr lang="en"/>
              <a:t> teachers providing targeted academic interventions to students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13 clinicians supporting students as Social Workers/Counselors &amp; School Psychologists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9 Employees who support School Culture 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5 Full Time </a:t>
            </a:r>
            <a:r>
              <a:rPr lang="en"/>
              <a:t>Facilities</a:t>
            </a:r>
            <a:r>
              <a:rPr lang="en"/>
              <a:t> Employees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8 Full time Food Services </a:t>
            </a:r>
            <a:r>
              <a:rPr lang="en"/>
              <a:t>Employees</a:t>
            </a:r>
            <a:r>
              <a:rPr lang="en"/>
              <a:t> 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5 </a:t>
            </a:r>
            <a:r>
              <a:rPr lang="en"/>
              <a:t>Employees who support </a:t>
            </a:r>
            <a:r>
              <a:rPr lang="en"/>
              <a:t>Outreach &amp; Development 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4 School Nurses</a:t>
            </a:r>
            <a:endParaRPr/>
          </a:p>
        </p:txBody>
      </p:sp>
      <p:pic>
        <p:nvPicPr>
          <p:cNvPr id="82" name="Google Shape;8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30625" y="4599675"/>
            <a:ext cx="1224300" cy="444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Teacher Retention Data</a:t>
            </a:r>
            <a:endParaRPr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According to the Bureau of Labor Statistics, the “Quit Level” in the field of </a:t>
            </a:r>
            <a:r>
              <a:rPr lang="en">
                <a:highlight>
                  <a:srgbClr val="FFFFFF"/>
                </a:highlight>
              </a:rPr>
              <a:t>education</a:t>
            </a:r>
            <a:r>
              <a:rPr lang="en">
                <a:highlight>
                  <a:srgbClr val="FFFFFF"/>
                </a:highlight>
              </a:rPr>
              <a:t> in December 2022, was 3.8%.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FRCS is not immune to what is being called the Great Resignation. We have had a higher number mid-year turnover  in SY21-22 than in previous school years, which is not a surprise. However, most positions have been able to be refilled within a month of posting.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highlight>
                  <a:srgbClr val="FFFFFF"/>
                </a:highlight>
              </a:rPr>
              <a:t>We would love your support to spread the word to your networks about current vacancies (next slide).</a:t>
            </a:r>
            <a:endParaRPr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Current Vacancies</a:t>
            </a:r>
            <a:endParaRPr/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*4 Teachers on a Leave of Absence - 1 LTS </a:t>
            </a:r>
            <a:r>
              <a:rPr lang="en"/>
              <a:t>position</a:t>
            </a:r>
            <a:r>
              <a:rPr lang="en"/>
              <a:t> remains vacant (MS Math)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2 Spanish Teacher Vacancies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2 Paraprofessional Vacancies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 Technology Vacancy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 ESL Teacher Vacancy (anticipated)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 SPED Teacher Vacancy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 English Language Arts Vacancy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 Human Resources Vacancy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 Marketing &amp; Communications Vacancy</a:t>
            </a:r>
            <a:endParaRPr/>
          </a:p>
        </p:txBody>
      </p:sp>
      <p:pic>
        <p:nvPicPr>
          <p:cNvPr id="95" name="Google Shape;9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30625" y="4599675"/>
            <a:ext cx="1224300" cy="444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Human Resources Priorities: Spring 2022</a:t>
            </a:r>
            <a:endParaRPr/>
          </a:p>
        </p:txBody>
      </p:sp>
      <p:sp>
        <p:nvSpPr>
          <p:cNvPr id="101" name="Google Shape;101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Spotlight on supporting teachers to move their </a:t>
            </a:r>
            <a:r>
              <a:rPr lang="en"/>
              <a:t>licensure</a:t>
            </a:r>
            <a:r>
              <a:rPr lang="en"/>
              <a:t> forward to the next level.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Developing</a:t>
            </a:r>
            <a:r>
              <a:rPr lang="en"/>
              <a:t> a comprehensive and supportive Hiring Process that prioritizes both information sharing with hiring managers, as well as making candidates feel supported and informed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Developing a comprehensive and supportive Employee Onboarding process so that all new employees feel welcomed into the FRCS family.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Revising the Employee Handbook to be more comprehensive and up to date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