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2"/>
  </p:notesMasterIdLst>
  <p:sldIdLst>
    <p:sldId id="286" r:id="rId2"/>
    <p:sldId id="283" r:id="rId3"/>
    <p:sldId id="285" r:id="rId4"/>
    <p:sldId id="261" r:id="rId5"/>
    <p:sldId id="819" r:id="rId6"/>
    <p:sldId id="820" r:id="rId7"/>
    <p:sldId id="812" r:id="rId8"/>
    <p:sldId id="284" r:id="rId9"/>
    <p:sldId id="294" r:id="rId10"/>
    <p:sldId id="813" r:id="rId11"/>
    <p:sldId id="821" r:id="rId12"/>
    <p:sldId id="822" r:id="rId13"/>
    <p:sldId id="287" r:id="rId14"/>
    <p:sldId id="814" r:id="rId15"/>
    <p:sldId id="288" r:id="rId16"/>
    <p:sldId id="289" r:id="rId17"/>
    <p:sldId id="290" r:id="rId18"/>
    <p:sldId id="815" r:id="rId19"/>
    <p:sldId id="816" r:id="rId20"/>
    <p:sldId id="81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6287" autoAdjust="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Winter 2023-2024: </a:t>
            </a:r>
            <a:r>
              <a:rPr lang="en-US" baseline="0" dirty="0"/>
              <a:t>Students Above 40</a:t>
            </a:r>
            <a:r>
              <a:rPr lang="en-US" baseline="30000" dirty="0"/>
              <a:t>th</a:t>
            </a:r>
            <a:r>
              <a:rPr lang="en-US" baseline="0" dirty="0"/>
              <a:t> Percentile by Grade Level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All Grades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0.50128534704370176</c:v>
                </c:pt>
                <c:pt idx="1">
                  <c:v>0.55764075067024133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2-486E-96C8-8FA9A51486F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9th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0.34408602150537637</c:v>
                </c:pt>
                <c:pt idx="1">
                  <c:v>0.54651162790697672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2-486E-96C8-8FA9A51486F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10th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0.57009345794392519</c:v>
                </c:pt>
                <c:pt idx="1">
                  <c:v>0.59223300970873782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CA-47FD-910E-A376433E83D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11th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0">
                  <c:v>0.47422680412371132</c:v>
                </c:pt>
                <c:pt idx="1">
                  <c:v>0.45054945054945056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CA-47FD-910E-A376433E83D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12th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Sheet1!$B$6:$C$6</c:f>
              <c:numCache>
                <c:formatCode>0%</c:formatCode>
                <c:ptCount val="2"/>
                <c:pt idx="0">
                  <c:v>0.60869565217391308</c:v>
                </c:pt>
                <c:pt idx="1">
                  <c:v>0.63440860215053763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CA-47FD-910E-A376433E83D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15"/>
        <c:axId val="934828479"/>
        <c:axId val="1007241215"/>
      </c:barChart>
      <c:catAx>
        <c:axId val="934828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7241215"/>
        <c:crosses val="autoZero"/>
        <c:auto val="1"/>
        <c:lblAlgn val="ctr"/>
        <c:lblOffset val="100"/>
        <c:noMultiLvlLbl val="0"/>
      </c:catAx>
      <c:valAx>
        <c:axId val="10072412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828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2023-2024 Fall to Winter</a:t>
            </a:r>
            <a:r>
              <a:rPr lang="en-US" baseline="0" dirty="0"/>
              <a:t> Conditional Growth Index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Avg of Student CGI*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3.56</c:v>
                </c:pt>
                <c:pt idx="1">
                  <c:v>0.82</c:v>
                </c:pt>
                <c:pt idx="2">
                  <c:v>2.21</c:v>
                </c:pt>
                <c:pt idx="3">
                  <c:v>2.58</c:v>
                </c:pt>
                <c:pt idx="4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1F-46E9-9E21-1335E769AE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Avg of Student CGI*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2.08</c:v>
                </c:pt>
                <c:pt idx="1">
                  <c:v>2.87</c:v>
                </c:pt>
                <c:pt idx="2">
                  <c:v>2.2400000000000002</c:v>
                </c:pt>
                <c:pt idx="3">
                  <c:v>3.39</c:v>
                </c:pt>
                <c:pt idx="4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1F-46E9-9E21-1335E769A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5"/>
        <c:axId val="718784335"/>
        <c:axId val="718795151"/>
      </c:barChart>
      <c:catAx>
        <c:axId val="718784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795151"/>
        <c:crosses val="autoZero"/>
        <c:auto val="1"/>
        <c:lblAlgn val="ctr"/>
        <c:lblOffset val="100"/>
        <c:noMultiLvlLbl val="0"/>
      </c:catAx>
      <c:valAx>
        <c:axId val="718795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CGI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78433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2023-2024 Met Annual Growth Target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Grades</c:v>
                </c:pt>
                <c:pt idx="1">
                  <c:v>9th</c:v>
                </c:pt>
                <c:pt idx="2">
                  <c:v>10th</c:v>
                </c:pt>
                <c:pt idx="3">
                  <c:v>11th</c:v>
                </c:pt>
                <c:pt idx="4">
                  <c:v>12th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0.63243243243243241</c:v>
                </c:pt>
                <c:pt idx="1">
                  <c:v>0.71951219512195119</c:v>
                </c:pt>
                <c:pt idx="2">
                  <c:v>0.5714285714285714</c:v>
                </c:pt>
                <c:pt idx="3">
                  <c:v>0.60869565217391308</c:v>
                </c:pt>
                <c:pt idx="4">
                  <c:v>0.64835164835164838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D-4FF7-9AE9-668967908A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Grades</c:v>
                </c:pt>
                <c:pt idx="1">
                  <c:v>9th</c:v>
                </c:pt>
                <c:pt idx="2">
                  <c:v>10th</c:v>
                </c:pt>
                <c:pt idx="3">
                  <c:v>11th</c:v>
                </c:pt>
                <c:pt idx="4">
                  <c:v>12th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0.67679558011049723</c:v>
                </c:pt>
                <c:pt idx="1">
                  <c:v>0.67088607594936711</c:v>
                </c:pt>
                <c:pt idx="2">
                  <c:v>0.69306930693069302</c:v>
                </c:pt>
                <c:pt idx="3">
                  <c:v>0.6741573033707865</c:v>
                </c:pt>
                <c:pt idx="4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D-4FF7-9AE9-668967908AC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-15"/>
        <c:axId val="576194319"/>
        <c:axId val="576190575"/>
      </c:barChart>
      <c:catAx>
        <c:axId val="57619431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190575"/>
        <c:crosses val="autoZero"/>
        <c:auto val="1"/>
        <c:lblAlgn val="ctr"/>
        <c:lblOffset val="100"/>
        <c:noMultiLvlLbl val="0"/>
      </c:catAx>
      <c:valAx>
        <c:axId val="5761905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194319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2023-2024 Met Fall</a:t>
            </a:r>
            <a:r>
              <a:rPr lang="en-US" baseline="0" dirty="0"/>
              <a:t> to Winter </a:t>
            </a:r>
            <a:r>
              <a:rPr lang="en-US" dirty="0"/>
              <a:t>Growth Target by Student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Socioecon Disadv</c:v>
                </c:pt>
                <c:pt idx="2">
                  <c:v>English Learners</c:v>
                </c:pt>
                <c:pt idx="3">
                  <c:v>SWD</c:v>
                </c:pt>
                <c:pt idx="4">
                  <c:v>Hisp/Latino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0.63243243243243241</c:v>
                </c:pt>
                <c:pt idx="1">
                  <c:v>0.63872832369942201</c:v>
                </c:pt>
                <c:pt idx="2">
                  <c:v>0.66666666666666663</c:v>
                </c:pt>
                <c:pt idx="3">
                  <c:v>0.625</c:v>
                </c:pt>
                <c:pt idx="4">
                  <c:v>0.62824207492795392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CB-4014-A1D4-24113ABB9C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Socioecon Disadv</c:v>
                </c:pt>
                <c:pt idx="2">
                  <c:v>English Learners</c:v>
                </c:pt>
                <c:pt idx="3">
                  <c:v>SWD</c:v>
                </c:pt>
                <c:pt idx="4">
                  <c:v>Hisp/Latino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0.67679558011049723</c:v>
                </c:pt>
                <c:pt idx="1">
                  <c:v>0.685131195335277</c:v>
                </c:pt>
                <c:pt idx="2">
                  <c:v>0.65765765765765771</c:v>
                </c:pt>
                <c:pt idx="3">
                  <c:v>0.61904761904761907</c:v>
                </c:pt>
                <c:pt idx="4">
                  <c:v>0.67741935483870963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CB-4014-A1D4-24113ABB9CC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-15"/>
        <c:axId val="555573087"/>
        <c:axId val="555582239"/>
      </c:barChart>
      <c:catAx>
        <c:axId val="555573087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82239"/>
        <c:crosses val="autoZero"/>
        <c:auto val="1"/>
        <c:lblAlgn val="ctr"/>
        <c:lblOffset val="100"/>
        <c:noMultiLvlLbl val="0"/>
      </c:catAx>
      <c:valAx>
        <c:axId val="55558223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73087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Schoolwide Across Years: Met Annual Growth Target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6">
                <a:tint val="4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0.56190476190476191</c:v>
                </c:pt>
                <c:pt idx="1">
                  <c:v>0.46530612244897956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2-486E-96C8-8FA9A51486F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6">
                <a:tint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0.35470085470085472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2-486E-96C8-8FA9A51486F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6">
                <a:tint val="83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 formatCode="0%">
                  <c:v>0.5714285714285714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E3-4F60-9867-B42ED918505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 formatCode="0%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A6-4074-9F5C-BA6623588661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6">
                <a:shade val="82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Sheet1!$B$6:$C$6</c:f>
              <c:numCache>
                <c:formatCode>0%</c:formatCode>
                <c:ptCount val="2"/>
                <c:pt idx="0">
                  <c:v>0.62222222222222223</c:v>
                </c:pt>
                <c:pt idx="1">
                  <c:v>0.48076923076923078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A6-4074-9F5C-BA6623588661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6">
                <a:shade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Sheet1!$B$7:$C$7</c:f>
              <c:numCache>
                <c:formatCode>0%</c:formatCode>
                <c:ptCount val="2"/>
                <c:pt idx="0">
                  <c:v>0.71578947368421053</c:v>
                </c:pt>
                <c:pt idx="1">
                  <c:v>0.61229946524064172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19-4EB2-B221-69FE1C50B39A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6">
                <a:shade val="47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Sheet1!$B$8:$C$8</c:f>
              <c:numCache>
                <c:formatCode>0%</c:formatCode>
                <c:ptCount val="2"/>
                <c:pt idx="0">
                  <c:v>0.62824207492795392</c:v>
                </c:pt>
                <c:pt idx="1">
                  <c:v>0.67741935483870963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19-4EB2-B221-69FE1C50B39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34828479"/>
        <c:axId val="1007241215"/>
      </c:barChart>
      <c:catAx>
        <c:axId val="93482847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7241215"/>
        <c:crosses val="autoZero"/>
        <c:auto val="1"/>
        <c:lblAlgn val="ctr"/>
        <c:lblOffset val="100"/>
        <c:noMultiLvlLbl val="0"/>
      </c:catAx>
      <c:valAx>
        <c:axId val="10072412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828479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2023-2024 MAP </a:t>
            </a:r>
            <a:r>
              <a:rPr lang="en-US" baseline="0" dirty="0"/>
              <a:t>Winter Reading Compared to S1 English Grades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Passed S1 Course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English 1</c:v>
                </c:pt>
                <c:pt idx="1">
                  <c:v>English 2</c:v>
                </c:pt>
                <c:pt idx="2">
                  <c:v>English 3</c:v>
                </c:pt>
                <c:pt idx="3">
                  <c:v>English 4</c:v>
                </c:pt>
                <c:pt idx="4">
                  <c:v>Intermediate Public and Community Health</c:v>
                </c:pt>
                <c:pt idx="5">
                  <c:v>ELD 1</c:v>
                </c:pt>
                <c:pt idx="6">
                  <c:v>ELD 3</c:v>
                </c:pt>
                <c:pt idx="7">
                  <c:v>All English Courses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0.93258426966292129</c:v>
                </c:pt>
                <c:pt idx="1">
                  <c:v>0.87878787878787878</c:v>
                </c:pt>
                <c:pt idx="2">
                  <c:v>0.9135802469135802</c:v>
                </c:pt>
                <c:pt idx="3">
                  <c:v>1</c:v>
                </c:pt>
                <c:pt idx="4">
                  <c:v>0.96296296296296291</c:v>
                </c:pt>
                <c:pt idx="5">
                  <c:v>1</c:v>
                </c:pt>
                <c:pt idx="6">
                  <c:v>0.75</c:v>
                </c:pt>
                <c:pt idx="7">
                  <c:v>0.92054794520547945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1F-46E9-9E21-1335E769AE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NWEA Above 40th Percentile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English 1</c:v>
                </c:pt>
                <c:pt idx="1">
                  <c:v>English 2</c:v>
                </c:pt>
                <c:pt idx="2">
                  <c:v>English 3</c:v>
                </c:pt>
                <c:pt idx="3">
                  <c:v>English 4</c:v>
                </c:pt>
                <c:pt idx="4">
                  <c:v>Intermediate Public and Community Health</c:v>
                </c:pt>
                <c:pt idx="5">
                  <c:v>ELD 1</c:v>
                </c:pt>
                <c:pt idx="6">
                  <c:v>ELD 3</c:v>
                </c:pt>
                <c:pt idx="7">
                  <c:v>All English Courses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0.56470588235294117</c:v>
                </c:pt>
                <c:pt idx="1">
                  <c:v>0.62886597938144329</c:v>
                </c:pt>
                <c:pt idx="2">
                  <c:v>0.44</c:v>
                </c:pt>
                <c:pt idx="3">
                  <c:v>0.5625</c:v>
                </c:pt>
                <c:pt idx="4">
                  <c:v>0.61538461538461542</c:v>
                </c:pt>
                <c:pt idx="5">
                  <c:v>0.125</c:v>
                </c:pt>
                <c:pt idx="6">
                  <c:v>8.3333333333333329E-2</c:v>
                </c:pt>
                <c:pt idx="7">
                  <c:v>0.53276353276353272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1F-46E9-9E21-1335E769A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5"/>
        <c:axId val="718784335"/>
        <c:axId val="718795151"/>
      </c:barChart>
      <c:catAx>
        <c:axId val="718784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795151"/>
        <c:crosses val="autoZero"/>
        <c:auto val="1"/>
        <c:lblAlgn val="ctr"/>
        <c:lblOffset val="100"/>
        <c:noMultiLvlLbl val="0"/>
      </c:catAx>
      <c:valAx>
        <c:axId val="7187951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78433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2023-2024 MAP </a:t>
            </a:r>
            <a:r>
              <a:rPr lang="en-US" baseline="0" dirty="0"/>
              <a:t>Winter Math Compared to S1 Math Grades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Passed S1 Course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Algebra 1</c:v>
                </c:pt>
                <c:pt idx="1">
                  <c:v>Advanced Algebra</c:v>
                </c:pt>
                <c:pt idx="2">
                  <c:v>Honors Advance Algebra</c:v>
                </c:pt>
                <c:pt idx="3">
                  <c:v>Geometry</c:v>
                </c:pt>
                <c:pt idx="4">
                  <c:v>Honors Geometry</c:v>
                </c:pt>
                <c:pt idx="5">
                  <c:v>Data Science</c:v>
                </c:pt>
                <c:pt idx="6">
                  <c:v>Honors Pre Calc </c:v>
                </c:pt>
                <c:pt idx="7">
                  <c:v>Trig/PreCalc</c:v>
                </c:pt>
                <c:pt idx="8">
                  <c:v>All Math Courses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0.96202531645569622</c:v>
                </c:pt>
                <c:pt idx="1">
                  <c:v>0.93150684931506844</c:v>
                </c:pt>
                <c:pt idx="2">
                  <c:v>1</c:v>
                </c:pt>
                <c:pt idx="3">
                  <c:v>0.95348837209302328</c:v>
                </c:pt>
                <c:pt idx="4">
                  <c:v>1</c:v>
                </c:pt>
                <c:pt idx="5">
                  <c:v>0.8867924528301887</c:v>
                </c:pt>
                <c:pt idx="6">
                  <c:v>0.91666666666666663</c:v>
                </c:pt>
                <c:pt idx="7">
                  <c:v>0.95454545454545459</c:v>
                </c:pt>
                <c:pt idx="8">
                  <c:v>0.94559585492227982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1F-46E9-9E21-1335E769AE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NWEA Above 40th Percentile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Algebra 1</c:v>
                </c:pt>
                <c:pt idx="1">
                  <c:v>Advanced Algebra</c:v>
                </c:pt>
                <c:pt idx="2">
                  <c:v>Honors Advance Algebra</c:v>
                </c:pt>
                <c:pt idx="3">
                  <c:v>Geometry</c:v>
                </c:pt>
                <c:pt idx="4">
                  <c:v>Honors Geometry</c:v>
                </c:pt>
                <c:pt idx="5">
                  <c:v>Data Science</c:v>
                </c:pt>
                <c:pt idx="6">
                  <c:v>Honors Pre Calc </c:v>
                </c:pt>
                <c:pt idx="7">
                  <c:v>Trig/PreCalc</c:v>
                </c:pt>
                <c:pt idx="8">
                  <c:v>All Math Courses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0.28947368421052633</c:v>
                </c:pt>
                <c:pt idx="1">
                  <c:v>0.59722222222222221</c:v>
                </c:pt>
                <c:pt idx="2">
                  <c:v>0.84</c:v>
                </c:pt>
                <c:pt idx="3">
                  <c:v>0.41860465116279072</c:v>
                </c:pt>
                <c:pt idx="4">
                  <c:v>0.65217391304347827</c:v>
                </c:pt>
                <c:pt idx="5">
                  <c:v>0.23076923076923078</c:v>
                </c:pt>
                <c:pt idx="6">
                  <c:v>0.875</c:v>
                </c:pt>
                <c:pt idx="7">
                  <c:v>0.86363636363636365</c:v>
                </c:pt>
                <c:pt idx="8">
                  <c:v>0.49736842105263157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1F-46E9-9E21-1335E769A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5"/>
        <c:axId val="718784335"/>
        <c:axId val="718795151"/>
      </c:barChart>
      <c:catAx>
        <c:axId val="718784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795151"/>
        <c:crosses val="autoZero"/>
        <c:auto val="1"/>
        <c:lblAlgn val="ctr"/>
        <c:lblOffset val="100"/>
        <c:noMultiLvlLbl val="0"/>
      </c:catAx>
      <c:valAx>
        <c:axId val="7187951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78433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2023-24</a:t>
            </a:r>
            <a:r>
              <a:rPr lang="en-US" baseline="0" dirty="0"/>
              <a:t> Math Fall to Winter</a:t>
            </a:r>
            <a:r>
              <a:rPr lang="en-US" dirty="0"/>
              <a:t>:</a:t>
            </a:r>
            <a:r>
              <a:rPr lang="en-US" baseline="0" dirty="0"/>
              <a:t> Students Above 40</a:t>
            </a:r>
            <a:r>
              <a:rPr lang="en-US" baseline="30000" dirty="0"/>
              <a:t>th</a:t>
            </a:r>
            <a:r>
              <a:rPr lang="en-US" baseline="0" dirty="0"/>
              <a:t> Percentile </a:t>
            </a:r>
          </a:p>
          <a:p>
            <a:pPr>
              <a:defRPr/>
            </a:pPr>
            <a:r>
              <a:rPr lang="en-US" baseline="0" dirty="0"/>
              <a:t>by Grade Level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Grades</c:v>
                </c:pt>
                <c:pt idx="1">
                  <c:v>9th</c:v>
                </c:pt>
                <c:pt idx="2">
                  <c:v>10th</c:v>
                </c:pt>
                <c:pt idx="3">
                  <c:v>11th</c:v>
                </c:pt>
                <c:pt idx="4">
                  <c:v>12th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0.43444730077120824</c:v>
                </c:pt>
                <c:pt idx="1">
                  <c:v>0.25806451612903225</c:v>
                </c:pt>
                <c:pt idx="2">
                  <c:v>0.53703703703703709</c:v>
                </c:pt>
                <c:pt idx="3">
                  <c:v>0.41666666666666669</c:v>
                </c:pt>
                <c:pt idx="4">
                  <c:v>0.51086956521739135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2-486E-96C8-8FA9A51486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Grades</c:v>
                </c:pt>
                <c:pt idx="1">
                  <c:v>9th</c:v>
                </c:pt>
                <c:pt idx="2">
                  <c:v>10th</c:v>
                </c:pt>
                <c:pt idx="3">
                  <c:v>11th</c:v>
                </c:pt>
                <c:pt idx="4">
                  <c:v>12th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0.50128534704370176</c:v>
                </c:pt>
                <c:pt idx="1">
                  <c:v>0.34408602150537637</c:v>
                </c:pt>
                <c:pt idx="2">
                  <c:v>0.57009345794392519</c:v>
                </c:pt>
                <c:pt idx="3">
                  <c:v>0.47422680412371132</c:v>
                </c:pt>
                <c:pt idx="4">
                  <c:v>0.60869565217391308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2-486E-96C8-8FA9A51486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2"/>
        <c:axId val="934828479"/>
        <c:axId val="1007241215"/>
      </c:barChart>
      <c:catAx>
        <c:axId val="934828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7241215"/>
        <c:crosses val="autoZero"/>
        <c:auto val="1"/>
        <c:lblAlgn val="ctr"/>
        <c:lblOffset val="100"/>
        <c:noMultiLvlLbl val="0"/>
      </c:catAx>
      <c:valAx>
        <c:axId val="10072412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82847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2023-24</a:t>
            </a:r>
            <a:r>
              <a:rPr lang="en-US" baseline="0" dirty="0"/>
              <a:t> Reading Fall to Winter</a:t>
            </a:r>
            <a:r>
              <a:rPr lang="en-US" dirty="0"/>
              <a:t>:</a:t>
            </a:r>
            <a:r>
              <a:rPr lang="en-US" baseline="0" dirty="0"/>
              <a:t> Students Above 40</a:t>
            </a:r>
            <a:r>
              <a:rPr lang="en-US" baseline="30000" dirty="0"/>
              <a:t>th</a:t>
            </a:r>
            <a:r>
              <a:rPr lang="en-US" baseline="0" dirty="0"/>
              <a:t> Percentile </a:t>
            </a:r>
          </a:p>
          <a:p>
            <a:pPr>
              <a:defRPr/>
            </a:pPr>
            <a:r>
              <a:rPr lang="en-US" baseline="0" dirty="0"/>
              <a:t>by Grade Level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Grades</c:v>
                </c:pt>
                <c:pt idx="1">
                  <c:v>9th</c:v>
                </c:pt>
                <c:pt idx="2">
                  <c:v>10th</c:v>
                </c:pt>
                <c:pt idx="3">
                  <c:v>11th</c:v>
                </c:pt>
                <c:pt idx="4">
                  <c:v>12th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0.4005167958656331</c:v>
                </c:pt>
                <c:pt idx="1">
                  <c:v>0.34831460674157305</c:v>
                </c:pt>
                <c:pt idx="2">
                  <c:v>0.45370370370370372</c:v>
                </c:pt>
                <c:pt idx="3">
                  <c:v>0.375</c:v>
                </c:pt>
                <c:pt idx="4">
                  <c:v>0.41489361702127658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2-486E-96C8-8FA9A51486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Winter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Grades</c:v>
                </c:pt>
                <c:pt idx="1">
                  <c:v>9th</c:v>
                </c:pt>
                <c:pt idx="2">
                  <c:v>10th</c:v>
                </c:pt>
                <c:pt idx="3">
                  <c:v>11th</c:v>
                </c:pt>
                <c:pt idx="4">
                  <c:v>12th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0.55764075067024133</c:v>
                </c:pt>
                <c:pt idx="1">
                  <c:v>0.54651162790697672</c:v>
                </c:pt>
                <c:pt idx="2">
                  <c:v>0.59223300970873782</c:v>
                </c:pt>
                <c:pt idx="3">
                  <c:v>0.45054945054945056</c:v>
                </c:pt>
                <c:pt idx="4">
                  <c:v>0.63440860215053763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2-486E-96C8-8FA9A51486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2"/>
        <c:axId val="934828479"/>
        <c:axId val="1007241215"/>
      </c:barChart>
      <c:catAx>
        <c:axId val="934828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7241215"/>
        <c:crosses val="autoZero"/>
        <c:auto val="1"/>
        <c:lblAlgn val="ctr"/>
        <c:lblOffset val="100"/>
        <c:noMultiLvlLbl val="0"/>
      </c:catAx>
      <c:valAx>
        <c:axId val="10072412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82847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Winter 2023-24: </a:t>
            </a:r>
            <a:r>
              <a:rPr lang="en-US" baseline="0" dirty="0"/>
              <a:t>Students Above 40</a:t>
            </a:r>
            <a:r>
              <a:rPr lang="en-US" baseline="30000" dirty="0"/>
              <a:t>th</a:t>
            </a:r>
            <a:r>
              <a:rPr lang="en-US" baseline="0" dirty="0"/>
              <a:t> Percentile by Student Group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Students</c:v>
                </c:pt>
                <c:pt idx="1">
                  <c:v>Socioecon Disadv</c:v>
                </c:pt>
                <c:pt idx="2">
                  <c:v>English Learners</c:v>
                </c:pt>
                <c:pt idx="3">
                  <c:v>SWD</c:v>
                </c:pt>
                <c:pt idx="4">
                  <c:v>Hisp/ Latino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</c:v>
                </c:pt>
                <c:pt idx="1">
                  <c:v>0.52</c:v>
                </c:pt>
                <c:pt idx="2">
                  <c:v>0.23</c:v>
                </c:pt>
                <c:pt idx="3">
                  <c:v>0.28999999999999998</c:v>
                </c:pt>
                <c:pt idx="4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2-486E-96C8-8FA9A51486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Students</c:v>
                </c:pt>
                <c:pt idx="1">
                  <c:v>Socioecon Disadv</c:v>
                </c:pt>
                <c:pt idx="2">
                  <c:v>English Learners</c:v>
                </c:pt>
                <c:pt idx="3">
                  <c:v>SWD</c:v>
                </c:pt>
                <c:pt idx="4">
                  <c:v>Hisp/ Latino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0.56000000000000005</c:v>
                </c:pt>
                <c:pt idx="1">
                  <c:v>0.55000000000000004</c:v>
                </c:pt>
                <c:pt idx="2">
                  <c:v>0.15</c:v>
                </c:pt>
                <c:pt idx="3">
                  <c:v>0.28000000000000003</c:v>
                </c:pt>
                <c:pt idx="4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2-486E-96C8-8FA9A51486F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15"/>
        <c:axId val="934828479"/>
        <c:axId val="1007241215"/>
      </c:barChart>
      <c:catAx>
        <c:axId val="934828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7241215"/>
        <c:crosses val="autoZero"/>
        <c:auto val="1"/>
        <c:lblAlgn val="ctr"/>
        <c:lblOffset val="100"/>
        <c:noMultiLvlLbl val="0"/>
      </c:catAx>
      <c:valAx>
        <c:axId val="10072412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828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Winter -</a:t>
            </a:r>
            <a:r>
              <a:rPr lang="en-US" baseline="0" dirty="0"/>
              <a:t> Schoolwide</a:t>
            </a:r>
            <a:r>
              <a:rPr lang="en-US" dirty="0"/>
              <a:t> Across</a:t>
            </a:r>
            <a:r>
              <a:rPr lang="en-US" baseline="0" dirty="0"/>
              <a:t> Years</a:t>
            </a:r>
            <a:r>
              <a:rPr lang="en-US" dirty="0"/>
              <a:t>:</a:t>
            </a:r>
            <a:r>
              <a:rPr lang="en-US" baseline="0" dirty="0"/>
              <a:t> Students Above 40</a:t>
            </a:r>
            <a:r>
              <a:rPr lang="en-US" baseline="30000" dirty="0"/>
              <a:t>th</a:t>
            </a:r>
            <a:r>
              <a:rPr lang="en-US" baseline="0" dirty="0"/>
              <a:t> Percentile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0.54166666666666663</c:v>
                </c:pt>
                <c:pt idx="1">
                  <c:v>0.61313868613138689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2-486E-96C8-8FA9A51486F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>
                <a:tint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0.41516245487364623</c:v>
                </c:pt>
                <c:pt idx="1">
                  <c:v>0.55607476635514019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2-486E-96C8-8FA9A51486F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>
                <a:tint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 formatCode="0%">
                  <c:v>0.44354838709677419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C5-488A-8C21-8C1D4C1814D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1">
                <a:shade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 formatCode="0%">
                  <c:v>0.43951612903225806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C5-488A-8C21-8C1D4C1814D2}"/>
            </c:ext>
          </c:extLst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Sheet1!$B$7:$C$7</c:f>
              <c:numCache>
                <c:formatCode>0%</c:formatCode>
                <c:ptCount val="2"/>
                <c:pt idx="0">
                  <c:v>0.41361256544502617</c:v>
                </c:pt>
                <c:pt idx="1">
                  <c:v>0.43193717277486909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C5-488A-8C21-8C1D4C1814D2}"/>
            </c:ext>
          </c:extLst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1">
                <a:shade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Math</c:v>
                </c:pt>
                <c:pt idx="1">
                  <c:v>Reading</c:v>
                </c:pt>
              </c:strCache>
            </c:strRef>
          </c:cat>
          <c:val>
            <c:numRef>
              <c:f>Sheet1!$B$8:$C$8</c:f>
              <c:numCache>
                <c:formatCode>0%</c:formatCode>
                <c:ptCount val="2"/>
                <c:pt idx="0">
                  <c:v>0.50128534704370176</c:v>
                </c:pt>
                <c:pt idx="1">
                  <c:v>0.55764075067024133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7C-46AF-8DC8-226DB95856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934828479"/>
        <c:axId val="1007241215"/>
      </c:barChart>
      <c:catAx>
        <c:axId val="934828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7241215"/>
        <c:crosses val="autoZero"/>
        <c:auto val="1"/>
        <c:lblAlgn val="ctr"/>
        <c:lblOffset val="100"/>
        <c:noMultiLvlLbl val="0"/>
      </c:catAx>
      <c:valAx>
        <c:axId val="10072412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828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62" b="0" i="0" u="none" strike="noStrike" kern="1200" cap="none" spc="0" normalizeH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School Average RIT in 2023-2024 Winter </a:t>
            </a:r>
          </a:p>
          <a:p>
            <a:pPr algn="ctr" rtl="0">
              <a:defRPr lang="en-US" sz="1862" b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Compared to National Norms by Grade Level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62" b="0" i="0" u="none" strike="noStrike" kern="1200" cap="none" spc="0" normalizeH="0" baseline="0" dirty="0" smtClean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School Avg RIT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Sheet1!$A$2:$B$9</c:f>
              <c:multiLvlStrCache>
                <c:ptCount val="8"/>
                <c:lvl>
                  <c:pt idx="0">
                    <c:v>9th</c:v>
                  </c:pt>
                  <c:pt idx="1">
                    <c:v>10th</c:v>
                  </c:pt>
                  <c:pt idx="2">
                    <c:v>11th</c:v>
                  </c:pt>
                  <c:pt idx="3">
                    <c:v>12th</c:v>
                  </c:pt>
                  <c:pt idx="4">
                    <c:v>9th</c:v>
                  </c:pt>
                  <c:pt idx="5">
                    <c:v>10th</c:v>
                  </c:pt>
                  <c:pt idx="6">
                    <c:v>11th</c:v>
                  </c:pt>
                  <c:pt idx="7">
                    <c:v>12th</c:v>
                  </c:pt>
                </c:lvl>
                <c:lvl>
                  <c:pt idx="0">
                    <c:v>Math</c:v>
                  </c:pt>
                  <c:pt idx="4">
                    <c:v>Reading</c:v>
                  </c:pt>
                </c:lvl>
              </c:multiLvlStrCache>
            </c:multiLvlStrRef>
          </c:cat>
          <c:val>
            <c:numRef>
              <c:f>Sheet1!$C$2:$C$9</c:f>
              <c:numCache>
                <c:formatCode>0.0</c:formatCode>
                <c:ptCount val="8"/>
                <c:pt idx="0">
                  <c:v>218.75268817204301</c:v>
                </c:pt>
                <c:pt idx="1">
                  <c:v>227.79439252336448</c:v>
                </c:pt>
                <c:pt idx="2">
                  <c:v>229.73195876288659</c:v>
                </c:pt>
                <c:pt idx="3">
                  <c:v>232.39130434782609</c:v>
                </c:pt>
                <c:pt idx="4">
                  <c:v>215.43023255813952</c:v>
                </c:pt>
                <c:pt idx="5">
                  <c:v>218.47572815533979</c:v>
                </c:pt>
                <c:pt idx="6">
                  <c:v>219.57142857142858</c:v>
                </c:pt>
                <c:pt idx="7">
                  <c:v>221.91397849462365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86-4BF3-BEE4-B9BF121323F0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National RIT Norm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Sheet1!$A$2:$B$9</c:f>
              <c:multiLvlStrCache>
                <c:ptCount val="8"/>
                <c:lvl>
                  <c:pt idx="0">
                    <c:v>9th</c:v>
                  </c:pt>
                  <c:pt idx="1">
                    <c:v>10th</c:v>
                  </c:pt>
                  <c:pt idx="2">
                    <c:v>11th</c:v>
                  </c:pt>
                  <c:pt idx="3">
                    <c:v>12th</c:v>
                  </c:pt>
                  <c:pt idx="4">
                    <c:v>9th</c:v>
                  </c:pt>
                  <c:pt idx="5">
                    <c:v>10th</c:v>
                  </c:pt>
                  <c:pt idx="6">
                    <c:v>11th</c:v>
                  </c:pt>
                  <c:pt idx="7">
                    <c:v>12th</c:v>
                  </c:pt>
                </c:lvl>
                <c:lvl>
                  <c:pt idx="0">
                    <c:v>Math</c:v>
                  </c:pt>
                  <c:pt idx="4">
                    <c:v>Reading</c:v>
                  </c:pt>
                </c:lvl>
              </c:multiLvlStrCache>
            </c:multiLvlStrRef>
          </c:cat>
          <c:val>
            <c:numRef>
              <c:f>Sheet1!$D$2:$D$9</c:f>
              <c:numCache>
                <c:formatCode>0.0</c:formatCode>
                <c:ptCount val="8"/>
                <c:pt idx="0">
                  <c:v>228.70000000000039</c:v>
                </c:pt>
                <c:pt idx="1">
                  <c:v>231.20000000000041</c:v>
                </c:pt>
                <c:pt idx="2">
                  <c:v>233.5</c:v>
                </c:pt>
                <c:pt idx="3">
                  <c:v>233.29999999999964</c:v>
                </c:pt>
                <c:pt idx="4">
                  <c:v>220.5</c:v>
                </c:pt>
                <c:pt idx="5">
                  <c:v>222.90000000000026</c:v>
                </c:pt>
                <c:pt idx="6">
                  <c:v>224.59999999999991</c:v>
                </c:pt>
                <c:pt idx="7">
                  <c:v>223.90000000000012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86-4BF3-BEE4-B9BF121323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7399295"/>
        <c:axId val="1317411359"/>
      </c:barChart>
      <c:catAx>
        <c:axId val="1317399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411359"/>
        <c:crosses val="autoZero"/>
        <c:auto val="1"/>
        <c:lblAlgn val="ctr"/>
        <c:lblOffset val="100"/>
        <c:noMultiLvlLbl val="0"/>
      </c:catAx>
      <c:valAx>
        <c:axId val="1317411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39929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cap="none" spc="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Projected SBAC Proficiency Based on NWEA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Not Met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Sheet1!$A$2:$C$5</c:f>
              <c:multiLvlStrCache>
                <c:ptCount val="4"/>
                <c:lvl>
                  <c:pt idx="0">
                    <c:v>Fall</c:v>
                  </c:pt>
                  <c:pt idx="1">
                    <c:v>Winter</c:v>
                  </c:pt>
                  <c:pt idx="2">
                    <c:v>Fall</c:v>
                  </c:pt>
                  <c:pt idx="3">
                    <c:v>Winter</c:v>
                  </c:pt>
                </c:lvl>
                <c:lvl>
                  <c:pt idx="0">
                    <c:v>Math</c:v>
                  </c:pt>
                  <c:pt idx="2">
                    <c:v>Reading</c:v>
                  </c:pt>
                </c:lvl>
                <c:lvl>
                  <c:pt idx="0">
                    <c:v>2023-2024</c:v>
                  </c:pt>
                </c:lvl>
              </c:multiLvlStrCache>
            </c:multiLvlStrRef>
          </c:cat>
          <c:val>
            <c:numRef>
              <c:f>Sheet1!$D$2:$D$5</c:f>
              <c:numCache>
                <c:formatCode>0%</c:formatCode>
                <c:ptCount val="4"/>
                <c:pt idx="0">
                  <c:v>0.69791666666666663</c:v>
                </c:pt>
                <c:pt idx="1">
                  <c:v>0.64948453608247425</c:v>
                </c:pt>
                <c:pt idx="2">
                  <c:v>0.3125</c:v>
                </c:pt>
                <c:pt idx="3">
                  <c:v>0.2087912087912088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05-4F59-ABB4-CE4C0E40583E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Nearly Met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Sheet1!$A$2:$C$5</c:f>
              <c:multiLvlStrCache>
                <c:ptCount val="4"/>
                <c:lvl>
                  <c:pt idx="0">
                    <c:v>Fall</c:v>
                  </c:pt>
                  <c:pt idx="1">
                    <c:v>Winter</c:v>
                  </c:pt>
                  <c:pt idx="2">
                    <c:v>Fall</c:v>
                  </c:pt>
                  <c:pt idx="3">
                    <c:v>Winter</c:v>
                  </c:pt>
                </c:lvl>
                <c:lvl>
                  <c:pt idx="0">
                    <c:v>Math</c:v>
                  </c:pt>
                  <c:pt idx="2">
                    <c:v>Reading</c:v>
                  </c:pt>
                </c:lvl>
                <c:lvl>
                  <c:pt idx="0">
                    <c:v>2023-2024</c:v>
                  </c:pt>
                </c:lvl>
              </c:multiLvlStrCache>
            </c:multiLvlStrRef>
          </c:cat>
          <c:val>
            <c:numRef>
              <c:f>Sheet1!$E$2:$E$5</c:f>
              <c:numCache>
                <c:formatCode>0%</c:formatCode>
                <c:ptCount val="4"/>
                <c:pt idx="0">
                  <c:v>0.1875</c:v>
                </c:pt>
                <c:pt idx="1">
                  <c:v>0.19587628865979381</c:v>
                </c:pt>
                <c:pt idx="2">
                  <c:v>0.45833333333333331</c:v>
                </c:pt>
                <c:pt idx="3">
                  <c:v>0.38461538461538464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05-4F59-ABB4-CE4C0E40583E}"/>
            </c:ext>
          </c:extLst>
        </c:ser>
        <c:ser>
          <c:idx val="1"/>
          <c:order val="2"/>
          <c:tx>
            <c:strRef>
              <c:f>Sheet1!$F$1</c:f>
              <c:strCache>
                <c:ptCount val="1"/>
                <c:pt idx="0">
                  <c:v>Met Standard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Sheet1!$A$2:$C$5</c:f>
              <c:multiLvlStrCache>
                <c:ptCount val="4"/>
                <c:lvl>
                  <c:pt idx="0">
                    <c:v>Fall</c:v>
                  </c:pt>
                  <c:pt idx="1">
                    <c:v>Winter</c:v>
                  </c:pt>
                  <c:pt idx="2">
                    <c:v>Fall</c:v>
                  </c:pt>
                  <c:pt idx="3">
                    <c:v>Winter</c:v>
                  </c:pt>
                </c:lvl>
                <c:lvl>
                  <c:pt idx="0">
                    <c:v>Math</c:v>
                  </c:pt>
                  <c:pt idx="2">
                    <c:v>Reading</c:v>
                  </c:pt>
                </c:lvl>
                <c:lvl>
                  <c:pt idx="0">
                    <c:v>2023-2024</c:v>
                  </c:pt>
                </c:lvl>
              </c:multiLvlStrCache>
            </c:multiLvlStrRef>
          </c:cat>
          <c:val>
            <c:numRef>
              <c:f>Sheet1!$F$2:$F$5</c:f>
              <c:numCache>
                <c:formatCode>0%</c:formatCode>
                <c:ptCount val="4"/>
                <c:pt idx="0">
                  <c:v>8.3333333333333329E-2</c:v>
                </c:pt>
                <c:pt idx="1">
                  <c:v>7.2164948453608241E-2</c:v>
                </c:pt>
                <c:pt idx="2">
                  <c:v>0.13541666666666666</c:v>
                </c:pt>
                <c:pt idx="3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26-4215-9BD3-6041D8FC7B42}"/>
            </c:ext>
          </c:extLst>
        </c:ser>
        <c:ser>
          <c:idx val="2"/>
          <c:order val="3"/>
          <c:tx>
            <c:strRef>
              <c:f>Sheet1!$G$1</c:f>
              <c:strCache>
                <c:ptCount val="1"/>
                <c:pt idx="0">
                  <c:v>Exceeded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Sheet1!$A$2:$C$5</c:f>
              <c:multiLvlStrCache>
                <c:ptCount val="4"/>
                <c:lvl>
                  <c:pt idx="0">
                    <c:v>Fall</c:v>
                  </c:pt>
                  <c:pt idx="1">
                    <c:v>Winter</c:v>
                  </c:pt>
                  <c:pt idx="2">
                    <c:v>Fall</c:v>
                  </c:pt>
                  <c:pt idx="3">
                    <c:v>Winter</c:v>
                  </c:pt>
                </c:lvl>
                <c:lvl>
                  <c:pt idx="0">
                    <c:v>Math</c:v>
                  </c:pt>
                  <c:pt idx="2">
                    <c:v>Reading</c:v>
                  </c:pt>
                </c:lvl>
                <c:lvl>
                  <c:pt idx="0">
                    <c:v>2023-2024</c:v>
                  </c:pt>
                </c:lvl>
              </c:multiLvlStrCache>
            </c:multiLvlStrRef>
          </c:cat>
          <c:val>
            <c:numRef>
              <c:f>Sheet1!$G$2:$G$5</c:f>
              <c:numCache>
                <c:formatCode>0%</c:formatCode>
                <c:ptCount val="4"/>
                <c:pt idx="0">
                  <c:v>3.125E-2</c:v>
                </c:pt>
                <c:pt idx="1">
                  <c:v>8.247422680412371E-2</c:v>
                </c:pt>
                <c:pt idx="2">
                  <c:v>9.375E-2</c:v>
                </c:pt>
                <c:pt idx="3">
                  <c:v>0.12087912087912088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C-47D1-9307-34F959FB08E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309985951"/>
        <c:axId val="1309998015"/>
      </c:barChart>
      <c:catAx>
        <c:axId val="13099859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9998015"/>
        <c:crosses val="autoZero"/>
        <c:auto val="1"/>
        <c:lblAlgn val="ctr"/>
        <c:lblOffset val="100"/>
        <c:noMultiLvlLbl val="0"/>
      </c:catAx>
      <c:valAx>
        <c:axId val="1309998015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309985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ELA: Comparison</a:t>
            </a:r>
            <a:r>
              <a:rPr lang="en-US" baseline="0" dirty="0"/>
              <a:t> of NWEA Spring Projection &amp; Actual SBAC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v>Not Met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NWEA</c:v>
                  </c:pt>
                  <c:pt idx="1">
                    <c:v>SBAC</c:v>
                  </c:pt>
                  <c:pt idx="2">
                    <c:v>NWEA</c:v>
                  </c:pt>
                  <c:pt idx="3">
                    <c:v>SBAC</c:v>
                  </c:pt>
                  <c:pt idx="4">
                    <c:v>NWEA</c:v>
                  </c:pt>
                  <c:pt idx="5">
                    <c:v>SBAC</c:v>
                  </c:pt>
                  <c:pt idx="6">
                    <c:v>NWEA</c:v>
                  </c:pt>
                  <c:pt idx="7">
                    <c:v>SBAC</c:v>
                  </c:pt>
                </c:lvl>
                <c:lvl>
                  <c:pt idx="0">
                    <c:v>2019</c:v>
                  </c:pt>
                  <c:pt idx="2">
                    <c:v>2021</c:v>
                  </c:pt>
                  <c:pt idx="4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Sheet1!$C$2:$C$9</c:f>
              <c:numCache>
                <c:formatCode>0%</c:formatCode>
                <c:ptCount val="8"/>
                <c:pt idx="0">
                  <c:v>0.18032786885245902</c:v>
                </c:pt>
                <c:pt idx="1">
                  <c:v>0.12</c:v>
                </c:pt>
                <c:pt idx="2">
                  <c:v>0.29487179487179488</c:v>
                </c:pt>
                <c:pt idx="3">
                  <c:v>0.28999999999999998</c:v>
                </c:pt>
                <c:pt idx="4">
                  <c:v>0.4925373134328358</c:v>
                </c:pt>
                <c:pt idx="5">
                  <c:v>0.48</c:v>
                </c:pt>
                <c:pt idx="6">
                  <c:v>0.28260869565217389</c:v>
                </c:pt>
                <c:pt idx="7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C1-451F-AB20-C42C30FCB477}"/>
            </c:ext>
          </c:extLst>
        </c:ser>
        <c:ser>
          <c:idx val="1"/>
          <c:order val="1"/>
          <c:tx>
            <c:v>Nearly Met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NWEA</c:v>
                  </c:pt>
                  <c:pt idx="1">
                    <c:v>SBAC</c:v>
                  </c:pt>
                  <c:pt idx="2">
                    <c:v>NWEA</c:v>
                  </c:pt>
                  <c:pt idx="3">
                    <c:v>SBAC</c:v>
                  </c:pt>
                  <c:pt idx="4">
                    <c:v>NWEA</c:v>
                  </c:pt>
                  <c:pt idx="5">
                    <c:v>SBAC</c:v>
                  </c:pt>
                  <c:pt idx="6">
                    <c:v>NWEA</c:v>
                  </c:pt>
                  <c:pt idx="7">
                    <c:v>SBAC</c:v>
                  </c:pt>
                </c:lvl>
                <c:lvl>
                  <c:pt idx="0">
                    <c:v>2019</c:v>
                  </c:pt>
                  <c:pt idx="2">
                    <c:v>2021</c:v>
                  </c:pt>
                  <c:pt idx="4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Sheet1!$D$2:$D$9</c:f>
              <c:numCache>
                <c:formatCode>0%</c:formatCode>
                <c:ptCount val="8"/>
                <c:pt idx="0">
                  <c:v>0.36065573770491804</c:v>
                </c:pt>
                <c:pt idx="1">
                  <c:v>0.21</c:v>
                </c:pt>
                <c:pt idx="2">
                  <c:v>0.35897435897435898</c:v>
                </c:pt>
                <c:pt idx="3">
                  <c:v>0.35</c:v>
                </c:pt>
                <c:pt idx="4">
                  <c:v>0.31343283582089554</c:v>
                </c:pt>
                <c:pt idx="5">
                  <c:v>0.25</c:v>
                </c:pt>
                <c:pt idx="6">
                  <c:v>0.30434782608695654</c:v>
                </c:pt>
                <c:pt idx="7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C1-451F-AB20-C42C30FCB477}"/>
            </c:ext>
          </c:extLst>
        </c:ser>
        <c:ser>
          <c:idx val="2"/>
          <c:order val="2"/>
          <c:tx>
            <c:v>Met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NWEA</c:v>
                  </c:pt>
                  <c:pt idx="1">
                    <c:v>SBAC</c:v>
                  </c:pt>
                  <c:pt idx="2">
                    <c:v>NWEA</c:v>
                  </c:pt>
                  <c:pt idx="3">
                    <c:v>SBAC</c:v>
                  </c:pt>
                  <c:pt idx="4">
                    <c:v>NWEA</c:v>
                  </c:pt>
                  <c:pt idx="5">
                    <c:v>SBAC</c:v>
                  </c:pt>
                  <c:pt idx="6">
                    <c:v>NWEA</c:v>
                  </c:pt>
                  <c:pt idx="7">
                    <c:v>SBAC</c:v>
                  </c:pt>
                </c:lvl>
                <c:lvl>
                  <c:pt idx="0">
                    <c:v>2019</c:v>
                  </c:pt>
                  <c:pt idx="2">
                    <c:v>2021</c:v>
                  </c:pt>
                  <c:pt idx="4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Sheet1!$E$2:$E$9</c:f>
              <c:numCache>
                <c:formatCode>0%</c:formatCode>
                <c:ptCount val="8"/>
                <c:pt idx="0">
                  <c:v>0.34426229508196721</c:v>
                </c:pt>
                <c:pt idx="1">
                  <c:v>0.52</c:v>
                </c:pt>
                <c:pt idx="2">
                  <c:v>0.25641025641025639</c:v>
                </c:pt>
                <c:pt idx="3">
                  <c:v>0.25</c:v>
                </c:pt>
                <c:pt idx="4">
                  <c:v>0.19402985074626866</c:v>
                </c:pt>
                <c:pt idx="5">
                  <c:v>0.21</c:v>
                </c:pt>
                <c:pt idx="6">
                  <c:v>0.30434782608695654</c:v>
                </c:pt>
                <c:pt idx="7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C1-451F-AB20-C42C30FCB477}"/>
            </c:ext>
          </c:extLst>
        </c:ser>
        <c:ser>
          <c:idx val="3"/>
          <c:order val="3"/>
          <c:tx>
            <c:v>Exceeded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NWEA</c:v>
                  </c:pt>
                  <c:pt idx="1">
                    <c:v>SBAC</c:v>
                  </c:pt>
                  <c:pt idx="2">
                    <c:v>NWEA</c:v>
                  </c:pt>
                  <c:pt idx="3">
                    <c:v>SBAC</c:v>
                  </c:pt>
                  <c:pt idx="4">
                    <c:v>NWEA</c:v>
                  </c:pt>
                  <c:pt idx="5">
                    <c:v>SBAC</c:v>
                  </c:pt>
                  <c:pt idx="6">
                    <c:v>NWEA</c:v>
                  </c:pt>
                  <c:pt idx="7">
                    <c:v>SBAC</c:v>
                  </c:pt>
                </c:lvl>
                <c:lvl>
                  <c:pt idx="0">
                    <c:v>2019</c:v>
                  </c:pt>
                  <c:pt idx="2">
                    <c:v>2021</c:v>
                  </c:pt>
                  <c:pt idx="4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Sheet1!$F$2:$F$9</c:f>
              <c:numCache>
                <c:formatCode>0%</c:formatCode>
                <c:ptCount val="8"/>
                <c:pt idx="0">
                  <c:v>0.11475409836065574</c:v>
                </c:pt>
                <c:pt idx="1">
                  <c:v>0.15</c:v>
                </c:pt>
                <c:pt idx="2">
                  <c:v>8.9743589743589744E-2</c:v>
                </c:pt>
                <c:pt idx="3">
                  <c:v>0.1</c:v>
                </c:pt>
                <c:pt idx="4">
                  <c:v>0</c:v>
                </c:pt>
                <c:pt idx="5">
                  <c:v>0.06</c:v>
                </c:pt>
                <c:pt idx="6">
                  <c:v>0.10869565217391304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C1-451F-AB20-C42C30FCB4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655302256"/>
        <c:axId val="1045271568"/>
      </c:barChart>
      <c:catAx>
        <c:axId val="655302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271568"/>
        <c:crosses val="autoZero"/>
        <c:auto val="1"/>
        <c:lblAlgn val="ctr"/>
        <c:lblOffset val="100"/>
        <c:noMultiLvlLbl val="0"/>
      </c:catAx>
      <c:valAx>
        <c:axId val="10452715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5530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Math: Comparison</a:t>
            </a:r>
            <a:r>
              <a:rPr lang="en-US" baseline="0" dirty="0"/>
              <a:t> of NWEA Spring Projection &amp; Actual SBAC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v>Not Met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NWEA</c:v>
                  </c:pt>
                  <c:pt idx="1">
                    <c:v>SBAC</c:v>
                  </c:pt>
                  <c:pt idx="2">
                    <c:v>NWEA</c:v>
                  </c:pt>
                  <c:pt idx="3">
                    <c:v>SBAC</c:v>
                  </c:pt>
                  <c:pt idx="4">
                    <c:v>NWEA</c:v>
                  </c:pt>
                  <c:pt idx="5">
                    <c:v>SBAC</c:v>
                  </c:pt>
                  <c:pt idx="6">
                    <c:v>NWEA</c:v>
                  </c:pt>
                  <c:pt idx="7">
                    <c:v>SBAC</c:v>
                  </c:pt>
                </c:lvl>
                <c:lvl>
                  <c:pt idx="0">
                    <c:v>2019</c:v>
                  </c:pt>
                  <c:pt idx="2">
                    <c:v>2021</c:v>
                  </c:pt>
                  <c:pt idx="4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Sheet1!$C$2:$C$9</c:f>
              <c:numCache>
                <c:formatCode>0%</c:formatCode>
                <c:ptCount val="8"/>
                <c:pt idx="0">
                  <c:v>0.7931034482758621</c:v>
                </c:pt>
                <c:pt idx="1">
                  <c:v>0.61</c:v>
                </c:pt>
                <c:pt idx="2">
                  <c:v>0.59701492537313428</c:v>
                </c:pt>
                <c:pt idx="3">
                  <c:v>0.7</c:v>
                </c:pt>
                <c:pt idx="4">
                  <c:v>0.64772727272727271</c:v>
                </c:pt>
                <c:pt idx="5">
                  <c:v>0.74</c:v>
                </c:pt>
                <c:pt idx="6">
                  <c:v>0.60215053763440862</c:v>
                </c:pt>
                <c:pt idx="7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C1-451F-AB20-C42C30FCB477}"/>
            </c:ext>
          </c:extLst>
        </c:ser>
        <c:ser>
          <c:idx val="1"/>
          <c:order val="1"/>
          <c:tx>
            <c:v>Nearly Met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NWEA</c:v>
                  </c:pt>
                  <c:pt idx="1">
                    <c:v>SBAC</c:v>
                  </c:pt>
                  <c:pt idx="2">
                    <c:v>NWEA</c:v>
                  </c:pt>
                  <c:pt idx="3">
                    <c:v>SBAC</c:v>
                  </c:pt>
                  <c:pt idx="4">
                    <c:v>NWEA</c:v>
                  </c:pt>
                  <c:pt idx="5">
                    <c:v>SBAC</c:v>
                  </c:pt>
                  <c:pt idx="6">
                    <c:v>NWEA</c:v>
                  </c:pt>
                  <c:pt idx="7">
                    <c:v>SBAC</c:v>
                  </c:pt>
                </c:lvl>
                <c:lvl>
                  <c:pt idx="0">
                    <c:v>2019</c:v>
                  </c:pt>
                  <c:pt idx="2">
                    <c:v>2021</c:v>
                  </c:pt>
                  <c:pt idx="4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Sheet1!$D$2:$D$9</c:f>
              <c:numCache>
                <c:formatCode>0%</c:formatCode>
                <c:ptCount val="8"/>
                <c:pt idx="0">
                  <c:v>0.10344827586206896</c:v>
                </c:pt>
                <c:pt idx="1">
                  <c:v>0.31</c:v>
                </c:pt>
                <c:pt idx="2">
                  <c:v>0.2537313432835821</c:v>
                </c:pt>
                <c:pt idx="3">
                  <c:v>0.24</c:v>
                </c:pt>
                <c:pt idx="4">
                  <c:v>0.27272727272727271</c:v>
                </c:pt>
                <c:pt idx="5">
                  <c:v>0.18</c:v>
                </c:pt>
                <c:pt idx="6">
                  <c:v>0.24731182795698925</c:v>
                </c:pt>
                <c:pt idx="7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C1-451F-AB20-C42C30FCB477}"/>
            </c:ext>
          </c:extLst>
        </c:ser>
        <c:ser>
          <c:idx val="2"/>
          <c:order val="2"/>
          <c:tx>
            <c:v>Met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NWEA</c:v>
                  </c:pt>
                  <c:pt idx="1">
                    <c:v>SBAC</c:v>
                  </c:pt>
                  <c:pt idx="2">
                    <c:v>NWEA</c:v>
                  </c:pt>
                  <c:pt idx="3">
                    <c:v>SBAC</c:v>
                  </c:pt>
                  <c:pt idx="4">
                    <c:v>NWEA</c:v>
                  </c:pt>
                  <c:pt idx="5">
                    <c:v>SBAC</c:v>
                  </c:pt>
                  <c:pt idx="6">
                    <c:v>NWEA</c:v>
                  </c:pt>
                  <c:pt idx="7">
                    <c:v>SBAC</c:v>
                  </c:pt>
                </c:lvl>
                <c:lvl>
                  <c:pt idx="0">
                    <c:v>2019</c:v>
                  </c:pt>
                  <c:pt idx="2">
                    <c:v>2021</c:v>
                  </c:pt>
                  <c:pt idx="4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Sheet1!$E$2:$E$9</c:f>
              <c:numCache>
                <c:formatCode>0%</c:formatCode>
                <c:ptCount val="8"/>
                <c:pt idx="0">
                  <c:v>0.10344827586206896</c:v>
                </c:pt>
                <c:pt idx="1">
                  <c:v>0.06</c:v>
                </c:pt>
                <c:pt idx="2">
                  <c:v>0.13432835820895522</c:v>
                </c:pt>
                <c:pt idx="3">
                  <c:v>0.05</c:v>
                </c:pt>
                <c:pt idx="4">
                  <c:v>6.8181818181818177E-2</c:v>
                </c:pt>
                <c:pt idx="5">
                  <c:v>0.08</c:v>
                </c:pt>
                <c:pt idx="6">
                  <c:v>0.11827956989247312</c:v>
                </c:pt>
                <c:pt idx="7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C1-451F-AB20-C42C30FCB477}"/>
            </c:ext>
          </c:extLst>
        </c:ser>
        <c:ser>
          <c:idx val="3"/>
          <c:order val="3"/>
          <c:tx>
            <c:v>Exceeded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NWEA</c:v>
                  </c:pt>
                  <c:pt idx="1">
                    <c:v>SBAC</c:v>
                  </c:pt>
                  <c:pt idx="2">
                    <c:v>NWEA</c:v>
                  </c:pt>
                  <c:pt idx="3">
                    <c:v>SBAC</c:v>
                  </c:pt>
                  <c:pt idx="4">
                    <c:v>NWEA</c:v>
                  </c:pt>
                  <c:pt idx="5">
                    <c:v>SBAC</c:v>
                  </c:pt>
                  <c:pt idx="6">
                    <c:v>NWEA</c:v>
                  </c:pt>
                  <c:pt idx="7">
                    <c:v>SBAC</c:v>
                  </c:pt>
                </c:lvl>
                <c:lvl>
                  <c:pt idx="0">
                    <c:v>2019</c:v>
                  </c:pt>
                  <c:pt idx="2">
                    <c:v>2021</c:v>
                  </c:pt>
                  <c:pt idx="4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Sheet1!$F$2:$F$9</c:f>
              <c:numCache>
                <c:formatCode>0%</c:formatCode>
                <c:ptCount val="8"/>
                <c:pt idx="0">
                  <c:v>0</c:v>
                </c:pt>
                <c:pt idx="1">
                  <c:v>0.02</c:v>
                </c:pt>
                <c:pt idx="2">
                  <c:v>1.4925373134328358E-2</c:v>
                </c:pt>
                <c:pt idx="3">
                  <c:v>0.01</c:v>
                </c:pt>
                <c:pt idx="4">
                  <c:v>1.1363636363636364E-2</c:v>
                </c:pt>
                <c:pt idx="5">
                  <c:v>0</c:v>
                </c:pt>
                <c:pt idx="6">
                  <c:v>3.2258064516129031E-2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C1-451F-AB20-C42C30FCB4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655302256"/>
        <c:axId val="1045271568"/>
      </c:barChart>
      <c:catAx>
        <c:axId val="655302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271568"/>
        <c:crosses val="autoZero"/>
        <c:auto val="1"/>
        <c:lblAlgn val="ctr"/>
        <c:lblOffset val="100"/>
        <c:noMultiLvlLbl val="0"/>
      </c:catAx>
      <c:valAx>
        <c:axId val="10452715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5530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ECB1F-77E6-4386-8560-26E5FFC3CEF8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A04EA-FF38-4F1D-9FB3-39CFCF0E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5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D4FA9-E60A-46EA-BB30-BC6D13C061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99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5D1079-4670-80A3-F591-B5CE4149D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5AAD18-0ED8-1CC0-5C8E-AF94FF55D7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3C1CE1-BD2B-628C-C1E7-9F29BD798F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62AD0-346E-A02B-0E2F-96A31C1AE3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D4FA9-E60A-46EA-BB30-BC6D13C061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7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120CE6-AE13-6EA2-E887-2171EE3F7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A1E4A0-2F2C-D580-A292-AA6D6001B2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12826E-A5CD-B47F-7135-9B4A45D0A0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BCA6B-12A0-39B4-EB56-F74CD1CE1D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D4FA9-E60A-46EA-BB30-BC6D13C061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7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28917" y="1707028"/>
            <a:ext cx="10363200" cy="136207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600" b="0" cap="none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8919" y="3203780"/>
            <a:ext cx="6916957" cy="1500187"/>
          </a:xfrm>
        </p:spPr>
        <p:txBody>
          <a:bodyPr numCol="1" anchor="t"/>
          <a:lstStyle>
            <a:lvl1pPr marL="0" indent="0" algn="l">
              <a:buNone/>
              <a:defRPr sz="1800" b="1" cap="all" baseline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MONTH DAY, YEAR</a:t>
            </a:r>
          </a:p>
          <a:p>
            <a:pPr lvl="0"/>
            <a:r>
              <a:rPr lang="en-US" dirty="0"/>
              <a:t>CITY, STATE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B7027A-BBE0-40B9-80E2-B2661F9E9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471" y="5705854"/>
            <a:ext cx="6705613" cy="11521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F474AF-E74A-47E5-AEC5-BA9E4A767A6F}"/>
              </a:ext>
            </a:extLst>
          </p:cNvPr>
          <p:cNvSpPr/>
          <p:nvPr/>
        </p:nvSpPr>
        <p:spPr>
          <a:xfrm>
            <a:off x="0" y="6663690"/>
            <a:ext cx="5526093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BA826B6E-37F3-4477-9E01-64CFFE9D5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919" y="5705857"/>
            <a:ext cx="2014821" cy="83162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628FB92-2C18-45C3-819E-46BC665CC136}"/>
              </a:ext>
            </a:extLst>
          </p:cNvPr>
          <p:cNvSpPr/>
          <p:nvPr/>
        </p:nvSpPr>
        <p:spPr>
          <a:xfrm>
            <a:off x="0" y="4"/>
            <a:ext cx="12192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020AED-E99E-414C-BEF6-081393A7F43D}"/>
              </a:ext>
            </a:extLst>
          </p:cNvPr>
          <p:cNvSpPr/>
          <p:nvPr/>
        </p:nvSpPr>
        <p:spPr>
          <a:xfrm>
            <a:off x="10469525" y="6663689"/>
            <a:ext cx="134868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1A7829-8BCA-435D-9510-8CED210BED8D}"/>
              </a:ext>
            </a:extLst>
          </p:cNvPr>
          <p:cNvSpPr/>
          <p:nvPr/>
        </p:nvSpPr>
        <p:spPr>
          <a:xfrm>
            <a:off x="10469525" y="6663688"/>
            <a:ext cx="1722475" cy="194312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323A746-6D56-45DE-BD1C-13D2D8900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471" y="5705854"/>
            <a:ext cx="6705613" cy="115214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BEC3EE7-FFD1-48C7-9171-AF636C46B058}"/>
              </a:ext>
            </a:extLst>
          </p:cNvPr>
          <p:cNvSpPr/>
          <p:nvPr/>
        </p:nvSpPr>
        <p:spPr>
          <a:xfrm>
            <a:off x="0" y="6663690"/>
            <a:ext cx="5526093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BC6E49BC-654B-405F-A256-8AB102E0F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919" y="5705857"/>
            <a:ext cx="2014821" cy="83162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E0EBB33-BDA6-49A4-B768-27BAC30A59BC}"/>
              </a:ext>
            </a:extLst>
          </p:cNvPr>
          <p:cNvSpPr/>
          <p:nvPr/>
        </p:nvSpPr>
        <p:spPr>
          <a:xfrm>
            <a:off x="0" y="4"/>
            <a:ext cx="12192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256897-7070-48A9-B102-81F33FE7C7A9}"/>
              </a:ext>
            </a:extLst>
          </p:cNvPr>
          <p:cNvSpPr/>
          <p:nvPr/>
        </p:nvSpPr>
        <p:spPr>
          <a:xfrm>
            <a:off x="10469525" y="6663689"/>
            <a:ext cx="134868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9AB066-3DD7-43AE-9DC8-3EB4E1C1F683}"/>
              </a:ext>
            </a:extLst>
          </p:cNvPr>
          <p:cNvSpPr/>
          <p:nvPr/>
        </p:nvSpPr>
        <p:spPr>
          <a:xfrm>
            <a:off x="10469525" y="6663688"/>
            <a:ext cx="1722475" cy="194312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32788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1" y="1706116"/>
            <a:ext cx="3493855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/>
          </p:nvPr>
        </p:nvSpPr>
        <p:spPr>
          <a:xfrm>
            <a:off x="4348185" y="1706116"/>
            <a:ext cx="3493855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6"/>
          </p:nvPr>
        </p:nvSpPr>
        <p:spPr>
          <a:xfrm>
            <a:off x="8086769" y="1706116"/>
            <a:ext cx="3493855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86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0" y="1706115"/>
            <a:ext cx="10972800" cy="2212742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609600" y="4282057"/>
            <a:ext cx="10972800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4312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1"/>
          <p:cNvSpPr>
            <a:spLocks noGrp="1"/>
          </p:cNvSpPr>
          <p:nvPr>
            <p:ph sz="quarter" idx="17"/>
          </p:nvPr>
        </p:nvSpPr>
        <p:spPr>
          <a:xfrm>
            <a:off x="609602" y="1706118"/>
            <a:ext cx="5364036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5"/>
          </p:nvPr>
        </p:nvSpPr>
        <p:spPr>
          <a:xfrm>
            <a:off x="609602" y="4282057"/>
            <a:ext cx="5364036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8"/>
          </p:nvPr>
        </p:nvSpPr>
        <p:spPr>
          <a:xfrm>
            <a:off x="6216587" y="1706118"/>
            <a:ext cx="5364036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9"/>
          </p:nvPr>
        </p:nvSpPr>
        <p:spPr>
          <a:xfrm>
            <a:off x="6216587" y="4282057"/>
            <a:ext cx="5364036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0778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0" y="1706115"/>
            <a:ext cx="10972800" cy="1099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609600" y="5574796"/>
            <a:ext cx="10972800" cy="91309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8"/>
          </p:nvPr>
        </p:nvSpPr>
        <p:spPr>
          <a:xfrm>
            <a:off x="609602" y="2989321"/>
            <a:ext cx="5364036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9"/>
          </p:nvPr>
        </p:nvSpPr>
        <p:spPr>
          <a:xfrm>
            <a:off x="6216587" y="2989321"/>
            <a:ext cx="5364036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586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1"/>
          <p:cNvSpPr>
            <a:spLocks noGrp="1"/>
          </p:cNvSpPr>
          <p:nvPr>
            <p:ph sz="quarter" idx="14"/>
          </p:nvPr>
        </p:nvSpPr>
        <p:spPr>
          <a:xfrm>
            <a:off x="609600" y="1071142"/>
            <a:ext cx="10972800" cy="540585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7444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6"/>
          </p:nvPr>
        </p:nvSpPr>
        <p:spPr>
          <a:xfrm>
            <a:off x="609600" y="1071144"/>
            <a:ext cx="10972800" cy="435138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5"/>
          </p:nvPr>
        </p:nvSpPr>
        <p:spPr>
          <a:xfrm>
            <a:off x="1994845" y="5863736"/>
            <a:ext cx="8200531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6098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609599" y="1071141"/>
            <a:ext cx="5364036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6218366" y="1071141"/>
            <a:ext cx="5362257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2376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1"/>
          <p:cNvSpPr>
            <a:spLocks noGrp="1"/>
          </p:cNvSpPr>
          <p:nvPr>
            <p:ph sz="quarter" idx="14"/>
          </p:nvPr>
        </p:nvSpPr>
        <p:spPr>
          <a:xfrm>
            <a:off x="609599" y="1071141"/>
            <a:ext cx="5364036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6218366" y="3963782"/>
            <a:ext cx="5362257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6"/>
          </p:nvPr>
        </p:nvSpPr>
        <p:spPr>
          <a:xfrm>
            <a:off x="609599" y="3963782"/>
            <a:ext cx="5364036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7"/>
          </p:nvPr>
        </p:nvSpPr>
        <p:spPr>
          <a:xfrm>
            <a:off x="6216587" y="1071141"/>
            <a:ext cx="5364036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172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162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86974" y="2290445"/>
            <a:ext cx="10595428" cy="137346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600" b="0" cap="none">
                <a:solidFill>
                  <a:schemeClr val="bg2">
                    <a:lumMod val="9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Section Intro Slide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5444" y="3798588"/>
            <a:ext cx="6916957" cy="970960"/>
          </a:xfrm>
        </p:spPr>
        <p:txBody>
          <a:bodyPr numCol="1" anchor="t"/>
          <a:lstStyle>
            <a:lvl1pPr marL="0" indent="0" algn="r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Description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BFD1D6-2D98-4703-8E06-D2F93B918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88" y="5705854"/>
            <a:ext cx="6705613" cy="115214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F9BED1C-B802-43CE-80BB-56AC1244B216}"/>
              </a:ext>
            </a:extLst>
          </p:cNvPr>
          <p:cNvSpPr/>
          <p:nvPr/>
        </p:nvSpPr>
        <p:spPr>
          <a:xfrm>
            <a:off x="0" y="6663690"/>
            <a:ext cx="5526093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2D3EB6-F8E4-476E-9F8B-60B8060C8245}"/>
              </a:ext>
            </a:extLst>
          </p:cNvPr>
          <p:cNvSpPr/>
          <p:nvPr/>
        </p:nvSpPr>
        <p:spPr>
          <a:xfrm>
            <a:off x="0" y="4"/>
            <a:ext cx="12192000" cy="914399"/>
          </a:xfrm>
          <a:prstGeom prst="rect">
            <a:avLst/>
          </a:prstGeom>
          <a:solidFill>
            <a:srgbClr val="7CC24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8A93FEC-8C51-4D17-B836-3120AEAB7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972" y="5705857"/>
            <a:ext cx="2014821" cy="83162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B0EFC14-865B-443D-86D6-1B3BB78CB97D}"/>
              </a:ext>
            </a:extLst>
          </p:cNvPr>
          <p:cNvSpPr/>
          <p:nvPr/>
        </p:nvSpPr>
        <p:spPr>
          <a:xfrm>
            <a:off x="10845208" y="6663690"/>
            <a:ext cx="1346792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3EBB02F-11A1-45F2-97C1-7505B570C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88" y="5705854"/>
            <a:ext cx="6705613" cy="115214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4D1839-1064-4AB2-B693-06F755780C74}"/>
              </a:ext>
            </a:extLst>
          </p:cNvPr>
          <p:cNvSpPr/>
          <p:nvPr/>
        </p:nvSpPr>
        <p:spPr>
          <a:xfrm>
            <a:off x="0" y="6663690"/>
            <a:ext cx="5526093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1501A6-5903-442D-ACBD-1B3B79C060DF}"/>
              </a:ext>
            </a:extLst>
          </p:cNvPr>
          <p:cNvSpPr/>
          <p:nvPr/>
        </p:nvSpPr>
        <p:spPr>
          <a:xfrm>
            <a:off x="0" y="4"/>
            <a:ext cx="12192000" cy="914399"/>
          </a:xfrm>
          <a:prstGeom prst="rect">
            <a:avLst/>
          </a:prstGeom>
          <a:solidFill>
            <a:srgbClr val="7CC24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C1F602B3-6314-4462-8AC7-B03E95443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972" y="5705857"/>
            <a:ext cx="2014821" cy="83162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FA6A84A-66FA-4569-A994-E0B060D9936C}"/>
              </a:ext>
            </a:extLst>
          </p:cNvPr>
          <p:cNvSpPr/>
          <p:nvPr/>
        </p:nvSpPr>
        <p:spPr>
          <a:xfrm>
            <a:off x="10845208" y="6663690"/>
            <a:ext cx="1346792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28393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4578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ontent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1" y="1706115"/>
            <a:ext cx="10974579" cy="47491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5044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ontent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609601" y="1706115"/>
            <a:ext cx="10974579" cy="4792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8843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1" y="1706118"/>
            <a:ext cx="10974579" cy="4759999"/>
          </a:xfrm>
        </p:spPr>
        <p:txBody>
          <a:bodyPr numCol="1"/>
          <a:lstStyle>
            <a:lvl1pPr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1pPr>
            <a:lvl2pPr marL="342900" indent="-342900">
              <a:buFont typeface="+mj-lt"/>
              <a:buAutoNum type="arabicPeriod"/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2pPr>
            <a:lvl3pPr marL="513160" indent="-167879">
              <a:buFont typeface="+mj-lt"/>
              <a:buAutoNum type="alphaU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3pPr>
            <a:lvl4pPr marL="685800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4pPr>
            <a:lvl5pPr marL="858441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31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1" y="1706115"/>
            <a:ext cx="10974579" cy="38782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/>
          </p:nvPr>
        </p:nvSpPr>
        <p:spPr>
          <a:xfrm>
            <a:off x="1994845" y="5863736"/>
            <a:ext cx="8200531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1609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599" y="1706115"/>
            <a:ext cx="5364036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6218366" y="1706115"/>
            <a:ext cx="5362257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6629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1" y="1706116"/>
            <a:ext cx="3493855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/>
          </p:nvPr>
        </p:nvSpPr>
        <p:spPr>
          <a:xfrm>
            <a:off x="4348185" y="1706116"/>
            <a:ext cx="3493855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6"/>
          </p:nvPr>
        </p:nvSpPr>
        <p:spPr>
          <a:xfrm>
            <a:off x="8086769" y="1706116"/>
            <a:ext cx="3493855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87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0" y="1706115"/>
            <a:ext cx="10972800" cy="2212742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609600" y="4282057"/>
            <a:ext cx="10972800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601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1"/>
          <p:cNvSpPr>
            <a:spLocks noGrp="1"/>
          </p:cNvSpPr>
          <p:nvPr>
            <p:ph sz="quarter" idx="17"/>
          </p:nvPr>
        </p:nvSpPr>
        <p:spPr>
          <a:xfrm>
            <a:off x="609602" y="1706118"/>
            <a:ext cx="5364036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5"/>
          </p:nvPr>
        </p:nvSpPr>
        <p:spPr>
          <a:xfrm>
            <a:off x="609602" y="4282057"/>
            <a:ext cx="5364036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8"/>
          </p:nvPr>
        </p:nvSpPr>
        <p:spPr>
          <a:xfrm>
            <a:off x="6216587" y="1706118"/>
            <a:ext cx="5364036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9"/>
          </p:nvPr>
        </p:nvSpPr>
        <p:spPr>
          <a:xfrm>
            <a:off x="6216587" y="4282057"/>
            <a:ext cx="5364036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86914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0" y="1706115"/>
            <a:ext cx="10972800" cy="1099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609600" y="5574796"/>
            <a:ext cx="10972800" cy="91309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8"/>
          </p:nvPr>
        </p:nvSpPr>
        <p:spPr>
          <a:xfrm>
            <a:off x="609602" y="2989321"/>
            <a:ext cx="5364036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9"/>
          </p:nvPr>
        </p:nvSpPr>
        <p:spPr>
          <a:xfrm>
            <a:off x="6216587" y="2989321"/>
            <a:ext cx="5364036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959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58082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1"/>
          <p:cNvSpPr>
            <a:spLocks noGrp="1"/>
          </p:cNvSpPr>
          <p:nvPr>
            <p:ph sz="quarter" idx="14"/>
          </p:nvPr>
        </p:nvSpPr>
        <p:spPr>
          <a:xfrm>
            <a:off x="609600" y="1071142"/>
            <a:ext cx="10972800" cy="540585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6948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6"/>
          </p:nvPr>
        </p:nvSpPr>
        <p:spPr>
          <a:xfrm>
            <a:off x="609600" y="1071144"/>
            <a:ext cx="10972800" cy="435138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5"/>
          </p:nvPr>
        </p:nvSpPr>
        <p:spPr>
          <a:xfrm>
            <a:off x="1994845" y="5863736"/>
            <a:ext cx="8200531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1045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609599" y="1071141"/>
            <a:ext cx="5364036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6218366" y="1071141"/>
            <a:ext cx="5362257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50553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1"/>
          <p:cNvSpPr>
            <a:spLocks noGrp="1"/>
          </p:cNvSpPr>
          <p:nvPr>
            <p:ph sz="quarter" idx="14"/>
          </p:nvPr>
        </p:nvSpPr>
        <p:spPr>
          <a:xfrm>
            <a:off x="609599" y="1071141"/>
            <a:ext cx="5364036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6218366" y="3963782"/>
            <a:ext cx="5362257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6"/>
          </p:nvPr>
        </p:nvSpPr>
        <p:spPr>
          <a:xfrm>
            <a:off x="609599" y="3963782"/>
            <a:ext cx="5364036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7"/>
          </p:nvPr>
        </p:nvSpPr>
        <p:spPr>
          <a:xfrm>
            <a:off x="6216587" y="1071141"/>
            <a:ext cx="5364036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5070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6377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7EFE8-AE3D-46B8-9CD3-B92E63EFA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6F37B-980B-48DB-AC93-06B9CBF18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D9022-FDED-4BAA-B1CB-24D534C3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9FF-3482-4F26-BABC-C852B1793736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80A45-838F-4737-9A05-104686BC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720AE-CD08-4D46-A2C2-75D59D68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F766-95D1-4856-90B6-D0ED155D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0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590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ontent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1" y="1706115"/>
            <a:ext cx="10974579" cy="47491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997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ontent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609601" y="1706115"/>
            <a:ext cx="10974579" cy="4792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63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1" y="1706118"/>
            <a:ext cx="10974579" cy="4759999"/>
          </a:xfrm>
        </p:spPr>
        <p:txBody>
          <a:bodyPr numCol="1"/>
          <a:lstStyle>
            <a:lvl1pPr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1pPr>
            <a:lvl2pPr marL="342900" indent="-342900">
              <a:buFont typeface="+mj-lt"/>
              <a:buAutoNum type="arabicPeriod"/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2pPr>
            <a:lvl3pPr marL="513160" indent="-167879">
              <a:buFont typeface="+mj-lt"/>
              <a:buAutoNum type="alphaU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3pPr>
            <a:lvl4pPr marL="685800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4pPr>
            <a:lvl5pPr marL="858441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189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601" y="1706115"/>
            <a:ext cx="10974579" cy="38782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/>
          </p:nvPr>
        </p:nvSpPr>
        <p:spPr>
          <a:xfrm>
            <a:off x="1994845" y="5863736"/>
            <a:ext cx="8200531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599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609599" y="1706115"/>
            <a:ext cx="5364036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6218366" y="1706115"/>
            <a:ext cx="5362257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071141"/>
            <a:ext cx="10971021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11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12192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b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86399"/>
            <a:ext cx="10972800" cy="531237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195" y="115130"/>
            <a:ext cx="556031" cy="5406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13672" y="222555"/>
            <a:ext cx="548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523FB89-12DC-4E99-A101-4F9760BF7854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"/>
            <a:ext cx="12192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195" y="186888"/>
            <a:ext cx="556031" cy="5406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13672" y="294313"/>
            <a:ext cx="548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523FB89-12DC-4E99-A101-4F9760BF7854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609599" y="0"/>
            <a:ext cx="1086307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AFFB93-2E7C-4691-818C-0448241E4FAD}"/>
              </a:ext>
            </a:extLst>
          </p:cNvPr>
          <p:cNvSpPr/>
          <p:nvPr/>
        </p:nvSpPr>
        <p:spPr>
          <a:xfrm>
            <a:off x="0" y="4"/>
            <a:ext cx="12192000" cy="914399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FC07A4-7E68-4A54-9541-1F52158A8BA3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195" y="186888"/>
            <a:ext cx="556031" cy="54063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7BB214-5750-4C9D-A41A-E2508B79A1BE}"/>
              </a:ext>
            </a:extLst>
          </p:cNvPr>
          <p:cNvSpPr txBox="1"/>
          <p:nvPr/>
        </p:nvSpPr>
        <p:spPr>
          <a:xfrm>
            <a:off x="11513672" y="294313"/>
            <a:ext cx="548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523FB89-12DC-4E99-A101-4F9760BF7854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37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  <p:sldLayoutId id="2147483748" r:id="rId20"/>
    <p:sldLayoutId id="2147483749" r:id="rId21"/>
    <p:sldLayoutId id="2147483750" r:id="rId22"/>
    <p:sldLayoutId id="2147483751" r:id="rId23"/>
    <p:sldLayoutId id="2147483752" r:id="rId24"/>
    <p:sldLayoutId id="2147483753" r:id="rId25"/>
    <p:sldLayoutId id="2147483754" r:id="rId26"/>
    <p:sldLayoutId id="2147483755" r:id="rId27"/>
    <p:sldLayoutId id="2147483756" r:id="rId28"/>
    <p:sldLayoutId id="2147483757" r:id="rId29"/>
    <p:sldLayoutId id="2147483758" r:id="rId30"/>
    <p:sldLayoutId id="2147483759" r:id="rId31"/>
    <p:sldLayoutId id="2147483760" r:id="rId32"/>
    <p:sldLayoutId id="2147483761" r:id="rId33"/>
    <p:sldLayoutId id="2147483762" r:id="rId34"/>
    <p:sldLayoutId id="2147483763" r:id="rId35"/>
  </p:sldLayoutIdLst>
  <p:txStyles>
    <p:titleStyle>
      <a:lvl1pPr marL="0" indent="0" algn="l" defTabSz="342900" rtl="0" eaLnBrk="1" latinLnBrk="0" hangingPunct="1">
        <a:spcBef>
          <a:spcPct val="0"/>
        </a:spcBef>
        <a:buNone/>
        <a:defRPr lang="en-US" sz="2100" b="0" kern="1200" dirty="0">
          <a:solidFill>
            <a:schemeClr val="bg1"/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342900" rtl="0" eaLnBrk="1" latinLnBrk="0" hangingPunct="1">
        <a:spcBef>
          <a:spcPct val="20000"/>
        </a:spcBef>
        <a:buFont typeface="Arial"/>
        <a:buNone/>
        <a:defRPr sz="13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0260" indent="-170260" algn="l" defTabSz="3429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345281" indent="-171450" algn="l" defTabSz="342900" rtl="0" eaLnBrk="1" latinLnBrk="0" hangingPunct="1">
        <a:spcBef>
          <a:spcPct val="20000"/>
        </a:spcBef>
        <a:buFont typeface="Garamond" panose="02020404030301010803" pitchFamily="18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515541" indent="-171450" algn="l" defTabSz="342900" rtl="0" eaLnBrk="1" latinLnBrk="0" hangingPunct="1">
        <a:spcBef>
          <a:spcPct val="20000"/>
        </a:spcBef>
        <a:buFont typeface="Garamond" panose="02020404030301010803" pitchFamily="18" charset="0"/>
        <a:buChar char="□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-170260" algn="l" defTabSz="342900" rtl="0" eaLnBrk="1" latinLnBrk="0" hangingPunct="1">
        <a:spcBef>
          <a:spcPct val="20000"/>
        </a:spcBef>
        <a:buSzPct val="70000"/>
        <a:buFont typeface="Arial" panose="020B0604020202020204" pitchFamily="34" charset="0"/>
        <a:buChar char="►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411E7-F4C9-46E9-F71B-3D308BDD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2023-2024 NWEA MAP Winter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F2300-7687-7BD4-CF64-5D97895BB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Arise high</a:t>
            </a:r>
          </a:p>
        </p:txBody>
      </p:sp>
    </p:spTree>
    <p:extLst>
      <p:ext uri="{BB962C8B-B14F-4D97-AF65-F5344CB8AC3E}">
        <p14:creationId xmlns:p14="http://schemas.microsoft.com/office/powerpoint/2010/main" val="143030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67B0-9E21-56AA-3BCF-9D7E684D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0"/>
            <a:ext cx="8147304" cy="914400"/>
          </a:xfrm>
        </p:spPr>
        <p:txBody>
          <a:bodyPr anchor="ctr">
            <a:normAutofit/>
          </a:bodyPr>
          <a:lstStyle/>
          <a:p>
            <a:r>
              <a:rPr lang="en-US" dirty="0"/>
              <a:t>Projected SBAC Proficiency Based on NWEA MAP Scores (Gr. 11)</a:t>
            </a:r>
            <a:br>
              <a:rPr lang="en-US" dirty="0"/>
            </a:br>
            <a:r>
              <a:rPr lang="en-US" dirty="0"/>
              <a:t>2023-24 – ARISE High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5741F1C-CD2C-D2C5-2C49-145477C284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2893929"/>
              </p:ext>
            </p:extLst>
          </p:nvPr>
        </p:nvGraphicFramePr>
        <p:xfrm>
          <a:off x="1981200" y="2104289"/>
          <a:ext cx="8434137" cy="4394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692BB7DE-EE5B-D303-6685-5C02A3A5E7A0}"/>
              </a:ext>
            </a:extLst>
          </p:cNvPr>
          <p:cNvGrpSpPr/>
          <p:nvPr/>
        </p:nvGrpSpPr>
        <p:grpSpPr>
          <a:xfrm>
            <a:off x="1762027" y="1131095"/>
            <a:ext cx="8667946" cy="756501"/>
            <a:chOff x="238027" y="1131094"/>
            <a:chExt cx="8667946" cy="756501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06C78903-BE02-5000-4651-E2A49CF7193E}"/>
                </a:ext>
              </a:extLst>
            </p:cNvPr>
            <p:cNvSpPr/>
            <p:nvPr/>
          </p:nvSpPr>
          <p:spPr>
            <a:xfrm>
              <a:off x="238027" y="1131094"/>
              <a:ext cx="8667946" cy="756501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Projected SBAC proficiency levels are provided by NWEA for tested grade levels 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64DE50F-EA4A-66B0-A464-07260B8D8ACB}"/>
                </a:ext>
              </a:extLst>
            </p:cNvPr>
            <p:cNvSpPr/>
            <p:nvPr/>
          </p:nvSpPr>
          <p:spPr>
            <a:xfrm>
              <a:off x="8204266" y="1198260"/>
              <a:ext cx="622169" cy="6221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7DFD8913-C04B-4DB3-C907-F00E1D74D3EC}"/>
                </a:ext>
              </a:extLst>
            </p:cNvPr>
            <p:cNvSpPr/>
            <p:nvPr/>
          </p:nvSpPr>
          <p:spPr>
            <a:xfrm rot="18900000">
              <a:off x="8437411" y="1337682"/>
              <a:ext cx="154109" cy="343323"/>
            </a:xfrm>
            <a:custGeom>
              <a:avLst/>
              <a:gdLst/>
              <a:ahLst/>
              <a:cxnLst/>
              <a:rect l="l" t="t" r="r" b="b"/>
              <a:pathLst>
                <a:path w="154109" h="343323">
                  <a:moveTo>
                    <a:pt x="102909" y="313772"/>
                  </a:moveTo>
                  <a:lnTo>
                    <a:pt x="102909" y="328547"/>
                  </a:lnTo>
                  <a:cubicBezTo>
                    <a:pt x="102909" y="336708"/>
                    <a:pt x="96294" y="343322"/>
                    <a:pt x="88133" y="343323"/>
                  </a:cubicBezTo>
                  <a:lnTo>
                    <a:pt x="65975" y="343322"/>
                  </a:lnTo>
                  <a:cubicBezTo>
                    <a:pt x="57814" y="343322"/>
                    <a:pt x="51199" y="336708"/>
                    <a:pt x="51199" y="328547"/>
                  </a:cubicBezTo>
                  <a:cubicBezTo>
                    <a:pt x="51199" y="323622"/>
                    <a:pt x="51200" y="318696"/>
                    <a:pt x="51200" y="313771"/>
                  </a:cubicBezTo>
                  <a:close/>
                  <a:moveTo>
                    <a:pt x="123327" y="15459"/>
                  </a:moveTo>
                  <a:cubicBezTo>
                    <a:pt x="141678" y="29245"/>
                    <a:pt x="152926" y="50497"/>
                    <a:pt x="154008" y="73425"/>
                  </a:cubicBezTo>
                  <a:cubicBezTo>
                    <a:pt x="155089" y="96353"/>
                    <a:pt x="145890" y="118568"/>
                    <a:pt x="128916" y="134021"/>
                  </a:cubicBezTo>
                  <a:lnTo>
                    <a:pt x="119294" y="123450"/>
                  </a:lnTo>
                  <a:cubicBezTo>
                    <a:pt x="133118" y="110865"/>
                    <a:pt x="140611" y="92772"/>
                    <a:pt x="139730" y="74098"/>
                  </a:cubicBezTo>
                  <a:cubicBezTo>
                    <a:pt x="138850" y="55424"/>
                    <a:pt x="129689" y="38115"/>
                    <a:pt x="114743" y="26887"/>
                  </a:cubicBezTo>
                  <a:close/>
                  <a:moveTo>
                    <a:pt x="136698" y="17411"/>
                  </a:moveTo>
                  <a:cubicBezTo>
                    <a:pt x="103758" y="-15529"/>
                    <a:pt x="50351" y="-15529"/>
                    <a:pt x="17412" y="17411"/>
                  </a:cubicBezTo>
                  <a:cubicBezTo>
                    <a:pt x="-15528" y="50351"/>
                    <a:pt x="-15528" y="103757"/>
                    <a:pt x="17412" y="136697"/>
                  </a:cubicBezTo>
                  <a:cubicBezTo>
                    <a:pt x="50351" y="169637"/>
                    <a:pt x="103758" y="169637"/>
                    <a:pt x="136698" y="136697"/>
                  </a:cubicBezTo>
                  <a:cubicBezTo>
                    <a:pt x="169637" y="103757"/>
                    <a:pt x="169637" y="50351"/>
                    <a:pt x="136698" y="17411"/>
                  </a:cubicBezTo>
                  <a:close/>
                  <a:moveTo>
                    <a:pt x="154109" y="0"/>
                  </a:moveTo>
                  <a:cubicBezTo>
                    <a:pt x="196665" y="42556"/>
                    <a:pt x="196665" y="111552"/>
                    <a:pt x="154109" y="154108"/>
                  </a:cubicBezTo>
                  <a:cubicBezTo>
                    <a:pt x="139576" y="168641"/>
                    <a:pt x="121959" y="178211"/>
                    <a:pt x="102912" y="180994"/>
                  </a:cubicBezTo>
                  <a:lnTo>
                    <a:pt x="102912" y="308310"/>
                  </a:lnTo>
                  <a:lnTo>
                    <a:pt x="51197" y="308310"/>
                  </a:lnTo>
                  <a:lnTo>
                    <a:pt x="51197" y="180994"/>
                  </a:lnTo>
                  <a:cubicBezTo>
                    <a:pt x="32150" y="178211"/>
                    <a:pt x="14534" y="168641"/>
                    <a:pt x="0" y="154108"/>
                  </a:cubicBezTo>
                  <a:cubicBezTo>
                    <a:pt x="-42555" y="111552"/>
                    <a:pt x="-42555" y="42556"/>
                    <a:pt x="0" y="0"/>
                  </a:cubicBezTo>
                  <a:cubicBezTo>
                    <a:pt x="42556" y="-42556"/>
                    <a:pt x="111553" y="-42556"/>
                    <a:pt x="1541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885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6DA55-C83B-F196-A261-96359AD78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ELA: Historical Comparison of Spring NWEA Projection &amp; SBAC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4214061-3172-8943-F5BC-FCDCA32C45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498855"/>
              </p:ext>
            </p:extLst>
          </p:nvPr>
        </p:nvGraphicFramePr>
        <p:xfrm>
          <a:off x="1981200" y="1185863"/>
          <a:ext cx="8229600" cy="531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866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2E023E-DAC8-9F30-ACCB-ED632B71D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CED45-AEE8-C23A-DBDD-7F60F67B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Math: Historical Comparison of Spring NWEA Projection &amp; SBAC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4A95FC-D698-9B7E-751D-E002F60BF5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787"/>
              </p:ext>
            </p:extLst>
          </p:nvPr>
        </p:nvGraphicFramePr>
        <p:xfrm>
          <a:off x="1981200" y="1185863"/>
          <a:ext cx="8229600" cy="531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544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ECBA-A1C4-0CB1-7B4A-FF04526C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Annual Growth Targets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29D2F-D8E4-6891-7C67-4EBC665FB9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ARISE High</a:t>
            </a:r>
          </a:p>
        </p:txBody>
      </p:sp>
    </p:spTree>
    <p:extLst>
      <p:ext uri="{BB962C8B-B14F-4D97-AF65-F5344CB8AC3E}">
        <p14:creationId xmlns:p14="http://schemas.microsoft.com/office/powerpoint/2010/main" val="4085549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02CBB-B69D-72F5-3A59-DBE206198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NWEA Conditional Growth Index: Fall to Winter in 2023-2024</a:t>
            </a:r>
            <a:br>
              <a:rPr lang="en-US" dirty="0"/>
            </a:br>
            <a:r>
              <a:rPr lang="en-US" dirty="0"/>
              <a:t>ARISE High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8B70C8-A18A-4B98-C5F0-4436525ABE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7899342"/>
              </p:ext>
            </p:extLst>
          </p:nvPr>
        </p:nvGraphicFramePr>
        <p:xfrm>
          <a:off x="1835217" y="2088682"/>
          <a:ext cx="8428523" cy="418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30ED52-D72A-F083-78E3-44B9C056C63E}"/>
              </a:ext>
            </a:extLst>
          </p:cNvPr>
          <p:cNvSpPr txBox="1"/>
          <p:nvPr/>
        </p:nvSpPr>
        <p:spPr>
          <a:xfrm>
            <a:off x="1975825" y="6320970"/>
            <a:ext cx="8147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*Average of Student CGI is a different calculation than School CGI shown by grade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4896D11-9F2D-39E4-9641-0A396BC1B412}"/>
              </a:ext>
            </a:extLst>
          </p:cNvPr>
          <p:cNvGrpSpPr/>
          <p:nvPr/>
        </p:nvGrpSpPr>
        <p:grpSpPr>
          <a:xfrm>
            <a:off x="1762027" y="1131095"/>
            <a:ext cx="8667946" cy="756501"/>
            <a:chOff x="238027" y="1131094"/>
            <a:chExt cx="8667946" cy="756501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23C25F18-AA71-35E8-7759-71759F77B446}"/>
                </a:ext>
              </a:extLst>
            </p:cNvPr>
            <p:cNvSpPr/>
            <p:nvPr/>
          </p:nvSpPr>
          <p:spPr>
            <a:xfrm>
              <a:off x="238027" y="1131094"/>
              <a:ext cx="8667946" cy="756501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AB1505 states schools can use verified data to show “one year’s growth” each year for renewal.</a:t>
              </a:r>
            </a:p>
            <a:p>
              <a:pPr algn="ctr"/>
              <a:r>
                <a:rPr lang="en-US" sz="1350" dirty="0"/>
                <a:t>NWEA considers a conditional growth index (CGI) in the range of -.0.2 to +0.2 to meet one year’s growth.</a:t>
              </a:r>
            </a:p>
          </p:txBody>
        </p:sp>
        <p:sp>
          <p:nvSpPr>
            <p:cNvPr id="4" name="Rectangle 7">
              <a:extLst>
                <a:ext uri="{FF2B5EF4-FFF2-40B4-BE49-F238E27FC236}">
                  <a16:creationId xmlns:a16="http://schemas.microsoft.com/office/drawing/2014/main" id="{2DF1FE1A-29A2-4912-0D03-5FD583BD4889}"/>
                </a:ext>
              </a:extLst>
            </p:cNvPr>
            <p:cNvSpPr/>
            <p:nvPr/>
          </p:nvSpPr>
          <p:spPr>
            <a:xfrm rot="18900000">
              <a:off x="8437411" y="1337682"/>
              <a:ext cx="154109" cy="343323"/>
            </a:xfrm>
            <a:custGeom>
              <a:avLst/>
              <a:gdLst/>
              <a:ahLst/>
              <a:cxnLst/>
              <a:rect l="l" t="t" r="r" b="b"/>
              <a:pathLst>
                <a:path w="154109" h="343323">
                  <a:moveTo>
                    <a:pt x="102909" y="313772"/>
                  </a:moveTo>
                  <a:lnTo>
                    <a:pt x="102909" y="328547"/>
                  </a:lnTo>
                  <a:cubicBezTo>
                    <a:pt x="102909" y="336708"/>
                    <a:pt x="96294" y="343322"/>
                    <a:pt x="88133" y="343323"/>
                  </a:cubicBezTo>
                  <a:lnTo>
                    <a:pt x="65975" y="343322"/>
                  </a:lnTo>
                  <a:cubicBezTo>
                    <a:pt x="57814" y="343322"/>
                    <a:pt x="51199" y="336708"/>
                    <a:pt x="51199" y="328547"/>
                  </a:cubicBezTo>
                  <a:cubicBezTo>
                    <a:pt x="51199" y="323622"/>
                    <a:pt x="51200" y="318696"/>
                    <a:pt x="51200" y="313771"/>
                  </a:cubicBezTo>
                  <a:close/>
                  <a:moveTo>
                    <a:pt x="123327" y="15459"/>
                  </a:moveTo>
                  <a:cubicBezTo>
                    <a:pt x="141678" y="29245"/>
                    <a:pt x="152926" y="50497"/>
                    <a:pt x="154008" y="73425"/>
                  </a:cubicBezTo>
                  <a:cubicBezTo>
                    <a:pt x="155089" y="96353"/>
                    <a:pt x="145890" y="118568"/>
                    <a:pt x="128916" y="134021"/>
                  </a:cubicBezTo>
                  <a:lnTo>
                    <a:pt x="119294" y="123450"/>
                  </a:lnTo>
                  <a:cubicBezTo>
                    <a:pt x="133118" y="110865"/>
                    <a:pt x="140611" y="92772"/>
                    <a:pt x="139730" y="74098"/>
                  </a:cubicBezTo>
                  <a:cubicBezTo>
                    <a:pt x="138850" y="55424"/>
                    <a:pt x="129689" y="38115"/>
                    <a:pt x="114743" y="26887"/>
                  </a:cubicBezTo>
                  <a:close/>
                  <a:moveTo>
                    <a:pt x="136698" y="17411"/>
                  </a:moveTo>
                  <a:cubicBezTo>
                    <a:pt x="103758" y="-15529"/>
                    <a:pt x="50351" y="-15529"/>
                    <a:pt x="17412" y="17411"/>
                  </a:cubicBezTo>
                  <a:cubicBezTo>
                    <a:pt x="-15528" y="50351"/>
                    <a:pt x="-15528" y="103757"/>
                    <a:pt x="17412" y="136697"/>
                  </a:cubicBezTo>
                  <a:cubicBezTo>
                    <a:pt x="50351" y="169637"/>
                    <a:pt x="103758" y="169637"/>
                    <a:pt x="136698" y="136697"/>
                  </a:cubicBezTo>
                  <a:cubicBezTo>
                    <a:pt x="169637" y="103757"/>
                    <a:pt x="169637" y="50351"/>
                    <a:pt x="136698" y="17411"/>
                  </a:cubicBezTo>
                  <a:close/>
                  <a:moveTo>
                    <a:pt x="154109" y="0"/>
                  </a:moveTo>
                  <a:cubicBezTo>
                    <a:pt x="196665" y="42556"/>
                    <a:pt x="196665" y="111552"/>
                    <a:pt x="154109" y="154108"/>
                  </a:cubicBezTo>
                  <a:cubicBezTo>
                    <a:pt x="139576" y="168641"/>
                    <a:pt x="121959" y="178211"/>
                    <a:pt x="102912" y="180994"/>
                  </a:cubicBezTo>
                  <a:lnTo>
                    <a:pt x="102912" y="308310"/>
                  </a:lnTo>
                  <a:lnTo>
                    <a:pt x="51197" y="308310"/>
                  </a:lnTo>
                  <a:lnTo>
                    <a:pt x="51197" y="180994"/>
                  </a:lnTo>
                  <a:cubicBezTo>
                    <a:pt x="32150" y="178211"/>
                    <a:pt x="14534" y="168641"/>
                    <a:pt x="0" y="154108"/>
                  </a:cubicBezTo>
                  <a:cubicBezTo>
                    <a:pt x="-42555" y="111552"/>
                    <a:pt x="-42555" y="42556"/>
                    <a:pt x="0" y="0"/>
                  </a:cubicBezTo>
                  <a:cubicBezTo>
                    <a:pt x="42556" y="-42556"/>
                    <a:pt x="111553" y="-42556"/>
                    <a:pt x="1541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9" name="Arrow: Right 8">
            <a:extLst>
              <a:ext uri="{FF2B5EF4-FFF2-40B4-BE49-F238E27FC236}">
                <a16:creationId xmlns:a16="http://schemas.microsoft.com/office/drawing/2014/main" id="{201A57E0-4F94-F816-7FA1-AC8EE05F0B9F}"/>
              </a:ext>
            </a:extLst>
          </p:cNvPr>
          <p:cNvSpPr/>
          <p:nvPr/>
        </p:nvSpPr>
        <p:spPr>
          <a:xfrm>
            <a:off x="1762027" y="5441104"/>
            <a:ext cx="502202" cy="219467"/>
          </a:xfrm>
          <a:prstGeom prst="rightArrow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err="1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7704EE-8C3E-3450-0B9D-82A26D25B4E9}"/>
              </a:ext>
            </a:extLst>
          </p:cNvPr>
          <p:cNvSpPr txBox="1"/>
          <p:nvPr/>
        </p:nvSpPr>
        <p:spPr>
          <a:xfrm>
            <a:off x="1643014" y="4978406"/>
            <a:ext cx="74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1 yr.'s growth</a:t>
            </a:r>
          </a:p>
        </p:txBody>
      </p:sp>
    </p:spTree>
    <p:extLst>
      <p:ext uri="{BB962C8B-B14F-4D97-AF65-F5344CB8AC3E}">
        <p14:creationId xmlns:p14="http://schemas.microsoft.com/office/powerpoint/2010/main" val="34586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F4F1-D1AC-F40D-ACEB-2F3429A5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Meeting Annual Growth Target in 2023-2024</a:t>
            </a:r>
            <a:br>
              <a:rPr lang="en-US" dirty="0"/>
            </a:br>
            <a:r>
              <a:rPr lang="en-US" dirty="0"/>
              <a:t>ARISE High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20CA53-F7C7-3DCD-16EA-5D1F0B20F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895127"/>
              </p:ext>
            </p:extLst>
          </p:nvPr>
        </p:nvGraphicFramePr>
        <p:xfrm>
          <a:off x="1981201" y="2022809"/>
          <a:ext cx="8147303" cy="447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C8E03F2-102A-0107-F44E-F4A235C618D4}"/>
              </a:ext>
            </a:extLst>
          </p:cNvPr>
          <p:cNvSpPr/>
          <p:nvPr/>
        </p:nvSpPr>
        <p:spPr>
          <a:xfrm>
            <a:off x="1762027" y="1131095"/>
            <a:ext cx="8667946" cy="75650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The aim is for over 50% of students to meet their annual growth targets each year.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FC75E4-8CCF-2236-DD18-F480D7161CD7}"/>
              </a:ext>
            </a:extLst>
          </p:cNvPr>
          <p:cNvSpPr/>
          <p:nvPr/>
        </p:nvSpPr>
        <p:spPr>
          <a:xfrm>
            <a:off x="9728267" y="1198261"/>
            <a:ext cx="622169" cy="622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AEECDEA-F1DB-A0EE-FC45-445EA694B478}"/>
              </a:ext>
            </a:extLst>
          </p:cNvPr>
          <p:cNvSpPr/>
          <p:nvPr/>
        </p:nvSpPr>
        <p:spPr>
          <a:xfrm rot="18900000">
            <a:off x="9961412" y="1337683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0095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34B0-5387-282A-06F6-1F277B38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2023-2024: Meeting Fall to Winter Growth Targets by Student Group</a:t>
            </a:r>
            <a:br>
              <a:rPr lang="en-US" dirty="0"/>
            </a:br>
            <a:r>
              <a:rPr lang="en-US" dirty="0"/>
              <a:t>ARISE High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8FA65A0-DDC8-5DF6-3F69-1AAF0BE3E8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75566"/>
              </p:ext>
            </p:extLst>
          </p:nvPr>
        </p:nvGraphicFramePr>
        <p:xfrm>
          <a:off x="1981200" y="1185863"/>
          <a:ext cx="8229600" cy="531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15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BF637C4-173C-4440-A864-B852D433F38E}"/>
              </a:ext>
            </a:extLst>
          </p:cNvPr>
          <p:cNvSpPr/>
          <p:nvPr/>
        </p:nvSpPr>
        <p:spPr>
          <a:xfrm>
            <a:off x="1762027" y="1131095"/>
            <a:ext cx="8667946" cy="75650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The aim is for over 50% of students to meet their annual growth targets each year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7682EA2-45CD-49F1-A2D3-0F181E7CADE8}"/>
              </a:ext>
            </a:extLst>
          </p:cNvPr>
          <p:cNvSpPr/>
          <p:nvPr/>
        </p:nvSpPr>
        <p:spPr>
          <a:xfrm>
            <a:off x="9728267" y="1198261"/>
            <a:ext cx="622169" cy="622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A8CD19D9-EBC7-4536-83E2-9885FFF67ABC}"/>
              </a:ext>
            </a:extLst>
          </p:cNvPr>
          <p:cNvSpPr/>
          <p:nvPr/>
        </p:nvSpPr>
        <p:spPr>
          <a:xfrm rot="18900000">
            <a:off x="9961412" y="1337683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C690DB-037F-4CC0-A13B-465592DD29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688534"/>
              </p:ext>
            </p:extLst>
          </p:nvPr>
        </p:nvGraphicFramePr>
        <p:xfrm>
          <a:off x="1981199" y="2104289"/>
          <a:ext cx="8369236" cy="43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EF70101-24AE-4F9D-8C5D-7DD66888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Meeting Growth Target Across Years</a:t>
            </a:r>
            <a:br>
              <a:rPr lang="en-US" dirty="0"/>
            </a:br>
            <a:r>
              <a:rPr lang="en-US" dirty="0"/>
              <a:t>ARISE High</a:t>
            </a:r>
          </a:p>
        </p:txBody>
      </p:sp>
    </p:spTree>
    <p:extLst>
      <p:ext uri="{BB962C8B-B14F-4D97-AF65-F5344CB8AC3E}">
        <p14:creationId xmlns:p14="http://schemas.microsoft.com/office/powerpoint/2010/main" val="4074746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9DB1-1EBB-F37D-F774-A989E5B5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NWEA MAP Compared to Course Grades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1DBA1-A70E-D1AC-9734-24EF59225C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ARISE HIGH</a:t>
            </a:r>
          </a:p>
        </p:txBody>
      </p:sp>
    </p:spTree>
    <p:extLst>
      <p:ext uri="{BB962C8B-B14F-4D97-AF65-F5344CB8AC3E}">
        <p14:creationId xmlns:p14="http://schemas.microsoft.com/office/powerpoint/2010/main" val="3711735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37E39F-7B5A-B44D-C3DC-1C09C1C6E9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CCBB-2AE1-3C2A-4074-5B86C1A0A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NWEA Winter MAP Reading Compared to S1 English Course Grades</a:t>
            </a:r>
            <a:br>
              <a:rPr lang="en-US" dirty="0"/>
            </a:br>
            <a:r>
              <a:rPr lang="en-US" dirty="0"/>
              <a:t>ARISE High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EF81FF-A84E-CD63-449F-93A21A8B78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95608"/>
              </p:ext>
            </p:extLst>
          </p:nvPr>
        </p:nvGraphicFramePr>
        <p:xfrm>
          <a:off x="1835217" y="1450428"/>
          <a:ext cx="8428523" cy="4825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789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A27C59-4A7E-07F3-2886-334101EAE137}"/>
              </a:ext>
            </a:extLst>
          </p:cNvPr>
          <p:cNvSpPr txBox="1"/>
          <p:nvPr/>
        </p:nvSpPr>
        <p:spPr>
          <a:xfrm>
            <a:off x="1981200" y="1071141"/>
            <a:ext cx="8228266" cy="478232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pPr defTabSz="342900">
              <a:spcAft>
                <a:spcPts val="600"/>
              </a:spcAft>
            </a:pPr>
            <a:r>
              <a:rPr lang="en-US" sz="1400" dirty="0">
                <a:solidFill>
                  <a:schemeClr val="accent2"/>
                </a:solidFill>
                <a:latin typeface="+mj-lt"/>
              </a:rPr>
              <a:t>- Renewal requirement: 95% or greater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2D581B-54EF-1E20-34CA-2797E94F9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0"/>
            <a:ext cx="8147304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kern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NWEA MAP Winter Participation Rate</a:t>
            </a:r>
            <a:br>
              <a:rPr lang="en-US" b="0" kern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kern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ARISE High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1EE5CD2-F123-ADCD-15E6-1E14F2309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664354"/>
              </p:ext>
            </p:extLst>
          </p:nvPr>
        </p:nvGraphicFramePr>
        <p:xfrm>
          <a:off x="2799604" y="1464376"/>
          <a:ext cx="6510495" cy="476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126">
                  <a:extLst>
                    <a:ext uri="{9D8B030D-6E8A-4147-A177-3AD203B41FA5}">
                      <a16:colId xmlns:a16="http://schemas.microsoft.com/office/drawing/2014/main" val="3352188784"/>
                    </a:ext>
                  </a:extLst>
                </a:gridCol>
                <a:gridCol w="1606523">
                  <a:extLst>
                    <a:ext uri="{9D8B030D-6E8A-4147-A177-3AD203B41FA5}">
                      <a16:colId xmlns:a16="http://schemas.microsoft.com/office/drawing/2014/main" val="2584868299"/>
                    </a:ext>
                  </a:extLst>
                </a:gridCol>
                <a:gridCol w="1487423">
                  <a:extLst>
                    <a:ext uri="{9D8B030D-6E8A-4147-A177-3AD203B41FA5}">
                      <a16:colId xmlns:a16="http://schemas.microsoft.com/office/drawing/2014/main" val="1286924077"/>
                    </a:ext>
                  </a:extLst>
                </a:gridCol>
                <a:gridCol w="1487423">
                  <a:extLst>
                    <a:ext uri="{9D8B030D-6E8A-4147-A177-3AD203B41FA5}">
                      <a16:colId xmlns:a16="http://schemas.microsoft.com/office/drawing/2014/main" val="57776612"/>
                    </a:ext>
                  </a:extLst>
                </a:gridCol>
              </a:tblGrid>
              <a:tr h="850822">
                <a:tc>
                  <a:txBody>
                    <a:bodyPr/>
                    <a:lstStyle/>
                    <a:p>
                      <a:r>
                        <a:rPr lang="en-US" sz="1700"/>
                        <a:t>Student Group</a:t>
                      </a:r>
                    </a:p>
                  </a:txBody>
                  <a:tcPr marL="114976" marR="114976" marT="57488" marB="574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# Enrolled</a:t>
                      </a:r>
                    </a:p>
                  </a:txBody>
                  <a:tcPr marL="114976" marR="114976" marT="57488" marB="574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Math</a:t>
                      </a:r>
                    </a:p>
                  </a:txBody>
                  <a:tcPr marL="114976" marR="114976" marT="57488" marB="574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Reading</a:t>
                      </a:r>
                    </a:p>
                  </a:txBody>
                  <a:tcPr marL="114976" marR="114976" marT="57488" marB="57488"/>
                </a:tc>
                <a:extLst>
                  <a:ext uri="{0D108BD9-81ED-4DB2-BD59-A6C34878D82A}">
                    <a16:rowId xmlns:a16="http://schemas.microsoft.com/office/drawing/2014/main" val="4253864545"/>
                  </a:ext>
                </a:extLst>
              </a:tr>
              <a:tr h="781836">
                <a:tc>
                  <a:txBody>
                    <a:bodyPr/>
                    <a:lstStyle/>
                    <a:p>
                      <a:r>
                        <a:rPr lang="en-US" sz="1700" dirty="0"/>
                        <a:t>All Students</a:t>
                      </a:r>
                    </a:p>
                  </a:txBody>
                  <a:tcPr marL="114976" marR="114976" marT="57488" marB="57488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318603"/>
                  </a:ext>
                </a:extLst>
              </a:tr>
              <a:tr h="781836">
                <a:tc>
                  <a:txBody>
                    <a:bodyPr/>
                    <a:lstStyle/>
                    <a:p>
                      <a:r>
                        <a:rPr lang="en-US" sz="1700" dirty="0"/>
                        <a:t>Socioeconomically Disadvantaged</a:t>
                      </a:r>
                    </a:p>
                  </a:txBody>
                  <a:tcPr marL="114976" marR="114976" marT="57488" marB="57488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2337613"/>
                  </a:ext>
                </a:extLst>
              </a:tr>
              <a:tr h="781836">
                <a:tc>
                  <a:txBody>
                    <a:bodyPr/>
                    <a:lstStyle/>
                    <a:p>
                      <a:r>
                        <a:rPr lang="en-US" sz="1700" dirty="0"/>
                        <a:t>English Learners</a:t>
                      </a:r>
                    </a:p>
                  </a:txBody>
                  <a:tcPr marL="114976" marR="114976" marT="57488" marB="57488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92%*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5884366"/>
                  </a:ext>
                </a:extLst>
              </a:tr>
              <a:tr h="781836">
                <a:tc>
                  <a:txBody>
                    <a:bodyPr/>
                    <a:lstStyle/>
                    <a:p>
                      <a:r>
                        <a:rPr lang="en-US" sz="1700" dirty="0"/>
                        <a:t>Students with Disabilities</a:t>
                      </a:r>
                    </a:p>
                  </a:txBody>
                  <a:tcPr marL="114976" marR="114976" marT="57488" marB="57488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3268641"/>
                  </a:ext>
                </a:extLst>
              </a:tr>
              <a:tr h="781836">
                <a:tc>
                  <a:txBody>
                    <a:bodyPr/>
                    <a:lstStyle/>
                    <a:p>
                      <a:r>
                        <a:rPr lang="en-US" sz="1700" dirty="0"/>
                        <a:t>Hispanic/Latino</a:t>
                      </a:r>
                    </a:p>
                  </a:txBody>
                  <a:tcPr marL="114976" marR="114976" marT="57488" marB="57488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71495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380C5A5-1744-463E-8A96-84AFD21A8412}"/>
              </a:ext>
            </a:extLst>
          </p:cNvPr>
          <p:cNvSpPr txBox="1"/>
          <p:nvPr/>
        </p:nvSpPr>
        <p:spPr>
          <a:xfrm>
            <a:off x="2799604" y="6400800"/>
            <a:ext cx="6890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*Newcomers tested in Reading (Spanish), not shown</a:t>
            </a:r>
          </a:p>
        </p:txBody>
      </p:sp>
    </p:spTree>
    <p:extLst>
      <p:ext uri="{BB962C8B-B14F-4D97-AF65-F5344CB8AC3E}">
        <p14:creationId xmlns:p14="http://schemas.microsoft.com/office/powerpoint/2010/main" val="4100671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E2869-0349-48CF-1CAF-BA380622B5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AD5B1-F585-9FEA-CE8C-87E5118F4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NWEA Winter MAP Math Compared to S1 Math Course Grades</a:t>
            </a:r>
            <a:br>
              <a:rPr lang="en-US" dirty="0"/>
            </a:br>
            <a:r>
              <a:rPr lang="en-US" dirty="0"/>
              <a:t>ARISE High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DCA9780-12AC-E52B-9A48-CADA27BC76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1171836"/>
              </p:ext>
            </p:extLst>
          </p:nvPr>
        </p:nvGraphicFramePr>
        <p:xfrm>
          <a:off x="1835217" y="1450428"/>
          <a:ext cx="8428523" cy="4825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052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ECBA-A1C4-0CB1-7B4A-FF04526C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Performing At or Above Grade Level Expectations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29D2F-D8E4-6891-7C67-4EBC665FB9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ARISE HIGH</a:t>
            </a:r>
          </a:p>
        </p:txBody>
      </p:sp>
    </p:spTree>
    <p:extLst>
      <p:ext uri="{BB962C8B-B14F-4D97-AF65-F5344CB8AC3E}">
        <p14:creationId xmlns:p14="http://schemas.microsoft.com/office/powerpoint/2010/main" val="201179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C690DB-037F-4CC0-A13B-465592DD29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0343958"/>
              </p:ext>
            </p:extLst>
          </p:nvPr>
        </p:nvGraphicFramePr>
        <p:xfrm>
          <a:off x="1981199" y="1303283"/>
          <a:ext cx="8369236" cy="5161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EF70101-24AE-4F9D-8C5D-7DD66888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Performing At or Above Grade Level Expectations</a:t>
            </a:r>
            <a:br>
              <a:rPr lang="en-US" dirty="0"/>
            </a:br>
            <a:r>
              <a:rPr lang="en-US" dirty="0"/>
              <a:t>Winter 2023-2024 – ARISE High</a:t>
            </a:r>
          </a:p>
        </p:txBody>
      </p:sp>
    </p:spTree>
    <p:extLst>
      <p:ext uri="{BB962C8B-B14F-4D97-AF65-F5344CB8AC3E}">
        <p14:creationId xmlns:p14="http://schemas.microsoft.com/office/powerpoint/2010/main" val="320535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17682EA2-45CD-49F1-A2D3-0F181E7CADE8}"/>
              </a:ext>
            </a:extLst>
          </p:cNvPr>
          <p:cNvSpPr/>
          <p:nvPr/>
        </p:nvSpPr>
        <p:spPr>
          <a:xfrm>
            <a:off x="9728267" y="1198261"/>
            <a:ext cx="622169" cy="622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C690DB-037F-4CC0-A13B-465592DD29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1708476"/>
              </p:ext>
            </p:extLst>
          </p:nvPr>
        </p:nvGraphicFramePr>
        <p:xfrm>
          <a:off x="1911382" y="1297577"/>
          <a:ext cx="8369236" cy="5062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EF70101-24AE-4F9D-8C5D-7DD66888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23-24 Math Fall to Winter Performance by Grade Level</a:t>
            </a:r>
          </a:p>
        </p:txBody>
      </p:sp>
    </p:spTree>
    <p:extLst>
      <p:ext uri="{BB962C8B-B14F-4D97-AF65-F5344CB8AC3E}">
        <p14:creationId xmlns:p14="http://schemas.microsoft.com/office/powerpoint/2010/main" val="246377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202636-DC1E-7EC1-FCC3-92E0C7A1FF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7074ECC-4C3F-F5AA-076B-1CFF1530AC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1511340"/>
              </p:ext>
            </p:extLst>
          </p:nvPr>
        </p:nvGraphicFramePr>
        <p:xfrm>
          <a:off x="1981199" y="1428207"/>
          <a:ext cx="8369236" cy="5053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7F34B88-C28E-F60C-FDF3-CBF0BB85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23-24 Reading Fall to Winter Performance by Grade Level</a:t>
            </a:r>
          </a:p>
        </p:txBody>
      </p:sp>
    </p:spTree>
    <p:extLst>
      <p:ext uri="{BB962C8B-B14F-4D97-AF65-F5344CB8AC3E}">
        <p14:creationId xmlns:p14="http://schemas.microsoft.com/office/powerpoint/2010/main" val="213433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C690DB-037F-4CC0-A13B-465592DD29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825810"/>
              </p:ext>
            </p:extLst>
          </p:nvPr>
        </p:nvGraphicFramePr>
        <p:xfrm>
          <a:off x="1981200" y="1429407"/>
          <a:ext cx="8266387" cy="503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EF70101-24AE-4F9D-8C5D-7DD66888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Performing At or Above Grade Level Expectations</a:t>
            </a:r>
            <a:br>
              <a:rPr lang="en-US" dirty="0"/>
            </a:br>
            <a:r>
              <a:rPr lang="en-US" dirty="0"/>
              <a:t>Winter 2023-2024 – ARISE High by Student Group</a:t>
            </a:r>
          </a:p>
        </p:txBody>
      </p:sp>
    </p:spTree>
    <p:extLst>
      <p:ext uri="{BB962C8B-B14F-4D97-AF65-F5344CB8AC3E}">
        <p14:creationId xmlns:p14="http://schemas.microsoft.com/office/powerpoint/2010/main" val="173124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C690DB-037F-4CC0-A13B-465592DD29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5056227"/>
              </p:ext>
            </p:extLst>
          </p:nvPr>
        </p:nvGraphicFramePr>
        <p:xfrm>
          <a:off x="1981199" y="1429408"/>
          <a:ext cx="8369236" cy="502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EF70101-24AE-4F9D-8C5D-7DD66888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ARISE High – Winter Performance Across Years</a:t>
            </a:r>
            <a:br>
              <a:rPr lang="en-US" dirty="0"/>
            </a:br>
            <a:r>
              <a:rPr lang="en-US" dirty="0"/>
              <a:t>Students At or Above Grade Level Expectations</a:t>
            </a:r>
          </a:p>
        </p:txBody>
      </p:sp>
    </p:spTree>
    <p:extLst>
      <p:ext uri="{BB962C8B-B14F-4D97-AF65-F5344CB8AC3E}">
        <p14:creationId xmlns:p14="http://schemas.microsoft.com/office/powerpoint/2010/main" val="197679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8C5DA-CAC0-43C8-3150-095B58FC4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0"/>
            <a:ext cx="8147304" cy="914400"/>
          </a:xfrm>
        </p:spPr>
        <p:txBody>
          <a:bodyPr anchor="ctr">
            <a:normAutofit/>
          </a:bodyPr>
          <a:lstStyle/>
          <a:p>
            <a:r>
              <a:rPr lang="en-US" dirty="0"/>
              <a:t>RIT Performance compared to National RIT Norm</a:t>
            </a:r>
            <a:br>
              <a:rPr lang="en-US" dirty="0"/>
            </a:br>
            <a:r>
              <a:rPr lang="en-US" dirty="0"/>
              <a:t>2023-2024 Winter – ARISE High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DDA6583-FEE0-C0D2-B653-AACC38656F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8906446"/>
              </p:ext>
            </p:extLst>
          </p:nvPr>
        </p:nvGraphicFramePr>
        <p:xfrm>
          <a:off x="1981201" y="1968137"/>
          <a:ext cx="8230934" cy="431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24D769D3-868C-A50D-AF80-FC9CA327AA63}"/>
              </a:ext>
            </a:extLst>
          </p:cNvPr>
          <p:cNvGrpSpPr/>
          <p:nvPr/>
        </p:nvGrpSpPr>
        <p:grpSpPr>
          <a:xfrm>
            <a:off x="1762027" y="1131095"/>
            <a:ext cx="8667946" cy="756501"/>
            <a:chOff x="238027" y="1131094"/>
            <a:chExt cx="8667946" cy="756501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6566F1EB-671B-7939-2422-43F850B80A77}"/>
                </a:ext>
              </a:extLst>
            </p:cNvPr>
            <p:cNvSpPr/>
            <p:nvPr/>
          </p:nvSpPr>
          <p:spPr>
            <a:xfrm>
              <a:off x="238027" y="1131094"/>
              <a:ext cx="8667946" cy="756501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NWEA National Norms are based on a pre-pandemic study.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0C17514-45F1-A56A-DE62-8EDB32DCED73}"/>
                </a:ext>
              </a:extLst>
            </p:cNvPr>
            <p:cNvSpPr/>
            <p:nvPr/>
          </p:nvSpPr>
          <p:spPr>
            <a:xfrm>
              <a:off x="8204266" y="1198260"/>
              <a:ext cx="622169" cy="6221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7DD099BB-6088-8AB2-C727-D46469BAC85C}"/>
                </a:ext>
              </a:extLst>
            </p:cNvPr>
            <p:cNvSpPr/>
            <p:nvPr/>
          </p:nvSpPr>
          <p:spPr>
            <a:xfrm rot="18900000">
              <a:off x="8437411" y="1337682"/>
              <a:ext cx="154109" cy="343323"/>
            </a:xfrm>
            <a:custGeom>
              <a:avLst/>
              <a:gdLst/>
              <a:ahLst/>
              <a:cxnLst/>
              <a:rect l="l" t="t" r="r" b="b"/>
              <a:pathLst>
                <a:path w="154109" h="343323">
                  <a:moveTo>
                    <a:pt x="102909" y="313772"/>
                  </a:moveTo>
                  <a:lnTo>
                    <a:pt x="102909" y="328547"/>
                  </a:lnTo>
                  <a:cubicBezTo>
                    <a:pt x="102909" y="336708"/>
                    <a:pt x="96294" y="343322"/>
                    <a:pt x="88133" y="343323"/>
                  </a:cubicBezTo>
                  <a:lnTo>
                    <a:pt x="65975" y="343322"/>
                  </a:lnTo>
                  <a:cubicBezTo>
                    <a:pt x="57814" y="343322"/>
                    <a:pt x="51199" y="336708"/>
                    <a:pt x="51199" y="328547"/>
                  </a:cubicBezTo>
                  <a:cubicBezTo>
                    <a:pt x="51199" y="323622"/>
                    <a:pt x="51200" y="318696"/>
                    <a:pt x="51200" y="313771"/>
                  </a:cubicBezTo>
                  <a:close/>
                  <a:moveTo>
                    <a:pt x="123327" y="15459"/>
                  </a:moveTo>
                  <a:cubicBezTo>
                    <a:pt x="141678" y="29245"/>
                    <a:pt x="152926" y="50497"/>
                    <a:pt x="154008" y="73425"/>
                  </a:cubicBezTo>
                  <a:cubicBezTo>
                    <a:pt x="155089" y="96353"/>
                    <a:pt x="145890" y="118568"/>
                    <a:pt x="128916" y="134021"/>
                  </a:cubicBezTo>
                  <a:lnTo>
                    <a:pt x="119294" y="123450"/>
                  </a:lnTo>
                  <a:cubicBezTo>
                    <a:pt x="133118" y="110865"/>
                    <a:pt x="140611" y="92772"/>
                    <a:pt x="139730" y="74098"/>
                  </a:cubicBezTo>
                  <a:cubicBezTo>
                    <a:pt x="138850" y="55424"/>
                    <a:pt x="129689" y="38115"/>
                    <a:pt x="114743" y="26887"/>
                  </a:cubicBezTo>
                  <a:close/>
                  <a:moveTo>
                    <a:pt x="136698" y="17411"/>
                  </a:moveTo>
                  <a:cubicBezTo>
                    <a:pt x="103758" y="-15529"/>
                    <a:pt x="50351" y="-15529"/>
                    <a:pt x="17412" y="17411"/>
                  </a:cubicBezTo>
                  <a:cubicBezTo>
                    <a:pt x="-15528" y="50351"/>
                    <a:pt x="-15528" y="103757"/>
                    <a:pt x="17412" y="136697"/>
                  </a:cubicBezTo>
                  <a:cubicBezTo>
                    <a:pt x="50351" y="169637"/>
                    <a:pt x="103758" y="169637"/>
                    <a:pt x="136698" y="136697"/>
                  </a:cubicBezTo>
                  <a:cubicBezTo>
                    <a:pt x="169637" y="103757"/>
                    <a:pt x="169637" y="50351"/>
                    <a:pt x="136698" y="17411"/>
                  </a:cubicBezTo>
                  <a:close/>
                  <a:moveTo>
                    <a:pt x="154109" y="0"/>
                  </a:moveTo>
                  <a:cubicBezTo>
                    <a:pt x="196665" y="42556"/>
                    <a:pt x="196665" y="111552"/>
                    <a:pt x="154109" y="154108"/>
                  </a:cubicBezTo>
                  <a:cubicBezTo>
                    <a:pt x="139576" y="168641"/>
                    <a:pt x="121959" y="178211"/>
                    <a:pt x="102912" y="180994"/>
                  </a:cubicBezTo>
                  <a:lnTo>
                    <a:pt x="102912" y="308310"/>
                  </a:lnTo>
                  <a:lnTo>
                    <a:pt x="51197" y="308310"/>
                  </a:lnTo>
                  <a:lnTo>
                    <a:pt x="51197" y="180994"/>
                  </a:lnTo>
                  <a:cubicBezTo>
                    <a:pt x="32150" y="178211"/>
                    <a:pt x="14534" y="168641"/>
                    <a:pt x="0" y="154108"/>
                  </a:cubicBezTo>
                  <a:cubicBezTo>
                    <a:pt x="-42555" y="111552"/>
                    <a:pt x="-42555" y="42556"/>
                    <a:pt x="0" y="0"/>
                  </a:cubicBezTo>
                  <a:cubicBezTo>
                    <a:pt x="42556" y="-42556"/>
                    <a:pt x="111553" y="-42556"/>
                    <a:pt x="1541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023920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top bar">
  <a:themeElements>
    <a:clrScheme name="Custom 5">
      <a:dk1>
        <a:sysClr val="windowText" lastClr="000000"/>
      </a:dk1>
      <a:lt1>
        <a:sysClr val="window" lastClr="FFFFFF"/>
      </a:lt1>
      <a:dk2>
        <a:srgbClr val="808285"/>
      </a:dk2>
      <a:lt2>
        <a:srgbClr val="CBCBD4"/>
      </a:lt2>
      <a:accent1>
        <a:srgbClr val="7FC04B"/>
      </a:accent1>
      <a:accent2>
        <a:srgbClr val="005C9A"/>
      </a:accent2>
      <a:accent3>
        <a:srgbClr val="EEA25C"/>
      </a:accent3>
      <a:accent4>
        <a:srgbClr val="8E008E"/>
      </a:accent4>
      <a:accent5>
        <a:srgbClr val="61BFFF"/>
      </a:accent5>
      <a:accent6>
        <a:srgbClr val="00A3A3"/>
      </a:accent6>
      <a:hlink>
        <a:srgbClr val="0000FF"/>
      </a:hlink>
      <a:folHlink>
        <a:srgbClr val="800080"/>
      </a:folHlink>
    </a:clrScheme>
    <a:fontScheme name="Franklin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12700">
          <a:solidFill>
            <a:schemeClr val="accent2"/>
          </a:solidFill>
        </a:ln>
        <a:effectLst/>
      </a:spPr>
      <a:bodyPr rtlCol="0" anchor="ctr"/>
      <a:lstStyle>
        <a:defPPr marL="0" algn="ctr">
          <a:defRPr sz="1600" b="1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-top bar" id="{AC1C7476-8363-40E0-89D4-8BE1C59F858E}" vid="{B9D14F30-9A8B-4E4E-80EB-A7D51F941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Theme-top bar</Template>
  <TotalTime>3386</TotalTime>
  <Words>586</Words>
  <Application>Microsoft Office PowerPoint</Application>
  <PresentationFormat>Widescreen</PresentationFormat>
  <Paragraphs>91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Franklin Gothic Book</vt:lpstr>
      <vt:lpstr>Franklin Gothic Demi</vt:lpstr>
      <vt:lpstr>Garamond</vt:lpstr>
      <vt:lpstr>Wingdings</vt:lpstr>
      <vt:lpstr>Theme-top bar</vt:lpstr>
      <vt:lpstr>2023-2024 NWEA MAP Winter Overview</vt:lpstr>
      <vt:lpstr>NWEA MAP Winter Participation Rate ARISE High</vt:lpstr>
      <vt:lpstr>Performing At or Above Grade Level Expectations</vt:lpstr>
      <vt:lpstr>Students Performing At or Above Grade Level Expectations Winter 2023-2024 – ARISE High</vt:lpstr>
      <vt:lpstr>23-24 Math Fall to Winter Performance by Grade Level</vt:lpstr>
      <vt:lpstr>23-24 Reading Fall to Winter Performance by Grade Level</vt:lpstr>
      <vt:lpstr>Students Performing At or Above Grade Level Expectations Winter 2023-2024 – ARISE High by Student Group</vt:lpstr>
      <vt:lpstr>ARISE High – Winter Performance Across Years Students At or Above Grade Level Expectations</vt:lpstr>
      <vt:lpstr>RIT Performance compared to National RIT Norm 2023-2024 Winter – ARISE High</vt:lpstr>
      <vt:lpstr>Projected SBAC Proficiency Based on NWEA MAP Scores (Gr. 11) 2023-24 – ARISE High</vt:lpstr>
      <vt:lpstr>ELA: Historical Comparison of Spring NWEA Projection &amp; SBAC</vt:lpstr>
      <vt:lpstr>Math: Historical Comparison of Spring NWEA Projection &amp; SBAC</vt:lpstr>
      <vt:lpstr>Meeting Annual Growth Targets</vt:lpstr>
      <vt:lpstr>NWEA Conditional Growth Index: Fall to Winter in 2023-2024 ARISE High</vt:lpstr>
      <vt:lpstr>Students Meeting Annual Growth Target in 2023-2024 ARISE High</vt:lpstr>
      <vt:lpstr>2023-2024: Meeting Fall to Winter Growth Targets by Student Group ARISE High</vt:lpstr>
      <vt:lpstr>Meeting Growth Target Across Years ARISE High</vt:lpstr>
      <vt:lpstr>NWEA MAP Compared to Course Grades</vt:lpstr>
      <vt:lpstr>NWEA Winter MAP Reading Compared to S1 English Course Grades ARISE High</vt:lpstr>
      <vt:lpstr>NWEA Winter MAP Math Compared to S1 Math Course Grades ARISE High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LCAP Engagement Plan</dc:title>
  <dc:creator>Michael Kwan</dc:creator>
  <cp:lastModifiedBy>Annice Weinstein</cp:lastModifiedBy>
  <cp:revision>125</cp:revision>
  <dcterms:created xsi:type="dcterms:W3CDTF">2018-08-02T23:12:01Z</dcterms:created>
  <dcterms:modified xsi:type="dcterms:W3CDTF">2024-02-14T20:38:58Z</dcterms:modified>
</cp:coreProperties>
</file>