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8"/>
  </p:notesMasterIdLst>
  <p:sldIdLst>
    <p:sldId id="286" r:id="rId2"/>
    <p:sldId id="332" r:id="rId3"/>
    <p:sldId id="292" r:id="rId4"/>
    <p:sldId id="327" r:id="rId5"/>
    <p:sldId id="341" r:id="rId6"/>
    <p:sldId id="346" r:id="rId7"/>
    <p:sldId id="347" r:id="rId8"/>
    <p:sldId id="353" r:id="rId9"/>
    <p:sldId id="356" r:id="rId10"/>
    <p:sldId id="349" r:id="rId11"/>
    <p:sldId id="354" r:id="rId12"/>
    <p:sldId id="359" r:id="rId13"/>
    <p:sldId id="361" r:id="rId14"/>
    <p:sldId id="355" r:id="rId15"/>
    <p:sldId id="358" r:id="rId16"/>
    <p:sldId id="33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1199" autoAdjust="0"/>
  </p:normalViewPr>
  <p:slideViewPr>
    <p:cSldViewPr snapToGrid="0">
      <p:cViewPr varScale="1">
        <p:scale>
          <a:sx n="88" d="100"/>
          <a:sy n="88" d="100"/>
        </p:scale>
        <p:origin x="162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SBAC Performance across years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Not Met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2019</c:v>
                  </c:pt>
                  <c:pt idx="1">
                    <c:v>2021</c:v>
                  </c:pt>
                  <c:pt idx="2">
                    <c:v>2022</c:v>
                  </c:pt>
                  <c:pt idx="3">
                    <c:v>2019</c:v>
                  </c:pt>
                  <c:pt idx="4">
                    <c:v>2021</c:v>
                  </c:pt>
                  <c:pt idx="5">
                    <c:v>2022</c:v>
                  </c:pt>
                  <c:pt idx="6">
                    <c:v>2019</c:v>
                  </c:pt>
                  <c:pt idx="7">
                    <c:v>2022</c:v>
                  </c:pt>
                </c:lvl>
                <c:lvl>
                  <c:pt idx="0">
                    <c:v>English Language Arts</c:v>
                  </c:pt>
                  <c:pt idx="3">
                    <c:v>Math</c:v>
                  </c:pt>
                  <c:pt idx="6">
                    <c:v>Science</c:v>
                  </c:pt>
                </c:lvl>
              </c:multiLvlStrCache>
            </c:multiLvlStrRef>
          </c:cat>
          <c:val>
            <c:numRef>
              <c:f>Sheet1!$C$2:$C$9</c:f>
              <c:numCache>
                <c:formatCode>0%</c:formatCode>
                <c:ptCount val="8"/>
                <c:pt idx="0">
                  <c:v>0.1212</c:v>
                </c:pt>
                <c:pt idx="1">
                  <c:v>0.29110000000000003</c:v>
                </c:pt>
                <c:pt idx="2">
                  <c:v>0.48314606741573035</c:v>
                </c:pt>
                <c:pt idx="3">
                  <c:v>0.60940000000000005</c:v>
                </c:pt>
                <c:pt idx="4">
                  <c:v>0.69620000000000004</c:v>
                </c:pt>
                <c:pt idx="5">
                  <c:v>0.74444444444444446</c:v>
                </c:pt>
                <c:pt idx="6">
                  <c:v>0.2712</c:v>
                </c:pt>
                <c:pt idx="7">
                  <c:v>0.11688311688311688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7E-40F4-A27A-9367309AAE15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Nearly Met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2019</c:v>
                  </c:pt>
                  <c:pt idx="1">
                    <c:v>2021</c:v>
                  </c:pt>
                  <c:pt idx="2">
                    <c:v>2022</c:v>
                  </c:pt>
                  <c:pt idx="3">
                    <c:v>2019</c:v>
                  </c:pt>
                  <c:pt idx="4">
                    <c:v>2021</c:v>
                  </c:pt>
                  <c:pt idx="5">
                    <c:v>2022</c:v>
                  </c:pt>
                  <c:pt idx="6">
                    <c:v>2019</c:v>
                  </c:pt>
                  <c:pt idx="7">
                    <c:v>2022</c:v>
                  </c:pt>
                </c:lvl>
                <c:lvl>
                  <c:pt idx="0">
                    <c:v>English Language Arts</c:v>
                  </c:pt>
                  <c:pt idx="3">
                    <c:v>Math</c:v>
                  </c:pt>
                  <c:pt idx="6">
                    <c:v>Science</c:v>
                  </c:pt>
                </c:lvl>
              </c:multiLvlStrCache>
            </c:multiLvlStrRef>
          </c:cat>
          <c:val>
            <c:numRef>
              <c:f>Sheet1!$D$2:$D$9</c:f>
              <c:numCache>
                <c:formatCode>0%</c:formatCode>
                <c:ptCount val="8"/>
                <c:pt idx="0">
                  <c:v>0.21210000000000001</c:v>
                </c:pt>
                <c:pt idx="1">
                  <c:v>0.35439999999999999</c:v>
                </c:pt>
                <c:pt idx="2">
                  <c:v>0.24719101123595505</c:v>
                </c:pt>
                <c:pt idx="3">
                  <c:v>0.3125</c:v>
                </c:pt>
                <c:pt idx="4">
                  <c:v>0.24049999999999999</c:v>
                </c:pt>
                <c:pt idx="5">
                  <c:v>0.17777777777777778</c:v>
                </c:pt>
                <c:pt idx="6">
                  <c:v>0.69489999999999996</c:v>
                </c:pt>
                <c:pt idx="7">
                  <c:v>0.7142857142857143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7E-40F4-A27A-9367309AAE15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Met Standard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2019</c:v>
                  </c:pt>
                  <c:pt idx="1">
                    <c:v>2021</c:v>
                  </c:pt>
                  <c:pt idx="2">
                    <c:v>2022</c:v>
                  </c:pt>
                  <c:pt idx="3">
                    <c:v>2019</c:v>
                  </c:pt>
                  <c:pt idx="4">
                    <c:v>2021</c:v>
                  </c:pt>
                  <c:pt idx="5">
                    <c:v>2022</c:v>
                  </c:pt>
                  <c:pt idx="6">
                    <c:v>2019</c:v>
                  </c:pt>
                  <c:pt idx="7">
                    <c:v>2022</c:v>
                  </c:pt>
                </c:lvl>
                <c:lvl>
                  <c:pt idx="0">
                    <c:v>English Language Arts</c:v>
                  </c:pt>
                  <c:pt idx="3">
                    <c:v>Math</c:v>
                  </c:pt>
                  <c:pt idx="6">
                    <c:v>Science</c:v>
                  </c:pt>
                </c:lvl>
              </c:multiLvlStrCache>
            </c:multiLvlStrRef>
          </c:cat>
          <c:val>
            <c:numRef>
              <c:f>Sheet1!$E$2:$E$9</c:f>
              <c:numCache>
                <c:formatCode>0%</c:formatCode>
                <c:ptCount val="8"/>
                <c:pt idx="0">
                  <c:v>0.51519999999999999</c:v>
                </c:pt>
                <c:pt idx="1">
                  <c:v>0.25319999999999998</c:v>
                </c:pt>
                <c:pt idx="2">
                  <c:v>0.21348314606741572</c:v>
                </c:pt>
                <c:pt idx="3">
                  <c:v>6.25E-2</c:v>
                </c:pt>
                <c:pt idx="4">
                  <c:v>5.0599999999999999E-2</c:v>
                </c:pt>
                <c:pt idx="5">
                  <c:v>7.7777777777777779E-2</c:v>
                </c:pt>
                <c:pt idx="6">
                  <c:v>1.6899999999999998E-2</c:v>
                </c:pt>
                <c:pt idx="7">
                  <c:v>0.16883116883116883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7E-40F4-A27A-9367309AAE15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Exceeded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2019</c:v>
                  </c:pt>
                  <c:pt idx="1">
                    <c:v>2021</c:v>
                  </c:pt>
                  <c:pt idx="2">
                    <c:v>2022</c:v>
                  </c:pt>
                  <c:pt idx="3">
                    <c:v>2019</c:v>
                  </c:pt>
                  <c:pt idx="4">
                    <c:v>2021</c:v>
                  </c:pt>
                  <c:pt idx="5">
                    <c:v>2022</c:v>
                  </c:pt>
                  <c:pt idx="6">
                    <c:v>2019</c:v>
                  </c:pt>
                  <c:pt idx="7">
                    <c:v>2022</c:v>
                  </c:pt>
                </c:lvl>
                <c:lvl>
                  <c:pt idx="0">
                    <c:v>English Language Arts</c:v>
                  </c:pt>
                  <c:pt idx="3">
                    <c:v>Math</c:v>
                  </c:pt>
                  <c:pt idx="6">
                    <c:v>Science</c:v>
                  </c:pt>
                </c:lvl>
              </c:multiLvlStrCache>
            </c:multiLvlStrRef>
          </c:cat>
          <c:val>
            <c:numRef>
              <c:f>Sheet1!$F$2:$F$9</c:f>
              <c:numCache>
                <c:formatCode>0%</c:formatCode>
                <c:ptCount val="8"/>
                <c:pt idx="0">
                  <c:v>0.1515</c:v>
                </c:pt>
                <c:pt idx="1">
                  <c:v>0.1013</c:v>
                </c:pt>
                <c:pt idx="2">
                  <c:v>5.6179775280898875E-2</c:v>
                </c:pt>
                <c:pt idx="3">
                  <c:v>1.5599999999999999E-2</c:v>
                </c:pt>
                <c:pt idx="4">
                  <c:v>1.2699999999999999E-2</c:v>
                </c:pt>
                <c:pt idx="5">
                  <c:v>0</c:v>
                </c:pt>
                <c:pt idx="6">
                  <c:v>1.6899999999999998E-2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7E-40F4-A27A-9367309AAE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836769760"/>
        <c:axId val="1836753120"/>
      </c:barChart>
      <c:catAx>
        <c:axId val="1836769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753120"/>
        <c:crosses val="autoZero"/>
        <c:auto val="1"/>
        <c:lblAlgn val="ctr"/>
        <c:lblOffset val="100"/>
        <c:noMultiLvlLbl val="0"/>
      </c:catAx>
      <c:valAx>
        <c:axId val="183675312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83676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accent4"/>
                </a:solidFill>
              </a:rPr>
              <a:t>MATH DFs by STUDENT GROUP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accent4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Average DFS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Sheet1!$B$2:$B$5</c:f>
              <c:strCache>
                <c:ptCount val="4"/>
                <c:pt idx="0">
                  <c:v>All Students</c:v>
                </c:pt>
                <c:pt idx="1">
                  <c:v>EL</c:v>
                </c:pt>
                <c:pt idx="2">
                  <c:v>SED</c:v>
                </c:pt>
                <c:pt idx="3">
                  <c:v>Hispanic or Latino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-149.69999999999999</c:v>
                </c:pt>
                <c:pt idx="1">
                  <c:v>-179</c:v>
                </c:pt>
                <c:pt idx="2">
                  <c:v>-147.6</c:v>
                </c:pt>
                <c:pt idx="3">
                  <c:v>-142.1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C0-4204-84D6-950FB8FA25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9"/>
        <c:axId val="1836769760"/>
        <c:axId val="1836753120"/>
        <c:extLst/>
      </c:barChart>
      <c:catAx>
        <c:axId val="183676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753120"/>
        <c:crosses val="autoZero"/>
        <c:auto val="1"/>
        <c:lblAlgn val="ctr"/>
        <c:lblOffset val="100"/>
        <c:noMultiLvlLbl val="0"/>
      </c:catAx>
      <c:valAx>
        <c:axId val="183675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Average </a:t>
                </a:r>
                <a:r>
                  <a:rPr lang="en-US" dirty="0" err="1"/>
                  <a:t>DfS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769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accent4"/>
                </a:solidFill>
              </a:rPr>
              <a:t>2022</a:t>
            </a:r>
            <a:r>
              <a:rPr lang="en-US" sz="1800" b="1" baseline="0" dirty="0">
                <a:solidFill>
                  <a:schemeClr val="accent4"/>
                </a:solidFill>
              </a:rPr>
              <a:t> </a:t>
            </a:r>
            <a:r>
              <a:rPr lang="en-US" sz="1800" b="1" dirty="0">
                <a:solidFill>
                  <a:schemeClr val="accent4"/>
                </a:solidFill>
              </a:rPr>
              <a:t>MATH Achievement</a:t>
            </a:r>
            <a:r>
              <a:rPr lang="en-US" sz="1800" b="1" baseline="0" dirty="0">
                <a:solidFill>
                  <a:schemeClr val="accent4"/>
                </a:solidFill>
              </a:rPr>
              <a:t> by student group</a:t>
            </a:r>
            <a:endParaRPr lang="en-US" sz="1800" b="1" dirty="0">
              <a:solidFill>
                <a:schemeClr val="accent4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accent4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Not Met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Students</c:v>
                </c:pt>
                <c:pt idx="1">
                  <c:v>EL</c:v>
                </c:pt>
                <c:pt idx="2">
                  <c:v>SED</c:v>
                </c:pt>
                <c:pt idx="3">
                  <c:v>Hispanic or Latino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0.74444444444444446</c:v>
                </c:pt>
                <c:pt idx="1">
                  <c:v>0.85</c:v>
                </c:pt>
                <c:pt idx="2">
                  <c:v>0.75641025641025639</c:v>
                </c:pt>
                <c:pt idx="3">
                  <c:v>0.71951219512195119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85-4028-8EC5-D753F94EA1C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Nearly Met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Students</c:v>
                </c:pt>
                <c:pt idx="1">
                  <c:v>EL</c:v>
                </c:pt>
                <c:pt idx="2">
                  <c:v>SED</c:v>
                </c:pt>
                <c:pt idx="3">
                  <c:v>Hispanic or Latino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0.17777777777777778</c:v>
                </c:pt>
                <c:pt idx="1">
                  <c:v>0.1</c:v>
                </c:pt>
                <c:pt idx="2">
                  <c:v>0.17948717948717949</c:v>
                </c:pt>
                <c:pt idx="3">
                  <c:v>0.1951219512195122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85-4028-8EC5-D753F94EA1CA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Met Standard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Students</c:v>
                </c:pt>
                <c:pt idx="1">
                  <c:v>EL</c:v>
                </c:pt>
                <c:pt idx="2">
                  <c:v>SED</c:v>
                </c:pt>
                <c:pt idx="3">
                  <c:v>Hispanic or Latino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7.7777777777777779E-2</c:v>
                </c:pt>
                <c:pt idx="1">
                  <c:v>0.05</c:v>
                </c:pt>
                <c:pt idx="2">
                  <c:v>6.4102564102564097E-2</c:v>
                </c:pt>
                <c:pt idx="3">
                  <c:v>8.5365853658536592E-2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85-4028-8EC5-D753F94EA1CA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Exceeded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Students</c:v>
                </c:pt>
                <c:pt idx="1">
                  <c:v>EL</c:v>
                </c:pt>
                <c:pt idx="2">
                  <c:v>SED</c:v>
                </c:pt>
                <c:pt idx="3">
                  <c:v>Hispanic or Latino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85-4028-8EC5-D753F94EA1C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836769760"/>
        <c:axId val="1836753120"/>
      </c:barChart>
      <c:catAx>
        <c:axId val="1836769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753120"/>
        <c:crosses val="autoZero"/>
        <c:auto val="1"/>
        <c:lblAlgn val="ctr"/>
        <c:lblOffset val="100"/>
        <c:noMultiLvlLbl val="0"/>
      </c:catAx>
      <c:valAx>
        <c:axId val="183675312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83676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chemeClr val="accent6"/>
                </a:solidFill>
              </a:rPr>
              <a:t>Science by Achievement Level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accent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Not Met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2019</c:v>
                  </c:pt>
                  <c:pt idx="1">
                    <c:v>2022</c:v>
                  </c:pt>
                </c:lvl>
                <c:lvl>
                  <c:pt idx="0">
                    <c:v>Science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0%</c:formatCode>
                <c:ptCount val="2"/>
                <c:pt idx="0">
                  <c:v>0.2712</c:v>
                </c:pt>
                <c:pt idx="1">
                  <c:v>0.11688311688311688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C-4470-A606-332823506CDD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Nearly Met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2019</c:v>
                  </c:pt>
                  <c:pt idx="1">
                    <c:v>2022</c:v>
                  </c:pt>
                </c:lvl>
                <c:lvl>
                  <c:pt idx="0">
                    <c:v>Science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0%</c:formatCode>
                <c:ptCount val="2"/>
                <c:pt idx="0">
                  <c:v>0.69489999999999996</c:v>
                </c:pt>
                <c:pt idx="1">
                  <c:v>0.7142857142857143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1C-4470-A606-332823506CDD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Met Standard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2019</c:v>
                  </c:pt>
                  <c:pt idx="1">
                    <c:v>2022</c:v>
                  </c:pt>
                </c:lvl>
                <c:lvl>
                  <c:pt idx="0">
                    <c:v>Science</c:v>
                  </c:pt>
                </c:lvl>
              </c:multiLvlStrCache>
            </c:multiLvlStrRef>
          </c:cat>
          <c:val>
            <c:numRef>
              <c:f>Sheet1!$E$2:$E$3</c:f>
              <c:numCache>
                <c:formatCode>0%</c:formatCode>
                <c:ptCount val="2"/>
                <c:pt idx="0">
                  <c:v>1.6899999999999998E-2</c:v>
                </c:pt>
                <c:pt idx="1">
                  <c:v>0.16883116883116883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1C-4470-A606-332823506CDD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Exceeded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2019</c:v>
                  </c:pt>
                  <c:pt idx="1">
                    <c:v>2022</c:v>
                  </c:pt>
                </c:lvl>
                <c:lvl>
                  <c:pt idx="0">
                    <c:v>Science</c:v>
                  </c:pt>
                </c:lvl>
              </c:multiLvlStrCache>
            </c:multiLvlStrRef>
          </c:cat>
          <c:val>
            <c:numRef>
              <c:f>Sheet1!$F$2:$F$3</c:f>
              <c:numCache>
                <c:formatCode>0%</c:formatCode>
                <c:ptCount val="2"/>
                <c:pt idx="0">
                  <c:v>1.6899999999999998E-2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1C-4470-A606-332823506CD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836769760"/>
        <c:axId val="1836753120"/>
      </c:barChart>
      <c:catAx>
        <c:axId val="1836769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753120"/>
        <c:crosses val="autoZero"/>
        <c:auto val="1"/>
        <c:lblAlgn val="ctr"/>
        <c:lblOffset val="100"/>
        <c:noMultiLvlLbl val="0"/>
      </c:catAx>
      <c:valAx>
        <c:axId val="183675312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83676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20" normalizeH="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20" normalizeH="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Science Meeting or Exceeding the Standard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20" normalizeH="0" baseline="0" dirty="0">
              <a:solidFill>
                <a:schemeClr val="accent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956-405C-B93F-B71A7878F4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Science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3.3799999999999997E-2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56-405C-B93F-B71A7878F4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956-405C-B93F-B71A7878F4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Science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956-405C-B93F-B71A7878F4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45432047"/>
        <c:axId val="1045426223"/>
      </c:barChart>
      <c:catAx>
        <c:axId val="10454320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426223"/>
        <c:crosses val="autoZero"/>
        <c:auto val="1"/>
        <c:lblAlgn val="ctr"/>
        <c:lblOffset val="100"/>
        <c:noMultiLvlLbl val="0"/>
      </c:catAx>
      <c:valAx>
        <c:axId val="1045426223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4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cap="all" baseline="0" dirty="0">
                <a:effectLst/>
              </a:rPr>
              <a:t>2022 Science Achievement by student group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accent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3"/>
          <c:order val="0"/>
          <c:tx>
            <c:strRef>
              <c:f>Sheet1!$C$1</c:f>
              <c:strCache>
                <c:ptCount val="1"/>
                <c:pt idx="0">
                  <c:v>Not Met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Sheet1!$A$2:$B$15</c:f>
              <c:strCache>
                <c:ptCount val="4"/>
                <c:pt idx="0">
                  <c:v>All Students</c:v>
                </c:pt>
                <c:pt idx="1">
                  <c:v>EL</c:v>
                </c:pt>
                <c:pt idx="2">
                  <c:v>SED</c:v>
                </c:pt>
                <c:pt idx="3">
                  <c:v>Hispanic or Latino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4"/>
                <c:pt idx="0">
                  <c:v>0.11688311688311688</c:v>
                </c:pt>
                <c:pt idx="1">
                  <c:v>0.66666666666666663</c:v>
                </c:pt>
                <c:pt idx="2">
                  <c:v>0.109375</c:v>
                </c:pt>
                <c:pt idx="3">
                  <c:v>0.11267605633802817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0-4B7C-84D1-758BF73BAF86}"/>
            </c:ext>
          </c:extLst>
        </c:ser>
        <c:ser>
          <c:idx val="0"/>
          <c:order val="1"/>
          <c:tx>
            <c:strRef>
              <c:f>Sheet1!$D$1</c:f>
              <c:strCache>
                <c:ptCount val="1"/>
                <c:pt idx="0">
                  <c:v>Nearly Met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Sheet1!$A$2:$B$15</c:f>
              <c:strCache>
                <c:ptCount val="4"/>
                <c:pt idx="0">
                  <c:v>All Students</c:v>
                </c:pt>
                <c:pt idx="1">
                  <c:v>EL</c:v>
                </c:pt>
                <c:pt idx="2">
                  <c:v>SED</c:v>
                </c:pt>
                <c:pt idx="3">
                  <c:v>Hispanic or Latino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4"/>
                <c:pt idx="0">
                  <c:v>0.7142857142857143</c:v>
                </c:pt>
                <c:pt idx="1">
                  <c:v>0.33333333333333331</c:v>
                </c:pt>
                <c:pt idx="2">
                  <c:v>0.734375</c:v>
                </c:pt>
                <c:pt idx="3">
                  <c:v>0.70422535211267601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B0-4B7C-84D1-758BF73BAF86}"/>
            </c:ext>
          </c:extLst>
        </c:ser>
        <c:ser>
          <c:idx val="1"/>
          <c:order val="2"/>
          <c:tx>
            <c:strRef>
              <c:f>Sheet1!$E$1</c:f>
              <c:strCache>
                <c:ptCount val="1"/>
                <c:pt idx="0">
                  <c:v>Met Standard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Sheet1!$A$2:$B$15</c:f>
              <c:strCache>
                <c:ptCount val="4"/>
                <c:pt idx="0">
                  <c:v>All Students</c:v>
                </c:pt>
                <c:pt idx="1">
                  <c:v>EL</c:v>
                </c:pt>
                <c:pt idx="2">
                  <c:v>SED</c:v>
                </c:pt>
                <c:pt idx="3">
                  <c:v>Hispanic or Latino</c:v>
                </c:pt>
              </c:strCache>
            </c:strRef>
          </c:cat>
          <c:val>
            <c:numRef>
              <c:f>Sheet1!$E$2:$E$9</c:f>
              <c:numCache>
                <c:formatCode>0%</c:formatCode>
                <c:ptCount val="4"/>
                <c:pt idx="0">
                  <c:v>0.16883116883116883</c:v>
                </c:pt>
                <c:pt idx="1">
                  <c:v>0</c:v>
                </c:pt>
                <c:pt idx="2">
                  <c:v>0.15625</c:v>
                </c:pt>
                <c:pt idx="3">
                  <c:v>0.18309859154929578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B0-4B7C-84D1-758BF73BAF86}"/>
            </c:ext>
          </c:extLst>
        </c:ser>
        <c:ser>
          <c:idx val="2"/>
          <c:order val="3"/>
          <c:tx>
            <c:strRef>
              <c:f>Sheet1!$F$1</c:f>
              <c:strCache>
                <c:ptCount val="1"/>
                <c:pt idx="0">
                  <c:v>Exceeded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Sheet1!$A$2:$B$15</c:f>
              <c:strCache>
                <c:ptCount val="4"/>
                <c:pt idx="0">
                  <c:v>All Students</c:v>
                </c:pt>
                <c:pt idx="1">
                  <c:v>EL</c:v>
                </c:pt>
                <c:pt idx="2">
                  <c:v>SED</c:v>
                </c:pt>
                <c:pt idx="3">
                  <c:v>Hispanic or Latino</c:v>
                </c:pt>
              </c:strCache>
            </c:strRef>
          </c:cat>
          <c:val>
            <c:numRef>
              <c:f>Sheet1!$F$2:$F$9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B0-4B7C-84D1-758BF73BAF8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836769760"/>
        <c:axId val="1836753120"/>
      </c:barChart>
      <c:catAx>
        <c:axId val="1836769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753120"/>
        <c:crosses val="autoZero"/>
        <c:auto val="1"/>
        <c:lblAlgn val="ctr"/>
        <c:lblOffset val="100"/>
        <c:noMultiLvlLbl val="0"/>
      </c:catAx>
      <c:valAx>
        <c:axId val="183675312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83676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Meeting or Exceeding the</a:t>
            </a:r>
            <a:r>
              <a:rPr lang="en-US" baseline="0" dirty="0"/>
              <a:t> Standard Across Years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BFF-4738-8668-7B7350501C7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BFF-4738-8668-7B7350501C7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C79D093-85EF-4488-B821-2A8475E40455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 </a:t>
                    </a:r>
                  </a:p>
                  <a:p>
                    <a:fld id="{6CE856CC-18FA-4184-A273-D35CB0BD80B2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E5C-45D8-B8C2-63AA4431280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D8CF7E7-DA62-44B2-9CC5-3159E30FABD9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 </a:t>
                    </a:r>
                  </a:p>
                  <a:p>
                    <a:fld id="{43E9C277-6856-4B37-9821-ED7B63B664CA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BFF-4738-8668-7B7350501C7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7E18022-3F39-4EF0-AA06-FB0A17F6905D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 </a:t>
                    </a:r>
                  </a:p>
                  <a:p>
                    <a:fld id="{0078AFD8-EAF5-4DC1-B03E-63D91DAB4BA7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BFF-4738-8668-7B7350501C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ELA</c:v>
                </c:pt>
                <c:pt idx="1">
                  <c:v>Math</c:v>
                </c:pt>
                <c:pt idx="2">
                  <c:v>Science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0.66669999999999996</c:v>
                </c:pt>
                <c:pt idx="1">
                  <c:v>7.8100000000000003E-2</c:v>
                </c:pt>
                <c:pt idx="2">
                  <c:v>3.3799999999999997E-2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AA-4E5F-9386-6F416D42E78C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DF5-4E83-85B6-EABC527FA0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Sheet1!$C$2:$C$4</c:f>
              <c:numCache>
                <c:formatCode>0%</c:formatCode>
                <c:ptCount val="3"/>
                <c:pt idx="0">
                  <c:v>0.35449999999999998</c:v>
                </c:pt>
                <c:pt idx="1">
                  <c:v>6.3299999999999995E-2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DF5-4E83-85B6-EABC527FA0F2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BFF-4738-8668-7B7350501C7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BFF-4738-8668-7B7350501C7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BFF-4738-8668-7B7350501C7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4D5E29B-E107-4854-A1F9-83A58C9886B9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 </a:t>
                    </a:r>
                  </a:p>
                  <a:p>
                    <a:fld id="{83AD4672-703A-45A0-981F-CA809005D9AE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BFF-4738-8668-7B7350501C7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1A8489A-BED6-4ADF-B8E6-9B4269A4629B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 </a:t>
                    </a:r>
                  </a:p>
                  <a:p>
                    <a:fld id="{6936BB3D-25D0-472B-9FD5-02B5FE563B0F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BFF-4738-8668-7B7350501C7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91ADCAD-99AB-4CAC-A772-DD86388376E0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 </a:t>
                    </a:r>
                  </a:p>
                  <a:p>
                    <a:fld id="{1C294465-5B36-4389-BF87-68CDD18552BE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BFF-4738-8668-7B7350501C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ELA</c:v>
                </c:pt>
                <c:pt idx="1">
                  <c:v>Math</c:v>
                </c:pt>
                <c:pt idx="2">
                  <c:v>Science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0.27</c:v>
                </c:pt>
                <c:pt idx="1">
                  <c:v>0.08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AA-4E5F-9386-6F416D42E7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45432047"/>
        <c:axId val="1045426223"/>
      </c:barChart>
      <c:catAx>
        <c:axId val="10454320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426223"/>
        <c:crosses val="autoZero"/>
        <c:auto val="1"/>
        <c:lblAlgn val="ctr"/>
        <c:lblOffset val="100"/>
        <c:noMultiLvlLbl val="0"/>
      </c:catAx>
      <c:valAx>
        <c:axId val="1045426223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4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Average Distance from </a:t>
            </a:r>
            <a:r>
              <a:rPr lang="en-US" dirty="0" err="1"/>
              <a:t>STandard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046905501368693E-2"/>
          <c:y val="9.4461503468668259E-2"/>
          <c:w val="0.9151527094266344"/>
          <c:h val="0.81267699902866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10B-477F-BDB5-30C09B50099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10B-477F-BDB5-30C09B50099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1F1A93C-A57E-4D05-AB66-B04E410C8E62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</a:t>
                    </a:r>
                  </a:p>
                  <a:p>
                    <a:r>
                      <a:rPr lang="en-US" baseline="0"/>
                      <a:t> </a:t>
                    </a:r>
                    <a:fld id="{18CC1848-B695-4C75-9B93-7F8A386B0E3C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10B-477F-BDB5-30C09B50099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04113B4-1323-47AE-91CE-883294D43633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 </a:t>
                    </a:r>
                  </a:p>
                  <a:p>
                    <a:fld id="{67F10277-A372-42B0-B033-250424970D78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10B-477F-BDB5-30C09B5009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ELA</c:v>
                </c:pt>
                <c:pt idx="1">
                  <c:v>Math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20.399999999999999</c:v>
                </c:pt>
                <c:pt idx="1">
                  <c:v>-108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CE-485D-9E7D-DDE87C4566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 Estimate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B-477F-BDB5-30C09B50099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10B-477F-BDB5-30C09B50099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ECD27115-25CE-49FB-8C5D-137337DA83D7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</a:t>
                    </a:r>
                  </a:p>
                  <a:p>
                    <a:r>
                      <a:rPr lang="en-US" baseline="0"/>
                      <a:t> </a:t>
                    </a:r>
                    <a:fld id="{4729C1EC-98C9-4CAC-9B7F-AAF1F55201E6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B-477F-BDB5-30C09B50099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D6E8EF8-75B9-4327-9320-468C6ADF6E39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</a:t>
                    </a:r>
                  </a:p>
                  <a:p>
                    <a:r>
                      <a:rPr lang="en-US" baseline="0"/>
                      <a:t> </a:t>
                    </a:r>
                    <a:fld id="{7E242CD6-3F40-4F43-AF1A-16F06F178FED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B-477F-BDB5-30C09B5009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ELA</c:v>
                </c:pt>
                <c:pt idx="1">
                  <c:v>Math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-88.3</c:v>
                </c:pt>
                <c:pt idx="1">
                  <c:v>-149.69999999999999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CE-485D-9E7D-DDE87C4566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486405967"/>
        <c:axId val="486407215"/>
      </c:barChart>
      <c:catAx>
        <c:axId val="4864059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407215"/>
        <c:crosses val="autoZero"/>
        <c:auto val="1"/>
        <c:lblAlgn val="ctr"/>
        <c:lblOffset val="100"/>
        <c:noMultiLvlLbl val="0"/>
      </c:catAx>
      <c:valAx>
        <c:axId val="486407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Average DFS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405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chemeClr val="accent2"/>
                </a:solidFill>
              </a:rPr>
              <a:t>ELA by Achievement Level</a:t>
            </a:r>
          </a:p>
        </c:rich>
      </c:tx>
      <c:layout>
        <c:manualLayout>
          <c:xMode val="edge"/>
          <c:yMode val="edge"/>
          <c:x val="0.10804000194420141"/>
          <c:y val="1.42694544911141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Not Met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Sheet1!$B$2:$B$4</c:f>
              <c:numCache>
                <c:formatCode>General</c:formatCode>
                <c:ptCount val="3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Sheet1!$C$2:$C$4</c:f>
              <c:numCache>
                <c:formatCode>0%</c:formatCode>
                <c:ptCount val="3"/>
                <c:pt idx="0">
                  <c:v>0.1212</c:v>
                </c:pt>
                <c:pt idx="1">
                  <c:v>0.29110000000000003</c:v>
                </c:pt>
                <c:pt idx="2">
                  <c:v>0.48314606741573035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C-4470-A606-332823506CDD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Nearly Met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Sheet1!$B$2:$B$4</c:f>
              <c:numCache>
                <c:formatCode>General</c:formatCode>
                <c:ptCount val="3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Sheet1!$D$2:$D$4</c:f>
              <c:numCache>
                <c:formatCode>0%</c:formatCode>
                <c:ptCount val="3"/>
                <c:pt idx="0">
                  <c:v>0.21210000000000001</c:v>
                </c:pt>
                <c:pt idx="1">
                  <c:v>0.35439999999999999</c:v>
                </c:pt>
                <c:pt idx="2">
                  <c:v>0.24719101123595505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1C-4470-A606-332823506CDD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Met Standard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Sheet1!$B$2:$B$4</c:f>
              <c:numCache>
                <c:formatCode>General</c:formatCode>
                <c:ptCount val="3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Sheet1!$E$2:$E$4</c:f>
              <c:numCache>
                <c:formatCode>0%</c:formatCode>
                <c:ptCount val="3"/>
                <c:pt idx="0">
                  <c:v>0.51519999999999999</c:v>
                </c:pt>
                <c:pt idx="1">
                  <c:v>0.25319999999999998</c:v>
                </c:pt>
                <c:pt idx="2">
                  <c:v>0.21348314606741572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1C-4470-A606-332823506CDD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Exceeded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Sheet1!$B$2:$B$4</c:f>
              <c:numCache>
                <c:formatCode>General</c:formatCode>
                <c:ptCount val="3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Sheet1!$F$2:$F$4</c:f>
              <c:numCache>
                <c:formatCode>0%</c:formatCode>
                <c:ptCount val="3"/>
                <c:pt idx="0">
                  <c:v>0.1515</c:v>
                </c:pt>
                <c:pt idx="1">
                  <c:v>0.1013</c:v>
                </c:pt>
                <c:pt idx="2">
                  <c:v>5.6179775280898875E-2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1C-4470-A606-332823506CD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836769760"/>
        <c:axId val="1836753120"/>
      </c:barChart>
      <c:catAx>
        <c:axId val="1836769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753120"/>
        <c:crosses val="autoZero"/>
        <c:auto val="1"/>
        <c:lblAlgn val="ctr"/>
        <c:lblOffset val="100"/>
        <c:noMultiLvlLbl val="0"/>
      </c:catAx>
      <c:valAx>
        <c:axId val="183675312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83676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accent2"/>
                </a:solidFill>
              </a:rPr>
              <a:t>ELA Distance from</a:t>
            </a:r>
            <a:r>
              <a:rPr lang="en-US" baseline="0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STandard</a:t>
            </a:r>
            <a:endParaRPr lang="en-US" dirty="0">
              <a:solidFill>
                <a:schemeClr val="accent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Sheet1!$G$1</c:f>
              <c:strCache>
                <c:ptCount val="1"/>
                <c:pt idx="0">
                  <c:v>2019 Official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Sheet1!$F$2</c:f>
              <c:strCache>
                <c:ptCount val="1"/>
                <c:pt idx="0">
                  <c:v>ELA</c:v>
                </c:pt>
              </c:strCache>
            </c:strRef>
          </c:cat>
          <c:val>
            <c:numRef>
              <c:f>Sheet1!$G$2</c:f>
              <c:numCache>
                <c:formatCode>0.0</c:formatCode>
                <c:ptCount val="1"/>
                <c:pt idx="0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0EE-4062-8843-01C6FF9A3C8C}"/>
            </c:ext>
          </c:extLst>
        </c:ser>
        <c:ser>
          <c:idx val="0"/>
          <c:order val="1"/>
          <c:tx>
            <c:strRef>
              <c:f>Sheet1!$H$1</c:f>
              <c:strCache>
                <c:ptCount val="1"/>
                <c:pt idx="0">
                  <c:v>2022 Estimate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Sheet1!$F$2</c:f>
              <c:strCache>
                <c:ptCount val="1"/>
                <c:pt idx="0">
                  <c:v>ELA</c:v>
                </c:pt>
              </c:strCache>
            </c:strRef>
          </c:cat>
          <c:val>
            <c:numRef>
              <c:f>Sheet1!$H$2</c:f>
              <c:numCache>
                <c:formatCode>0.0</c:formatCode>
                <c:ptCount val="1"/>
                <c:pt idx="0">
                  <c:v>-88.3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32-4AD4-A42F-A7B9682EFC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86405967"/>
        <c:axId val="486407215"/>
      </c:barChart>
      <c:catAx>
        <c:axId val="48640596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low"/>
        <c:crossAx val="486407215"/>
        <c:crosses val="autoZero"/>
        <c:auto val="1"/>
        <c:lblAlgn val="ctr"/>
        <c:lblOffset val="100"/>
        <c:noMultiLvlLbl val="0"/>
      </c:catAx>
      <c:valAx>
        <c:axId val="486407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Average DFS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405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accent2"/>
                </a:solidFill>
              </a:rPr>
              <a:t>2022 ELA</a:t>
            </a:r>
            <a:r>
              <a:rPr lang="en-US" baseline="0" dirty="0">
                <a:solidFill>
                  <a:schemeClr val="accent2"/>
                </a:solidFill>
              </a:rPr>
              <a:t> DFS</a:t>
            </a:r>
            <a:r>
              <a:rPr lang="en-US" dirty="0">
                <a:solidFill>
                  <a:schemeClr val="accent2"/>
                </a:solidFill>
              </a:rPr>
              <a:t> BY Student Group</a:t>
            </a:r>
            <a:endParaRPr lang="en-US" baseline="0" dirty="0">
              <a:solidFill>
                <a:schemeClr val="accent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Sheet1!$C$1</c:f>
              <c:strCache>
                <c:ptCount val="1"/>
                <c:pt idx="0">
                  <c:v>Average DFS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Sheet1!$B$2:$B$6</c:f>
              <c:strCache>
                <c:ptCount val="4"/>
                <c:pt idx="0">
                  <c:v>All Students</c:v>
                </c:pt>
                <c:pt idx="1">
                  <c:v>EL</c:v>
                </c:pt>
                <c:pt idx="2">
                  <c:v>SED</c:v>
                </c:pt>
                <c:pt idx="3">
                  <c:v>Hispanic or Latino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-88.3</c:v>
                </c:pt>
                <c:pt idx="1">
                  <c:v>-176.3</c:v>
                </c:pt>
                <c:pt idx="2">
                  <c:v>-80.2</c:v>
                </c:pt>
                <c:pt idx="3">
                  <c:v>-80.8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1B-4F9A-A54B-43133D7124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9"/>
        <c:axId val="1836769760"/>
        <c:axId val="183675312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Sheet1!$B$2:$B$6</c15:sqref>
                        </c15:formulaRef>
                      </c:ext>
                    </c:extLst>
                    <c:strCache>
                      <c:ptCount val="4"/>
                      <c:pt idx="0">
                        <c:v>All Students</c:v>
                      </c:pt>
                      <c:pt idx="1">
                        <c:v>EL</c:v>
                      </c:pt>
                      <c:pt idx="2">
                        <c:v>SED</c:v>
                      </c:pt>
                      <c:pt idx="3">
                        <c:v>Hispanic or Latino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921B-4F9A-A54B-43133D71245E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Sheet1!$B$2:$B$6</c15:sqref>
                        </c15:formulaRef>
                      </c:ext>
                    </c:extLst>
                    <c:strCache>
                      <c:ptCount val="4"/>
                      <c:pt idx="0">
                        <c:v>All Students</c:v>
                      </c:pt>
                      <c:pt idx="1">
                        <c:v>EL</c:v>
                      </c:pt>
                      <c:pt idx="2">
                        <c:v>SED</c:v>
                      </c:pt>
                      <c:pt idx="3">
                        <c:v>Hispanic or Latino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921B-4F9A-A54B-43133D71245E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Column3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Sheet1!$B$2:$B$6</c15:sqref>
                        </c15:formulaRef>
                      </c:ext>
                    </c:extLst>
                    <c:strCache>
                      <c:ptCount val="4"/>
                      <c:pt idx="0">
                        <c:v>All Students</c:v>
                      </c:pt>
                      <c:pt idx="1">
                        <c:v>EL</c:v>
                      </c:pt>
                      <c:pt idx="2">
                        <c:v>SED</c:v>
                      </c:pt>
                      <c:pt idx="3">
                        <c:v>Hispanic or Latino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921B-4F9A-A54B-43133D71245E}"/>
                  </c:ext>
                </c:extLst>
              </c15:ser>
            </c15:filteredBarSeries>
          </c:ext>
        </c:extLst>
      </c:barChart>
      <c:catAx>
        <c:axId val="183676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b" anchorCtr="0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753120"/>
        <c:crosses val="autoZero"/>
        <c:auto val="1"/>
        <c:lblAlgn val="ctr"/>
        <c:lblOffset val="100"/>
        <c:noMultiLvlLbl val="0"/>
      </c:catAx>
      <c:valAx>
        <c:axId val="183675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Average DFS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769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accent2"/>
                </a:solidFill>
              </a:rPr>
              <a:t>2022</a:t>
            </a:r>
            <a:r>
              <a:rPr lang="en-US" sz="1800" b="1" baseline="0" dirty="0">
                <a:solidFill>
                  <a:schemeClr val="accent2"/>
                </a:solidFill>
              </a:rPr>
              <a:t> </a:t>
            </a:r>
            <a:r>
              <a:rPr lang="en-US" sz="1800" b="1" dirty="0">
                <a:solidFill>
                  <a:schemeClr val="accent2"/>
                </a:solidFill>
              </a:rPr>
              <a:t>ELA Achievement</a:t>
            </a:r>
            <a:r>
              <a:rPr lang="en-US" sz="1800" b="1" baseline="0" dirty="0">
                <a:solidFill>
                  <a:schemeClr val="accent2"/>
                </a:solidFill>
              </a:rPr>
              <a:t> by student group</a:t>
            </a:r>
            <a:endParaRPr lang="en-US" sz="1800" b="1" dirty="0">
              <a:solidFill>
                <a:schemeClr val="accent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Not Met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Students</c:v>
                </c:pt>
                <c:pt idx="1">
                  <c:v>EL </c:v>
                </c:pt>
                <c:pt idx="2">
                  <c:v>SED</c:v>
                </c:pt>
                <c:pt idx="3">
                  <c:v>Hispanic or Latino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0.48314606741573035</c:v>
                </c:pt>
                <c:pt idx="1">
                  <c:v>0.9</c:v>
                </c:pt>
                <c:pt idx="2">
                  <c:v>0.44155844155844154</c:v>
                </c:pt>
                <c:pt idx="3">
                  <c:v>0.4567901234567901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F2-4198-9765-89BEFB52C01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Nearly Met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Students</c:v>
                </c:pt>
                <c:pt idx="1">
                  <c:v>EL </c:v>
                </c:pt>
                <c:pt idx="2">
                  <c:v>SED</c:v>
                </c:pt>
                <c:pt idx="3">
                  <c:v>Hispanic or Latino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0.24719101123595505</c:v>
                </c:pt>
                <c:pt idx="1">
                  <c:v>0.1</c:v>
                </c:pt>
                <c:pt idx="2">
                  <c:v>0.2857142857142857</c:v>
                </c:pt>
                <c:pt idx="3">
                  <c:v>0.27160493827160492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F2-4198-9765-89BEFB52C01E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Met Standard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Students</c:v>
                </c:pt>
                <c:pt idx="1">
                  <c:v>EL </c:v>
                </c:pt>
                <c:pt idx="2">
                  <c:v>SED</c:v>
                </c:pt>
                <c:pt idx="3">
                  <c:v>Hispanic or Latino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0.21348314606741572</c:v>
                </c:pt>
                <c:pt idx="1">
                  <c:v>0</c:v>
                </c:pt>
                <c:pt idx="2">
                  <c:v>0.20779220779220781</c:v>
                </c:pt>
                <c:pt idx="3">
                  <c:v>0.20987654320987653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F2-4198-9765-89BEFB52C01E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Exceeded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Students</c:v>
                </c:pt>
                <c:pt idx="1">
                  <c:v>EL </c:v>
                </c:pt>
                <c:pt idx="2">
                  <c:v>SED</c:v>
                </c:pt>
                <c:pt idx="3">
                  <c:v>Hispanic or Latino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5.6179775280898875E-2</c:v>
                </c:pt>
                <c:pt idx="1">
                  <c:v>0</c:v>
                </c:pt>
                <c:pt idx="2">
                  <c:v>6.4935064935064929E-2</c:v>
                </c:pt>
                <c:pt idx="3">
                  <c:v>6.1728395061728392E-2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F2-4198-9765-89BEFB52C01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836769760"/>
        <c:axId val="1836753120"/>
      </c:barChart>
      <c:catAx>
        <c:axId val="1836769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753120"/>
        <c:crosses val="autoZero"/>
        <c:auto val="1"/>
        <c:lblAlgn val="ctr"/>
        <c:lblOffset val="100"/>
        <c:noMultiLvlLbl val="0"/>
      </c:catAx>
      <c:valAx>
        <c:axId val="183675312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83676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chemeClr val="accent4"/>
                </a:solidFill>
              </a:rPr>
              <a:t>Math by Achievement Level</a:t>
            </a:r>
          </a:p>
        </c:rich>
      </c:tx>
      <c:layout>
        <c:manualLayout>
          <c:xMode val="edge"/>
          <c:yMode val="edge"/>
          <c:x val="0.10804000194420141"/>
          <c:y val="1.42694544911141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accent4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Not Met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Sheet1!$B$2:$B$4</c:f>
              <c:numCache>
                <c:formatCode>General</c:formatCode>
                <c:ptCount val="3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Sheet1!$C$2:$C$4</c:f>
              <c:numCache>
                <c:formatCode>0%</c:formatCode>
                <c:ptCount val="3"/>
                <c:pt idx="0">
                  <c:v>0.60940000000000005</c:v>
                </c:pt>
                <c:pt idx="1">
                  <c:v>0.69920000000000004</c:v>
                </c:pt>
                <c:pt idx="2">
                  <c:v>0.74444444444444446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C-4470-A606-332823506CDD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Nearly Met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Sheet1!$B$2:$B$4</c:f>
              <c:numCache>
                <c:formatCode>General</c:formatCode>
                <c:ptCount val="3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Sheet1!$D$2:$D$4</c:f>
              <c:numCache>
                <c:formatCode>0%</c:formatCode>
                <c:ptCount val="3"/>
                <c:pt idx="0">
                  <c:v>0.3125</c:v>
                </c:pt>
                <c:pt idx="1">
                  <c:v>0.24049999999999999</c:v>
                </c:pt>
                <c:pt idx="2">
                  <c:v>0.17777777777777778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1C-4470-A606-332823506CDD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Met Standard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Sheet1!$B$2:$B$4</c:f>
              <c:numCache>
                <c:formatCode>General</c:formatCode>
                <c:ptCount val="3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Sheet1!$E$2:$E$4</c:f>
              <c:numCache>
                <c:formatCode>0%</c:formatCode>
                <c:ptCount val="3"/>
                <c:pt idx="0">
                  <c:v>6.25E-2</c:v>
                </c:pt>
                <c:pt idx="1">
                  <c:v>5.0599999999999999E-2</c:v>
                </c:pt>
                <c:pt idx="2">
                  <c:v>7.7777777777777779E-2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1C-4470-A606-332823506CDD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Exceeded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Sheet1!$B$2:$B$4</c:f>
              <c:numCache>
                <c:formatCode>General</c:formatCode>
                <c:ptCount val="3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Sheet1!$F$2:$F$4</c:f>
              <c:numCache>
                <c:formatCode>0%</c:formatCode>
                <c:ptCount val="3"/>
                <c:pt idx="0">
                  <c:v>1.5599999999999999E-2</c:v>
                </c:pt>
                <c:pt idx="1">
                  <c:v>1.2699999999999999E-2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1C-4470-A606-332823506CD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836769760"/>
        <c:axId val="1836753120"/>
      </c:barChart>
      <c:catAx>
        <c:axId val="1836769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753120"/>
        <c:crosses val="autoZero"/>
        <c:auto val="1"/>
        <c:lblAlgn val="ctr"/>
        <c:lblOffset val="100"/>
        <c:noMultiLvlLbl val="0"/>
      </c:catAx>
      <c:valAx>
        <c:axId val="183675312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83676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accent4"/>
                </a:solidFill>
              </a:rPr>
              <a:t>Math Distance from</a:t>
            </a:r>
            <a:r>
              <a:rPr lang="en-US" baseline="0" dirty="0">
                <a:solidFill>
                  <a:schemeClr val="accent4"/>
                </a:solidFill>
              </a:rPr>
              <a:t> </a:t>
            </a:r>
            <a:r>
              <a:rPr lang="en-US" dirty="0" err="1">
                <a:solidFill>
                  <a:schemeClr val="accent4"/>
                </a:solidFill>
              </a:rPr>
              <a:t>STandard</a:t>
            </a:r>
            <a:endParaRPr lang="en-US" dirty="0">
              <a:solidFill>
                <a:schemeClr val="accent4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accent4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Sheet1!$G$1</c:f>
              <c:strCache>
                <c:ptCount val="1"/>
                <c:pt idx="0">
                  <c:v>2019 Official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Sheet1!$F$2</c:f>
              <c:strCache>
                <c:ptCount val="1"/>
                <c:pt idx="0">
                  <c:v>Math</c:v>
                </c:pt>
              </c:strCache>
            </c:strRef>
          </c:cat>
          <c:val>
            <c:numRef>
              <c:f>Sheet1!$G$2</c:f>
              <c:numCache>
                <c:formatCode>0.0</c:formatCode>
                <c:ptCount val="1"/>
                <c:pt idx="0">
                  <c:v>-108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0EE-4062-8843-01C6FF9A3C8C}"/>
            </c:ext>
          </c:extLst>
        </c:ser>
        <c:ser>
          <c:idx val="0"/>
          <c:order val="1"/>
          <c:tx>
            <c:strRef>
              <c:f>Sheet1!$H$1</c:f>
              <c:strCache>
                <c:ptCount val="1"/>
                <c:pt idx="0">
                  <c:v>2022 Estimate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Sheet1!$F$2</c:f>
              <c:strCache>
                <c:ptCount val="1"/>
                <c:pt idx="0">
                  <c:v>Math</c:v>
                </c:pt>
              </c:strCache>
            </c:strRef>
          </c:cat>
          <c:val>
            <c:numRef>
              <c:f>Sheet1!$H$2</c:f>
              <c:numCache>
                <c:formatCode>0.0</c:formatCode>
                <c:ptCount val="1"/>
                <c:pt idx="0">
                  <c:v>-149.69999999999999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32-4AD4-A42F-A7B9682EFC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86405967"/>
        <c:axId val="486407215"/>
      </c:barChart>
      <c:catAx>
        <c:axId val="48640596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low"/>
        <c:crossAx val="486407215"/>
        <c:crosses val="autoZero"/>
        <c:auto val="1"/>
        <c:lblAlgn val="ctr"/>
        <c:lblOffset val="100"/>
        <c:noMultiLvlLbl val="0"/>
      </c:catAx>
      <c:valAx>
        <c:axId val="486407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Average DFS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405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ECB1F-77E6-4386-8560-26E5FFC3CEF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A04EA-FF38-4F1D-9FB3-39CFCF0E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5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 school name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A04EA-FF38-4F1D-9FB3-39CFCF0E4A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3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A04EA-FF38-4F1D-9FB3-39CFCF0E4A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10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A04EA-FF38-4F1D-9FB3-39CFCF0E4A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88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A04EA-FF38-4F1D-9FB3-39CFCF0E4A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06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A04EA-FF38-4F1D-9FB3-39CFCF0E4A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84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A04EA-FF38-4F1D-9FB3-39CFCF0E4A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7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A04EA-FF38-4F1D-9FB3-39CFCF0E4A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30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A04EA-FF38-4F1D-9FB3-39CFCF0E4A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41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A04EA-FF38-4F1D-9FB3-39CFCF0E4A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39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A04EA-FF38-4F1D-9FB3-39CFCF0E4A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17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A04EA-FF38-4F1D-9FB3-39CFCF0E4A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44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A04EA-FF38-4F1D-9FB3-39CFCF0E4A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1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6688" y="1707027"/>
            <a:ext cx="7772400" cy="136207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600" b="0" cap="none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96689" y="3203779"/>
            <a:ext cx="5187718" cy="1500187"/>
          </a:xfrm>
        </p:spPr>
        <p:txBody>
          <a:bodyPr numCol="1" anchor="t"/>
          <a:lstStyle>
            <a:lvl1pPr marL="0" indent="0" algn="l">
              <a:buNone/>
              <a:defRPr sz="1800" b="1" cap="all" baseline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MONTH DAY, YEAR</a:t>
            </a:r>
          </a:p>
          <a:p>
            <a:pPr lvl="0"/>
            <a:r>
              <a:rPr lang="en-US" dirty="0"/>
              <a:t>CITY, STATE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B7027A-BBE0-40B9-80E2-B2661F9E9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103" y="5705854"/>
            <a:ext cx="5029210" cy="11521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BF474AF-E74A-47E5-AEC5-BA9E4A767A6F}"/>
              </a:ext>
            </a:extLst>
          </p:cNvPr>
          <p:cNvSpPr/>
          <p:nvPr/>
        </p:nvSpPr>
        <p:spPr>
          <a:xfrm>
            <a:off x="0" y="6663690"/>
            <a:ext cx="4144570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BA826B6E-37F3-4477-9E01-64CFFE9D55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89" y="5705856"/>
            <a:ext cx="1511116" cy="83162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628FB92-2C18-45C3-819E-46BC665CC136}"/>
              </a:ext>
            </a:extLst>
          </p:cNvPr>
          <p:cNvSpPr/>
          <p:nvPr/>
        </p:nvSpPr>
        <p:spPr>
          <a:xfrm>
            <a:off x="0" y="3"/>
            <a:ext cx="9144000" cy="914399"/>
          </a:xfrm>
          <a:prstGeom prst="rect">
            <a:avLst/>
          </a:prstGeom>
          <a:solidFill>
            <a:schemeClr val="accent2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020AED-E99E-414C-BEF6-081393A7F43D}"/>
              </a:ext>
            </a:extLst>
          </p:cNvPr>
          <p:cNvSpPr/>
          <p:nvPr/>
        </p:nvSpPr>
        <p:spPr>
          <a:xfrm>
            <a:off x="7852144" y="6663689"/>
            <a:ext cx="1011510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1A7829-8BCA-435D-9510-8CED210BED8D}"/>
              </a:ext>
            </a:extLst>
          </p:cNvPr>
          <p:cNvSpPr/>
          <p:nvPr/>
        </p:nvSpPr>
        <p:spPr>
          <a:xfrm>
            <a:off x="7852144" y="6663688"/>
            <a:ext cx="1291856" cy="194312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323A746-6D56-45DE-BD1C-13D2D8900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103" y="5705854"/>
            <a:ext cx="5029210" cy="115214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BEC3EE7-FFD1-48C7-9171-AF636C46B058}"/>
              </a:ext>
            </a:extLst>
          </p:cNvPr>
          <p:cNvSpPr/>
          <p:nvPr/>
        </p:nvSpPr>
        <p:spPr>
          <a:xfrm>
            <a:off x="0" y="6663690"/>
            <a:ext cx="4144570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BC6E49BC-654B-405F-A256-8AB102E0F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89" y="5705856"/>
            <a:ext cx="1511116" cy="83162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E0EBB33-BDA6-49A4-B768-27BAC30A59BC}"/>
              </a:ext>
            </a:extLst>
          </p:cNvPr>
          <p:cNvSpPr/>
          <p:nvPr/>
        </p:nvSpPr>
        <p:spPr>
          <a:xfrm>
            <a:off x="0" y="3"/>
            <a:ext cx="9144000" cy="914399"/>
          </a:xfrm>
          <a:prstGeom prst="rect">
            <a:avLst/>
          </a:prstGeom>
          <a:solidFill>
            <a:schemeClr val="accent2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256897-7070-48A9-B102-81F33FE7C7A9}"/>
              </a:ext>
            </a:extLst>
          </p:cNvPr>
          <p:cNvSpPr/>
          <p:nvPr/>
        </p:nvSpPr>
        <p:spPr>
          <a:xfrm>
            <a:off x="7852144" y="6663689"/>
            <a:ext cx="1011510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9AB066-3DD7-43AE-9DC8-3EB4E1C1F683}"/>
              </a:ext>
            </a:extLst>
          </p:cNvPr>
          <p:cNvSpPr/>
          <p:nvPr/>
        </p:nvSpPr>
        <p:spPr>
          <a:xfrm>
            <a:off x="7852144" y="6663688"/>
            <a:ext cx="1291856" cy="194312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32788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706116"/>
            <a:ext cx="2620391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/>
          </p:nvPr>
        </p:nvSpPr>
        <p:spPr>
          <a:xfrm>
            <a:off x="3261138" y="1706116"/>
            <a:ext cx="2620391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6"/>
          </p:nvPr>
        </p:nvSpPr>
        <p:spPr>
          <a:xfrm>
            <a:off x="6065076" y="1706116"/>
            <a:ext cx="2620391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886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706115"/>
            <a:ext cx="8229600" cy="2212742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457200" y="4282057"/>
            <a:ext cx="8229600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4312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1"/>
          <p:cNvSpPr>
            <a:spLocks noGrp="1"/>
          </p:cNvSpPr>
          <p:nvPr>
            <p:ph sz="quarter" idx="17"/>
          </p:nvPr>
        </p:nvSpPr>
        <p:spPr>
          <a:xfrm>
            <a:off x="457201" y="1706117"/>
            <a:ext cx="4023027" cy="22562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5"/>
          </p:nvPr>
        </p:nvSpPr>
        <p:spPr>
          <a:xfrm>
            <a:off x="457201" y="4282057"/>
            <a:ext cx="4023027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8"/>
          </p:nvPr>
        </p:nvSpPr>
        <p:spPr>
          <a:xfrm>
            <a:off x="4662440" y="1706117"/>
            <a:ext cx="4023027" cy="22562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9"/>
          </p:nvPr>
        </p:nvSpPr>
        <p:spPr>
          <a:xfrm>
            <a:off x="4662440" y="4282057"/>
            <a:ext cx="4023027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0778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706115"/>
            <a:ext cx="8229600" cy="10996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457200" y="5574796"/>
            <a:ext cx="8229600" cy="91309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8"/>
          </p:nvPr>
        </p:nvSpPr>
        <p:spPr>
          <a:xfrm>
            <a:off x="457201" y="2989320"/>
            <a:ext cx="4023027" cy="2382309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9"/>
          </p:nvPr>
        </p:nvSpPr>
        <p:spPr>
          <a:xfrm>
            <a:off x="4662440" y="2989320"/>
            <a:ext cx="4023027" cy="2382309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1586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071142"/>
            <a:ext cx="8229600" cy="5405859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7444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6"/>
          </p:nvPr>
        </p:nvSpPr>
        <p:spPr>
          <a:xfrm>
            <a:off x="457200" y="1071143"/>
            <a:ext cx="8229600" cy="4351389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11"/>
          <p:cNvSpPr>
            <a:spLocks noGrp="1"/>
          </p:cNvSpPr>
          <p:nvPr>
            <p:ph sz="quarter" idx="15"/>
          </p:nvPr>
        </p:nvSpPr>
        <p:spPr>
          <a:xfrm>
            <a:off x="1496134" y="5863735"/>
            <a:ext cx="6150398" cy="626657"/>
          </a:xfrm>
          <a:solidFill>
            <a:schemeClr val="accent1"/>
          </a:solidFill>
        </p:spPr>
        <p:txBody>
          <a:bodyPr numCol="1" anchor="ctr"/>
          <a:lstStyle>
            <a:lvl1pPr marL="0" indent="0" algn="ctr">
              <a:spcBef>
                <a:spcPts val="0"/>
              </a:spcBef>
              <a:defRPr sz="1350" b="1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1350" b="1">
                <a:solidFill>
                  <a:schemeClr val="bg1"/>
                </a:solidFill>
                <a:latin typeface="+mj-lt"/>
              </a:defRPr>
            </a:lvl2pPr>
            <a:lvl3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900" b="0"/>
            </a:lvl4pPr>
            <a:lvl5pPr marL="0" indent="0">
              <a:spcBef>
                <a:spcPts val="0"/>
              </a:spcBef>
              <a:buNone/>
              <a:defRPr sz="900" b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6098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1"/>
          <p:cNvSpPr>
            <a:spLocks noGrp="1"/>
          </p:cNvSpPr>
          <p:nvPr>
            <p:ph sz="quarter" idx="14"/>
          </p:nvPr>
        </p:nvSpPr>
        <p:spPr>
          <a:xfrm>
            <a:off x="457199" y="1071141"/>
            <a:ext cx="4023027" cy="5460288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5"/>
          </p:nvPr>
        </p:nvSpPr>
        <p:spPr>
          <a:xfrm>
            <a:off x="4663774" y="1071141"/>
            <a:ext cx="4021693" cy="5460288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2376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1"/>
          <p:cNvSpPr>
            <a:spLocks noGrp="1"/>
          </p:cNvSpPr>
          <p:nvPr>
            <p:ph sz="quarter" idx="14"/>
          </p:nvPr>
        </p:nvSpPr>
        <p:spPr>
          <a:xfrm>
            <a:off x="457199" y="1071141"/>
            <a:ext cx="4023027" cy="261911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4663774" y="3963781"/>
            <a:ext cx="4021693" cy="257853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6"/>
          </p:nvPr>
        </p:nvSpPr>
        <p:spPr>
          <a:xfrm>
            <a:off x="457199" y="3963781"/>
            <a:ext cx="4023027" cy="257853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7"/>
          </p:nvPr>
        </p:nvSpPr>
        <p:spPr>
          <a:xfrm>
            <a:off x="4662440" y="1071141"/>
            <a:ext cx="4023027" cy="261911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9172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162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0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40230" y="2290444"/>
            <a:ext cx="7946571" cy="1373469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600" b="0" cap="none">
                <a:solidFill>
                  <a:schemeClr val="bg2">
                    <a:lumMod val="9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Section Intro Slide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99083" y="3798588"/>
            <a:ext cx="5187718" cy="970960"/>
          </a:xfrm>
        </p:spPr>
        <p:txBody>
          <a:bodyPr numCol="1" anchor="t"/>
          <a:lstStyle>
            <a:lvl1pPr marL="0" indent="0" algn="r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Description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BFD1D6-2D98-4703-8E06-D2F93B918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591" y="5705854"/>
            <a:ext cx="5029210" cy="115214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F9BED1C-B802-43CE-80BB-56AC1244B216}"/>
              </a:ext>
            </a:extLst>
          </p:cNvPr>
          <p:cNvSpPr/>
          <p:nvPr/>
        </p:nvSpPr>
        <p:spPr>
          <a:xfrm>
            <a:off x="0" y="6663690"/>
            <a:ext cx="4144570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2D3EB6-F8E4-476E-9F8B-60B8060C8245}"/>
              </a:ext>
            </a:extLst>
          </p:cNvPr>
          <p:cNvSpPr/>
          <p:nvPr/>
        </p:nvSpPr>
        <p:spPr>
          <a:xfrm>
            <a:off x="0" y="3"/>
            <a:ext cx="9144000" cy="914399"/>
          </a:xfrm>
          <a:prstGeom prst="rect">
            <a:avLst/>
          </a:prstGeom>
          <a:solidFill>
            <a:srgbClr val="7CC242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E8A93FEC-8C51-4D17-B836-3120AEAB7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29" y="5705856"/>
            <a:ext cx="1511116" cy="83162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B0EFC14-865B-443D-86D6-1B3BB78CB97D}"/>
              </a:ext>
            </a:extLst>
          </p:cNvPr>
          <p:cNvSpPr/>
          <p:nvPr/>
        </p:nvSpPr>
        <p:spPr>
          <a:xfrm>
            <a:off x="8133906" y="6663690"/>
            <a:ext cx="1010094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3EBB02F-11A1-45F2-97C1-7505B570C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591" y="5705854"/>
            <a:ext cx="5029210" cy="115214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4D1839-1064-4AB2-B693-06F755780C74}"/>
              </a:ext>
            </a:extLst>
          </p:cNvPr>
          <p:cNvSpPr/>
          <p:nvPr/>
        </p:nvSpPr>
        <p:spPr>
          <a:xfrm>
            <a:off x="0" y="6663690"/>
            <a:ext cx="4144570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1501A6-5903-442D-ACBD-1B3B79C060DF}"/>
              </a:ext>
            </a:extLst>
          </p:cNvPr>
          <p:cNvSpPr/>
          <p:nvPr/>
        </p:nvSpPr>
        <p:spPr>
          <a:xfrm>
            <a:off x="0" y="3"/>
            <a:ext cx="9144000" cy="914399"/>
          </a:xfrm>
          <a:prstGeom prst="rect">
            <a:avLst/>
          </a:prstGeom>
          <a:solidFill>
            <a:srgbClr val="7CC242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C1F602B3-6314-4462-8AC7-B03E95443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29" y="5705856"/>
            <a:ext cx="1511116" cy="83162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FA6A84A-66FA-4569-A994-E0B060D9936C}"/>
              </a:ext>
            </a:extLst>
          </p:cNvPr>
          <p:cNvSpPr/>
          <p:nvPr/>
        </p:nvSpPr>
        <p:spPr>
          <a:xfrm>
            <a:off x="8133906" y="6663690"/>
            <a:ext cx="1010094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28393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4578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content (2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5"/>
            <a:ext cx="8230934" cy="47491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tx1"/>
                </a:solidFill>
                <a:latin typeface="+mn-lt"/>
              </a:defRPr>
            </a:lvl2pPr>
            <a:lvl3pPr>
              <a:defRPr b="0">
                <a:solidFill>
                  <a:schemeClr val="tx1"/>
                </a:solidFill>
                <a:latin typeface="+mn-lt"/>
              </a:defRPr>
            </a:lvl3pPr>
            <a:lvl4pPr>
              <a:defRPr b="0">
                <a:solidFill>
                  <a:schemeClr val="tx1"/>
                </a:solidFill>
                <a:latin typeface="+mn-lt"/>
              </a:defRPr>
            </a:lvl4pPr>
            <a:lvl5pPr>
              <a:defRPr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50448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content (1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5"/>
            <a:ext cx="8230934" cy="47926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tx1"/>
                </a:solidFill>
                <a:latin typeface="+mn-lt"/>
              </a:defRPr>
            </a:lvl2pPr>
            <a:lvl3pPr>
              <a:defRPr b="0">
                <a:solidFill>
                  <a:schemeClr val="tx1"/>
                </a:solidFill>
                <a:latin typeface="+mn-lt"/>
              </a:defRPr>
            </a:lvl3pPr>
            <a:lvl4pPr>
              <a:defRPr b="0">
                <a:solidFill>
                  <a:schemeClr val="tx1"/>
                </a:solidFill>
                <a:latin typeface="+mn-lt"/>
              </a:defRPr>
            </a:lvl4pPr>
            <a:lvl5pPr>
              <a:defRPr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8843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7"/>
            <a:ext cx="8230934" cy="4759999"/>
          </a:xfrm>
        </p:spPr>
        <p:txBody>
          <a:bodyPr numCol="1"/>
          <a:lstStyle>
            <a:lvl1pPr>
              <a:tabLst>
                <a:tab pos="6001941" algn="r"/>
              </a:tabLst>
              <a:defRPr b="1">
                <a:solidFill>
                  <a:schemeClr val="tx1"/>
                </a:solidFill>
              </a:defRPr>
            </a:lvl1pPr>
            <a:lvl2pPr marL="342900" indent="-342900">
              <a:buFont typeface="+mj-lt"/>
              <a:buAutoNum type="arabicPeriod"/>
              <a:tabLst>
                <a:tab pos="6001941" algn="r"/>
              </a:tabLst>
              <a:defRPr b="1">
                <a:solidFill>
                  <a:schemeClr val="tx1"/>
                </a:solidFill>
              </a:defRPr>
            </a:lvl2pPr>
            <a:lvl3pPr marL="513160" indent="-167879">
              <a:buFont typeface="+mj-lt"/>
              <a:buAutoNum type="alphaU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3pPr>
            <a:lvl4pPr marL="685800" indent="-172641">
              <a:buFont typeface="+mj-lt"/>
              <a:buAutoNum type="arabi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4pPr>
            <a:lvl5pPr marL="858441" indent="-172641">
              <a:buFont typeface="+mj-lt"/>
              <a:buAutoNum type="arabi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31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content,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5"/>
            <a:ext cx="8230934" cy="38782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5"/>
          </p:nvPr>
        </p:nvSpPr>
        <p:spPr>
          <a:xfrm>
            <a:off x="1496134" y="5863735"/>
            <a:ext cx="6150398" cy="626657"/>
          </a:xfrm>
          <a:solidFill>
            <a:schemeClr val="accent1"/>
          </a:solidFill>
        </p:spPr>
        <p:txBody>
          <a:bodyPr numCol="1" anchor="ctr"/>
          <a:lstStyle>
            <a:lvl1pPr marL="0" indent="0" algn="ctr">
              <a:spcBef>
                <a:spcPts val="0"/>
              </a:spcBef>
              <a:defRPr sz="1350" b="1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1350" b="1">
                <a:solidFill>
                  <a:schemeClr val="bg1"/>
                </a:solidFill>
                <a:latin typeface="+mj-lt"/>
              </a:defRPr>
            </a:lvl2pPr>
            <a:lvl3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900" b="0"/>
            </a:lvl4pPr>
            <a:lvl5pPr marL="0" indent="0">
              <a:spcBef>
                <a:spcPts val="0"/>
              </a:spcBef>
              <a:buNone/>
              <a:defRPr sz="900" b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1609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199" y="1706115"/>
            <a:ext cx="4023027" cy="48253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5"/>
          </p:nvPr>
        </p:nvSpPr>
        <p:spPr>
          <a:xfrm>
            <a:off x="4663774" y="1706115"/>
            <a:ext cx="4021693" cy="48253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6629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706116"/>
            <a:ext cx="2620391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/>
          </p:nvPr>
        </p:nvSpPr>
        <p:spPr>
          <a:xfrm>
            <a:off x="3261138" y="1706116"/>
            <a:ext cx="2620391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6"/>
          </p:nvPr>
        </p:nvSpPr>
        <p:spPr>
          <a:xfrm>
            <a:off x="6065076" y="1706116"/>
            <a:ext cx="2620391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487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706115"/>
            <a:ext cx="8229600" cy="2212742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457200" y="4282057"/>
            <a:ext cx="8229600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4601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1"/>
          <p:cNvSpPr>
            <a:spLocks noGrp="1"/>
          </p:cNvSpPr>
          <p:nvPr>
            <p:ph sz="quarter" idx="17"/>
          </p:nvPr>
        </p:nvSpPr>
        <p:spPr>
          <a:xfrm>
            <a:off x="457201" y="1706117"/>
            <a:ext cx="4023027" cy="22562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5"/>
          </p:nvPr>
        </p:nvSpPr>
        <p:spPr>
          <a:xfrm>
            <a:off x="457201" y="4282057"/>
            <a:ext cx="4023027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8"/>
          </p:nvPr>
        </p:nvSpPr>
        <p:spPr>
          <a:xfrm>
            <a:off x="4662440" y="1706117"/>
            <a:ext cx="4023027" cy="22562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9"/>
          </p:nvPr>
        </p:nvSpPr>
        <p:spPr>
          <a:xfrm>
            <a:off x="4662440" y="4282057"/>
            <a:ext cx="4023027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86914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706115"/>
            <a:ext cx="8229600" cy="10996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457200" y="5574796"/>
            <a:ext cx="8229600" cy="91309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8"/>
          </p:nvPr>
        </p:nvSpPr>
        <p:spPr>
          <a:xfrm>
            <a:off x="457201" y="2989320"/>
            <a:ext cx="4023027" cy="2382309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9"/>
          </p:nvPr>
        </p:nvSpPr>
        <p:spPr>
          <a:xfrm>
            <a:off x="4662440" y="2989320"/>
            <a:ext cx="4023027" cy="2382309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959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58082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071142"/>
            <a:ext cx="8229600" cy="5405859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69484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content,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6"/>
          </p:nvPr>
        </p:nvSpPr>
        <p:spPr>
          <a:xfrm>
            <a:off x="457200" y="1071143"/>
            <a:ext cx="8229600" cy="4351389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11"/>
          <p:cNvSpPr>
            <a:spLocks noGrp="1"/>
          </p:cNvSpPr>
          <p:nvPr>
            <p:ph sz="quarter" idx="15"/>
          </p:nvPr>
        </p:nvSpPr>
        <p:spPr>
          <a:xfrm>
            <a:off x="1496134" y="5863735"/>
            <a:ext cx="6150398" cy="626657"/>
          </a:xfrm>
          <a:solidFill>
            <a:schemeClr val="accent1"/>
          </a:solidFill>
        </p:spPr>
        <p:txBody>
          <a:bodyPr numCol="1" anchor="ctr"/>
          <a:lstStyle>
            <a:lvl1pPr marL="0" indent="0" algn="ctr">
              <a:spcBef>
                <a:spcPts val="0"/>
              </a:spcBef>
              <a:defRPr sz="1350" b="1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1350" b="1">
                <a:solidFill>
                  <a:schemeClr val="bg1"/>
                </a:solidFill>
                <a:latin typeface="+mj-lt"/>
              </a:defRPr>
            </a:lvl2pPr>
            <a:lvl3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900" b="0"/>
            </a:lvl4pPr>
            <a:lvl5pPr marL="0" indent="0">
              <a:spcBef>
                <a:spcPts val="0"/>
              </a:spcBef>
              <a:buNone/>
              <a:defRPr sz="900" b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10451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1"/>
          <p:cNvSpPr>
            <a:spLocks noGrp="1"/>
          </p:cNvSpPr>
          <p:nvPr>
            <p:ph sz="quarter" idx="14"/>
          </p:nvPr>
        </p:nvSpPr>
        <p:spPr>
          <a:xfrm>
            <a:off x="457199" y="1071141"/>
            <a:ext cx="4023027" cy="5460288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5"/>
          </p:nvPr>
        </p:nvSpPr>
        <p:spPr>
          <a:xfrm>
            <a:off x="4663774" y="1071141"/>
            <a:ext cx="4021693" cy="5460288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50553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1"/>
          <p:cNvSpPr>
            <a:spLocks noGrp="1"/>
          </p:cNvSpPr>
          <p:nvPr>
            <p:ph sz="quarter" idx="14"/>
          </p:nvPr>
        </p:nvSpPr>
        <p:spPr>
          <a:xfrm>
            <a:off x="457199" y="1071141"/>
            <a:ext cx="4023027" cy="261911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4663774" y="3963781"/>
            <a:ext cx="4021693" cy="257853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6"/>
          </p:nvPr>
        </p:nvSpPr>
        <p:spPr>
          <a:xfrm>
            <a:off x="457199" y="3963781"/>
            <a:ext cx="4023027" cy="257853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7"/>
          </p:nvPr>
        </p:nvSpPr>
        <p:spPr>
          <a:xfrm>
            <a:off x="4662440" y="1071141"/>
            <a:ext cx="4023027" cy="261911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5070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863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590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content (2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5"/>
            <a:ext cx="8230934" cy="47491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tx1"/>
                </a:solidFill>
                <a:latin typeface="+mn-lt"/>
              </a:defRPr>
            </a:lvl2pPr>
            <a:lvl3pPr>
              <a:defRPr b="0">
                <a:solidFill>
                  <a:schemeClr val="tx1"/>
                </a:solidFill>
                <a:latin typeface="+mn-lt"/>
              </a:defRPr>
            </a:lvl3pPr>
            <a:lvl4pPr>
              <a:defRPr b="0">
                <a:solidFill>
                  <a:schemeClr val="tx1"/>
                </a:solidFill>
                <a:latin typeface="+mn-lt"/>
              </a:defRPr>
            </a:lvl4pPr>
            <a:lvl5pPr>
              <a:defRPr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997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content (1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5"/>
            <a:ext cx="8230934" cy="47926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tx1"/>
                </a:solidFill>
                <a:latin typeface="+mn-lt"/>
              </a:defRPr>
            </a:lvl2pPr>
            <a:lvl3pPr>
              <a:defRPr b="0">
                <a:solidFill>
                  <a:schemeClr val="tx1"/>
                </a:solidFill>
                <a:latin typeface="+mn-lt"/>
              </a:defRPr>
            </a:lvl3pPr>
            <a:lvl4pPr>
              <a:defRPr b="0">
                <a:solidFill>
                  <a:schemeClr val="tx1"/>
                </a:solidFill>
                <a:latin typeface="+mn-lt"/>
              </a:defRPr>
            </a:lvl4pPr>
            <a:lvl5pPr>
              <a:defRPr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63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7"/>
            <a:ext cx="8230934" cy="4759999"/>
          </a:xfrm>
        </p:spPr>
        <p:txBody>
          <a:bodyPr numCol="1"/>
          <a:lstStyle>
            <a:lvl1pPr>
              <a:tabLst>
                <a:tab pos="6001941" algn="r"/>
              </a:tabLst>
              <a:defRPr b="1">
                <a:solidFill>
                  <a:schemeClr val="tx1"/>
                </a:solidFill>
              </a:defRPr>
            </a:lvl1pPr>
            <a:lvl2pPr marL="342900" indent="-342900">
              <a:buFont typeface="+mj-lt"/>
              <a:buAutoNum type="arabicPeriod"/>
              <a:tabLst>
                <a:tab pos="6001941" algn="r"/>
              </a:tabLst>
              <a:defRPr b="1">
                <a:solidFill>
                  <a:schemeClr val="tx1"/>
                </a:solidFill>
              </a:defRPr>
            </a:lvl2pPr>
            <a:lvl3pPr marL="513160" indent="-167879">
              <a:buFont typeface="+mj-lt"/>
              <a:buAutoNum type="alphaU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3pPr>
            <a:lvl4pPr marL="685800" indent="-172641">
              <a:buFont typeface="+mj-lt"/>
              <a:buAutoNum type="arabi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4pPr>
            <a:lvl5pPr marL="858441" indent="-172641">
              <a:buFont typeface="+mj-lt"/>
              <a:buAutoNum type="arabi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189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content,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5"/>
            <a:ext cx="8230934" cy="38782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5"/>
          </p:nvPr>
        </p:nvSpPr>
        <p:spPr>
          <a:xfrm>
            <a:off x="1496134" y="5863735"/>
            <a:ext cx="6150398" cy="626657"/>
          </a:xfrm>
          <a:solidFill>
            <a:schemeClr val="accent1"/>
          </a:solidFill>
        </p:spPr>
        <p:txBody>
          <a:bodyPr numCol="1" anchor="ctr"/>
          <a:lstStyle>
            <a:lvl1pPr marL="0" indent="0" algn="ctr">
              <a:spcBef>
                <a:spcPts val="0"/>
              </a:spcBef>
              <a:defRPr sz="1350" b="1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1350" b="1">
                <a:solidFill>
                  <a:schemeClr val="bg1"/>
                </a:solidFill>
                <a:latin typeface="+mj-lt"/>
              </a:defRPr>
            </a:lvl2pPr>
            <a:lvl3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900" b="0"/>
            </a:lvl4pPr>
            <a:lvl5pPr marL="0" indent="0">
              <a:spcBef>
                <a:spcPts val="0"/>
              </a:spcBef>
              <a:buNone/>
              <a:defRPr sz="900" b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599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199" y="1706115"/>
            <a:ext cx="4023027" cy="48253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5"/>
          </p:nvPr>
        </p:nvSpPr>
        <p:spPr>
          <a:xfrm>
            <a:off x="4663774" y="1706115"/>
            <a:ext cx="4021693" cy="48253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11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"/>
            <a:ext cx="9144000" cy="914399"/>
          </a:xfrm>
          <a:prstGeom prst="rect">
            <a:avLst/>
          </a:prstGeom>
          <a:solidFill>
            <a:schemeClr val="accent2"/>
          </a:solidFill>
        </p:spPr>
        <p:txBody>
          <a:bodyPr vert="horz" lIns="68580" tIns="34290" rIns="68580" bIns="34290" rtlCol="0" anchor="b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6399"/>
            <a:ext cx="8229600" cy="531237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646" y="115129"/>
            <a:ext cx="417023" cy="5406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35254" y="222555"/>
            <a:ext cx="411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523FB89-12DC-4E99-A101-4F9760BF7854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"/>
            <a:ext cx="9144000" cy="914399"/>
          </a:xfrm>
          <a:prstGeom prst="rect">
            <a:avLst/>
          </a:prstGeom>
          <a:solidFill>
            <a:schemeClr val="accent2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646" y="186887"/>
            <a:ext cx="417023" cy="5406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35254" y="294313"/>
            <a:ext cx="411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523FB89-12DC-4E99-A101-4F9760BF7854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199" y="0"/>
            <a:ext cx="814730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AFFB93-2E7C-4691-818C-0448241E4FAD}"/>
              </a:ext>
            </a:extLst>
          </p:cNvPr>
          <p:cNvSpPr/>
          <p:nvPr/>
        </p:nvSpPr>
        <p:spPr>
          <a:xfrm>
            <a:off x="0" y="3"/>
            <a:ext cx="9144000" cy="914399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8FC07A4-7E68-4A54-9541-1F52158A8BA3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646" y="186887"/>
            <a:ext cx="417023" cy="54063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57BB214-5750-4C9D-A41A-E2508B79A1BE}"/>
              </a:ext>
            </a:extLst>
          </p:cNvPr>
          <p:cNvSpPr txBox="1"/>
          <p:nvPr/>
        </p:nvSpPr>
        <p:spPr>
          <a:xfrm>
            <a:off x="8635254" y="294313"/>
            <a:ext cx="411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523FB89-12DC-4E99-A101-4F9760BF7854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37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  <p:sldLayoutId id="2147483746" r:id="rId18"/>
    <p:sldLayoutId id="2147483747" r:id="rId19"/>
    <p:sldLayoutId id="2147483748" r:id="rId20"/>
    <p:sldLayoutId id="2147483749" r:id="rId21"/>
    <p:sldLayoutId id="2147483750" r:id="rId22"/>
    <p:sldLayoutId id="2147483751" r:id="rId23"/>
    <p:sldLayoutId id="2147483752" r:id="rId24"/>
    <p:sldLayoutId id="2147483753" r:id="rId25"/>
    <p:sldLayoutId id="2147483754" r:id="rId26"/>
    <p:sldLayoutId id="2147483755" r:id="rId27"/>
    <p:sldLayoutId id="2147483756" r:id="rId28"/>
    <p:sldLayoutId id="2147483757" r:id="rId29"/>
    <p:sldLayoutId id="2147483758" r:id="rId30"/>
    <p:sldLayoutId id="2147483759" r:id="rId31"/>
    <p:sldLayoutId id="2147483760" r:id="rId32"/>
    <p:sldLayoutId id="2147483761" r:id="rId33"/>
    <p:sldLayoutId id="2147483762" r:id="rId34"/>
  </p:sldLayoutIdLst>
  <p:txStyles>
    <p:titleStyle>
      <a:lvl1pPr marL="0" indent="0" algn="l" defTabSz="342900" rtl="0" eaLnBrk="1" latinLnBrk="0" hangingPunct="1">
        <a:spcBef>
          <a:spcPct val="0"/>
        </a:spcBef>
        <a:buNone/>
        <a:defRPr lang="en-US" sz="2100" b="0" kern="1200" dirty="0">
          <a:solidFill>
            <a:schemeClr val="bg1"/>
          </a:solidFill>
          <a:latin typeface="+mj-lt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indent="0" algn="l" defTabSz="342900" rtl="0" eaLnBrk="1" latinLnBrk="0" hangingPunct="1">
        <a:spcBef>
          <a:spcPct val="20000"/>
        </a:spcBef>
        <a:buFont typeface="Arial"/>
        <a:buNone/>
        <a:defRPr sz="13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0260" indent="-170260" algn="l" defTabSz="3429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345281" indent="-171450" algn="l" defTabSz="342900" rtl="0" eaLnBrk="1" latinLnBrk="0" hangingPunct="1">
        <a:spcBef>
          <a:spcPct val="20000"/>
        </a:spcBef>
        <a:buFont typeface="Garamond" panose="02020404030301010803" pitchFamily="18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515541" indent="-171450" algn="l" defTabSz="342900" rtl="0" eaLnBrk="1" latinLnBrk="0" hangingPunct="1">
        <a:spcBef>
          <a:spcPct val="20000"/>
        </a:spcBef>
        <a:buFont typeface="Garamond" panose="02020404030301010803" pitchFamily="18" charset="0"/>
        <a:buChar char="□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indent="-170260" algn="l" defTabSz="342900" rtl="0" eaLnBrk="1" latinLnBrk="0" hangingPunct="1">
        <a:spcBef>
          <a:spcPct val="20000"/>
        </a:spcBef>
        <a:buSzPct val="70000"/>
        <a:buFont typeface="Arial" panose="020B0604020202020204" pitchFamily="34" charset="0"/>
        <a:buChar char="►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411E7-F4C9-46E9-F71B-3D308BDD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CAASPP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F2300-7687-7BD4-CF64-5D97895BB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Arise high</a:t>
            </a:r>
          </a:p>
        </p:txBody>
      </p:sp>
    </p:spTree>
    <p:extLst>
      <p:ext uri="{BB962C8B-B14F-4D97-AF65-F5344CB8AC3E}">
        <p14:creationId xmlns:p14="http://schemas.microsoft.com/office/powerpoint/2010/main" val="143030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C241B7-A3F1-BECE-0884-9D1ABEE5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SBAC ELA BY STUDENT GROUP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36B6E46D-84C8-9DBB-559A-3C447F5350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718796"/>
              </p:ext>
            </p:extLst>
          </p:nvPr>
        </p:nvGraphicFramePr>
        <p:xfrm>
          <a:off x="4571998" y="1114697"/>
          <a:ext cx="4115595" cy="5340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89B1B9A7-F9F7-3F9F-5211-67322CE993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226721"/>
              </p:ext>
            </p:extLst>
          </p:nvPr>
        </p:nvGraphicFramePr>
        <p:xfrm>
          <a:off x="454151" y="1114697"/>
          <a:ext cx="4076700" cy="540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74642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DC138-A7D2-909E-B602-F757C3BB1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SBAC Mathematics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92096-067A-415B-EDC4-8207D20E4A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Spring SBAC Summative</a:t>
            </a:r>
          </a:p>
        </p:txBody>
      </p:sp>
    </p:spTree>
    <p:extLst>
      <p:ext uri="{BB962C8B-B14F-4D97-AF65-F5344CB8AC3E}">
        <p14:creationId xmlns:p14="http://schemas.microsoft.com/office/powerpoint/2010/main" val="3033476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FB2EB7-15F8-9F3B-3CA7-EF5AB9502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SBAC MATHEMATICS ACROSS YEARS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09E74D80-0C18-2E19-2E97-AC31C562F9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045788"/>
              </p:ext>
            </p:extLst>
          </p:nvPr>
        </p:nvGraphicFramePr>
        <p:xfrm>
          <a:off x="457200" y="1114697"/>
          <a:ext cx="4114800" cy="5340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D6D25226-68F5-BFFA-6AF7-8A105F2ED7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66152"/>
              </p:ext>
            </p:extLst>
          </p:nvPr>
        </p:nvGraphicFramePr>
        <p:xfrm>
          <a:off x="4572000" y="1114698"/>
          <a:ext cx="4365769" cy="5340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16846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C241B7-A3F1-BECE-0884-9D1ABEE5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SBAC MATH BY STUDENT GROUP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51A7FAB4-4BDF-A24A-C52B-4CEEC44BF3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678092"/>
              </p:ext>
            </p:extLst>
          </p:nvPr>
        </p:nvGraphicFramePr>
        <p:xfrm>
          <a:off x="4572000" y="1148546"/>
          <a:ext cx="4076700" cy="540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715830E1-8023-B601-5F23-047DA486A7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1463184"/>
              </p:ext>
            </p:extLst>
          </p:nvPr>
        </p:nvGraphicFramePr>
        <p:xfrm>
          <a:off x="495300" y="1148546"/>
          <a:ext cx="4076700" cy="540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48382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DC138-A7D2-909E-B602-F757C3BB1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 Science (CAST)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92096-067A-415B-EDC4-8207D20E4A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Spring SBAC Summative</a:t>
            </a:r>
          </a:p>
        </p:txBody>
      </p:sp>
    </p:spTree>
    <p:extLst>
      <p:ext uri="{BB962C8B-B14F-4D97-AF65-F5344CB8AC3E}">
        <p14:creationId xmlns:p14="http://schemas.microsoft.com/office/powerpoint/2010/main" val="1799904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FB2EB7-15F8-9F3B-3CA7-EF5AB9502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 SCIENCE (CAST) ACROSS YEARS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09E74D80-0C18-2E19-2E97-AC31C562F9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794618"/>
              </p:ext>
            </p:extLst>
          </p:nvPr>
        </p:nvGraphicFramePr>
        <p:xfrm>
          <a:off x="457200" y="1114697"/>
          <a:ext cx="4114800" cy="5340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604CCD11-D456-CD44-85ED-08A341F555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977873"/>
              </p:ext>
            </p:extLst>
          </p:nvPr>
        </p:nvGraphicFramePr>
        <p:xfrm>
          <a:off x="4749627" y="1114697"/>
          <a:ext cx="4114800" cy="5423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6159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C241B7-A3F1-BECE-0884-9D1ABEE5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2022 CAST BY GRADE LEVEL AND STUDENT GROUP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8712915C-8A05-EA7F-2FB7-09F930C1DF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2314762"/>
              </p:ext>
            </p:extLst>
          </p:nvPr>
        </p:nvGraphicFramePr>
        <p:xfrm>
          <a:off x="797010" y="1025610"/>
          <a:ext cx="7549979" cy="5394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737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DC138-A7D2-909E-B602-F757C3BB1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Schoolwide Performance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92096-067A-415B-EDC4-8207D20E4A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Spring SBAC Summative</a:t>
            </a:r>
          </a:p>
        </p:txBody>
      </p:sp>
    </p:spTree>
    <p:extLst>
      <p:ext uri="{BB962C8B-B14F-4D97-AF65-F5344CB8AC3E}">
        <p14:creationId xmlns:p14="http://schemas.microsoft.com/office/powerpoint/2010/main" val="86709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C241B7-A3F1-BECE-0884-9D1ABEE5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Schoolwide Performance by Achievement Level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79149C6-70B6-421F-6FA8-FBC6BAED6194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075701274"/>
              </p:ext>
            </p:extLst>
          </p:nvPr>
        </p:nvGraphicFramePr>
        <p:xfrm>
          <a:off x="457200" y="1114697"/>
          <a:ext cx="8231188" cy="5340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01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C815172-4CDA-A39D-2B6D-3256D203697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59626131"/>
              </p:ext>
            </p:extLst>
          </p:nvPr>
        </p:nvGraphicFramePr>
        <p:xfrm>
          <a:off x="311085" y="1153516"/>
          <a:ext cx="6507726" cy="5423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61AAA2CA-AD0D-E1B1-CF42-B048E7A5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to 2022 Comparison</a:t>
            </a:r>
            <a:br>
              <a:rPr lang="en-US" dirty="0"/>
            </a:br>
            <a:r>
              <a:rPr lang="en-US" dirty="0"/>
              <a:t>Meeting or Exceeding the Standard</a:t>
            </a:r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E9C08DD8-3942-79FD-1BED-23DBE07F89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18811" y="1455778"/>
            <a:ext cx="2261250" cy="335189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State Averages for 2019: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ELA: 51.1%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Math: 39.7%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Science: 29.9%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State data not yet available for 2022</a:t>
            </a:r>
          </a:p>
        </p:txBody>
      </p:sp>
    </p:spTree>
    <p:extLst>
      <p:ext uri="{BB962C8B-B14F-4D97-AF65-F5344CB8AC3E}">
        <p14:creationId xmlns:p14="http://schemas.microsoft.com/office/powerpoint/2010/main" val="357436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C241B7-A3F1-BECE-0884-9D1ABEE5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to 2022 Comparison</a:t>
            </a:r>
            <a:br>
              <a:rPr lang="en-US" dirty="0"/>
            </a:br>
            <a:r>
              <a:rPr lang="en-US" dirty="0"/>
              <a:t>Average Dashboard Distance From Standard (DFS)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0533780-182A-CAB9-902B-476CC8E87BA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534333641"/>
              </p:ext>
            </p:extLst>
          </p:nvPr>
        </p:nvGraphicFramePr>
        <p:xfrm>
          <a:off x="457201" y="1091045"/>
          <a:ext cx="6279160" cy="5363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0">
            <a:extLst>
              <a:ext uri="{FF2B5EF4-FFF2-40B4-BE49-F238E27FC236}">
                <a16:creationId xmlns:a16="http://schemas.microsoft.com/office/drawing/2014/main" id="{58C18E07-EBE6-C7E2-EA88-00CAFD405F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18811" y="1455778"/>
            <a:ext cx="2261250" cy="335189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State Averages DFS for 2019 Dashboard: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ELA: 2.5 pts below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Math: 33.5 pts </a:t>
            </a:r>
            <a:r>
              <a:rPr lang="en-US">
                <a:solidFill>
                  <a:schemeClr val="tx1"/>
                </a:solidFill>
                <a:latin typeface="+mn-lt"/>
              </a:rPr>
              <a:t>below standard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2022 Dashboard not yet released</a:t>
            </a:r>
          </a:p>
        </p:txBody>
      </p:sp>
    </p:spTree>
    <p:extLst>
      <p:ext uri="{BB962C8B-B14F-4D97-AF65-F5344CB8AC3E}">
        <p14:creationId xmlns:p14="http://schemas.microsoft.com/office/powerpoint/2010/main" val="365840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>
            <a:extLst>
              <a:ext uri="{FF2B5EF4-FFF2-40B4-BE49-F238E27FC236}">
                <a16:creationId xmlns:a16="http://schemas.microsoft.com/office/drawing/2014/main" id="{0511DE31-0148-2E5F-2375-9D2275450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0"/>
            <a:ext cx="8147304" cy="914400"/>
          </a:xfrm>
        </p:spPr>
        <p:txBody>
          <a:bodyPr/>
          <a:lstStyle/>
          <a:p>
            <a:r>
              <a:rPr lang="en-US" dirty="0"/>
              <a:t>SBAC ENGLISH LANGUAGE ARTS/LITERACY:</a:t>
            </a:r>
            <a:br>
              <a:rPr lang="en-US" dirty="0"/>
            </a:br>
            <a:r>
              <a:rPr lang="en-US" dirty="0"/>
              <a:t>Estimated 2022 Distance From Standard</a:t>
            </a: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48B2F0D3-A87E-830E-0C05-B2156ED45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723485"/>
              </p:ext>
            </p:extLst>
          </p:nvPr>
        </p:nvGraphicFramePr>
        <p:xfrm>
          <a:off x="246648" y="1311329"/>
          <a:ext cx="8650703" cy="41660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2272">
                  <a:extLst>
                    <a:ext uri="{9D8B030D-6E8A-4147-A177-3AD203B41FA5}">
                      <a16:colId xmlns:a16="http://schemas.microsoft.com/office/drawing/2014/main" val="3352188784"/>
                    </a:ext>
                  </a:extLst>
                </a:gridCol>
                <a:gridCol w="1985211">
                  <a:extLst>
                    <a:ext uri="{9D8B030D-6E8A-4147-A177-3AD203B41FA5}">
                      <a16:colId xmlns:a16="http://schemas.microsoft.com/office/drawing/2014/main" val="1286924077"/>
                    </a:ext>
                  </a:extLst>
                </a:gridCol>
                <a:gridCol w="1708484">
                  <a:extLst>
                    <a:ext uri="{9D8B030D-6E8A-4147-A177-3AD203B41FA5}">
                      <a16:colId xmlns:a16="http://schemas.microsoft.com/office/drawing/2014/main" val="57776612"/>
                    </a:ext>
                  </a:extLst>
                </a:gridCol>
                <a:gridCol w="1804736">
                  <a:extLst>
                    <a:ext uri="{9D8B030D-6E8A-4147-A177-3AD203B41FA5}">
                      <a16:colId xmlns:a16="http://schemas.microsoft.com/office/drawing/2014/main" val="2679016662"/>
                    </a:ext>
                  </a:extLst>
                </a:gridCol>
              </a:tblGrid>
              <a:tr h="770020">
                <a:tc>
                  <a:txBody>
                    <a:bodyPr/>
                    <a:lstStyle/>
                    <a:p>
                      <a:r>
                        <a:rPr lang="en-US" sz="2200" dirty="0"/>
                        <a:t>Student Group</a:t>
                      </a:r>
                    </a:p>
                  </a:txBody>
                  <a:tcPr marL="172732" marR="172732" marT="86366" marB="863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Participation Rate</a:t>
                      </a:r>
                    </a:p>
                  </a:txBody>
                  <a:tcPr marL="172732" marR="172732" marT="86366" marB="863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2019 Dashboard DFS</a:t>
                      </a:r>
                    </a:p>
                  </a:txBody>
                  <a:tcPr marL="172732" marR="172732" marT="86366" marB="863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Estimated 2022 DFS </a:t>
                      </a:r>
                      <a:r>
                        <a:rPr lang="en-US" sz="1400" dirty="0"/>
                        <a:t> </a:t>
                      </a:r>
                    </a:p>
                    <a:p>
                      <a:pPr algn="ctr"/>
                      <a:r>
                        <a:rPr lang="en-US" sz="1400" dirty="0"/>
                        <a:t>w/ Participation Rate Deduction</a:t>
                      </a:r>
                    </a:p>
                  </a:txBody>
                  <a:tcPr marL="172732" marR="172732" marT="86366" marB="86366"/>
                </a:tc>
                <a:extLst>
                  <a:ext uri="{0D108BD9-81ED-4DB2-BD59-A6C34878D82A}">
                    <a16:rowId xmlns:a16="http://schemas.microsoft.com/office/drawing/2014/main" val="4253864545"/>
                  </a:ext>
                </a:extLst>
              </a:tr>
              <a:tr h="582143">
                <a:tc>
                  <a:txBody>
                    <a:bodyPr/>
                    <a:lstStyle/>
                    <a:p>
                      <a:r>
                        <a:rPr lang="en-US" sz="2000"/>
                        <a:t>All Students</a:t>
                      </a:r>
                    </a:p>
                  </a:txBody>
                  <a:tcPr marL="172732" marR="172732" marT="86366" marB="86366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20.4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-88.3</a:t>
                      </a:r>
                    </a:p>
                  </a:txBody>
                  <a:tcPr marL="14310" marR="14310" marT="14310" marB="0" anchor="ctr"/>
                </a:tc>
                <a:extLst>
                  <a:ext uri="{0D108BD9-81ED-4DB2-BD59-A6C34878D82A}">
                    <a16:rowId xmlns:a16="http://schemas.microsoft.com/office/drawing/2014/main" val="1268318603"/>
                  </a:ext>
                </a:extLst>
              </a:tr>
              <a:tr h="582143">
                <a:tc>
                  <a:txBody>
                    <a:bodyPr/>
                    <a:lstStyle/>
                    <a:p>
                      <a:r>
                        <a:rPr lang="en-US" sz="2000" dirty="0"/>
                        <a:t>Socioeconomically Disadvantaged</a:t>
                      </a:r>
                    </a:p>
                  </a:txBody>
                  <a:tcPr marL="172732" marR="172732" marT="86366" marB="86366"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20.7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-80.2</a:t>
                      </a:r>
                    </a:p>
                  </a:txBody>
                  <a:tcPr marL="14310" marR="14310" marT="14310" marB="0" anchor="ctr"/>
                </a:tc>
                <a:extLst>
                  <a:ext uri="{0D108BD9-81ED-4DB2-BD59-A6C34878D82A}">
                    <a16:rowId xmlns:a16="http://schemas.microsoft.com/office/drawing/2014/main" val="2102337613"/>
                  </a:ext>
                </a:extLst>
              </a:tr>
              <a:tr h="582143">
                <a:tc>
                  <a:txBody>
                    <a:bodyPr/>
                    <a:lstStyle/>
                    <a:p>
                      <a:r>
                        <a:rPr lang="en-US" sz="2000" dirty="0"/>
                        <a:t>English Learners</a:t>
                      </a:r>
                    </a:p>
                  </a:txBody>
                  <a:tcPr marL="172732" marR="172732" marT="86366" marB="86366"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-55.2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-176.3</a:t>
                      </a:r>
                    </a:p>
                  </a:txBody>
                  <a:tcPr marL="14310" marR="14310" marT="14310" marB="0" anchor="ctr"/>
                </a:tc>
                <a:extLst>
                  <a:ext uri="{0D108BD9-81ED-4DB2-BD59-A6C34878D82A}">
                    <a16:rowId xmlns:a16="http://schemas.microsoft.com/office/drawing/2014/main" val="2424125274"/>
                  </a:ext>
                </a:extLst>
              </a:tr>
              <a:tr h="949435">
                <a:tc>
                  <a:txBody>
                    <a:bodyPr/>
                    <a:lstStyle/>
                    <a:p>
                      <a:r>
                        <a:rPr lang="en-US" sz="2000" dirty="0"/>
                        <a:t>Hispanic or Latino</a:t>
                      </a:r>
                    </a:p>
                  </a:txBody>
                  <a:tcPr marL="172732" marR="172732" marT="86366" marB="86366"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19.6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-80.8</a:t>
                      </a:r>
                    </a:p>
                  </a:txBody>
                  <a:tcPr marL="14310" marR="14310" marT="14310" marB="0" anchor="ctr"/>
                </a:tc>
                <a:extLst>
                  <a:ext uri="{0D108BD9-81ED-4DB2-BD59-A6C34878D82A}">
                    <a16:rowId xmlns:a16="http://schemas.microsoft.com/office/drawing/2014/main" val="705884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39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>
            <a:extLst>
              <a:ext uri="{FF2B5EF4-FFF2-40B4-BE49-F238E27FC236}">
                <a16:creationId xmlns:a16="http://schemas.microsoft.com/office/drawing/2014/main" id="{0511DE31-0148-2E5F-2375-9D2275450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0"/>
            <a:ext cx="8147304" cy="914400"/>
          </a:xfrm>
        </p:spPr>
        <p:txBody>
          <a:bodyPr/>
          <a:lstStyle/>
          <a:p>
            <a:r>
              <a:rPr lang="en-US" dirty="0"/>
              <a:t>SBAC MATHEMATICS:</a:t>
            </a:r>
            <a:br>
              <a:rPr lang="en-US" dirty="0"/>
            </a:br>
            <a:r>
              <a:rPr lang="en-US" dirty="0"/>
              <a:t>Estimated 2022 Distance From Standard</a:t>
            </a: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48B2F0D3-A87E-830E-0C05-B2156ED45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030505"/>
              </p:ext>
            </p:extLst>
          </p:nvPr>
        </p:nvGraphicFramePr>
        <p:xfrm>
          <a:off x="246648" y="1345967"/>
          <a:ext cx="8650703" cy="41660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52272">
                  <a:extLst>
                    <a:ext uri="{9D8B030D-6E8A-4147-A177-3AD203B41FA5}">
                      <a16:colId xmlns:a16="http://schemas.microsoft.com/office/drawing/2014/main" val="3352188784"/>
                    </a:ext>
                  </a:extLst>
                </a:gridCol>
                <a:gridCol w="1985211">
                  <a:extLst>
                    <a:ext uri="{9D8B030D-6E8A-4147-A177-3AD203B41FA5}">
                      <a16:colId xmlns:a16="http://schemas.microsoft.com/office/drawing/2014/main" val="1286924077"/>
                    </a:ext>
                  </a:extLst>
                </a:gridCol>
                <a:gridCol w="1708484">
                  <a:extLst>
                    <a:ext uri="{9D8B030D-6E8A-4147-A177-3AD203B41FA5}">
                      <a16:colId xmlns:a16="http://schemas.microsoft.com/office/drawing/2014/main" val="57776612"/>
                    </a:ext>
                  </a:extLst>
                </a:gridCol>
                <a:gridCol w="1804736">
                  <a:extLst>
                    <a:ext uri="{9D8B030D-6E8A-4147-A177-3AD203B41FA5}">
                      <a16:colId xmlns:a16="http://schemas.microsoft.com/office/drawing/2014/main" val="2679016662"/>
                    </a:ext>
                  </a:extLst>
                </a:gridCol>
              </a:tblGrid>
              <a:tr h="770020">
                <a:tc>
                  <a:txBody>
                    <a:bodyPr/>
                    <a:lstStyle/>
                    <a:p>
                      <a:r>
                        <a:rPr lang="en-US" sz="2200" dirty="0"/>
                        <a:t>Student Group</a:t>
                      </a:r>
                    </a:p>
                  </a:txBody>
                  <a:tcPr marL="172732" marR="172732" marT="86366" marB="863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Participation Rate</a:t>
                      </a:r>
                    </a:p>
                  </a:txBody>
                  <a:tcPr marL="172732" marR="172732" marT="86366" marB="863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2019 Dashboard DFS</a:t>
                      </a:r>
                    </a:p>
                  </a:txBody>
                  <a:tcPr marL="172732" marR="172732" marT="86366" marB="863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Estimated 2022 DFS </a:t>
                      </a:r>
                      <a:r>
                        <a:rPr lang="en-US" sz="1400" dirty="0"/>
                        <a:t> </a:t>
                      </a:r>
                    </a:p>
                    <a:p>
                      <a:pPr algn="ctr"/>
                      <a:r>
                        <a:rPr lang="en-US" sz="1400" dirty="0"/>
                        <a:t>w/ Participation Rate Deduction</a:t>
                      </a:r>
                    </a:p>
                  </a:txBody>
                  <a:tcPr marL="172732" marR="172732" marT="86366" marB="86366"/>
                </a:tc>
                <a:extLst>
                  <a:ext uri="{0D108BD9-81ED-4DB2-BD59-A6C34878D82A}">
                    <a16:rowId xmlns:a16="http://schemas.microsoft.com/office/drawing/2014/main" val="4253864545"/>
                  </a:ext>
                </a:extLst>
              </a:tr>
              <a:tr h="582143">
                <a:tc>
                  <a:txBody>
                    <a:bodyPr/>
                    <a:lstStyle/>
                    <a:p>
                      <a:r>
                        <a:rPr lang="en-US" sz="2000"/>
                        <a:t>All Students</a:t>
                      </a:r>
                    </a:p>
                  </a:txBody>
                  <a:tcPr marL="172732" marR="172732" marT="86366" marB="86366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-108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-149.7</a:t>
                      </a:r>
                    </a:p>
                  </a:txBody>
                  <a:tcPr marL="14310" marR="14310" marT="14310" marB="0" anchor="ctr"/>
                </a:tc>
                <a:extLst>
                  <a:ext uri="{0D108BD9-81ED-4DB2-BD59-A6C34878D82A}">
                    <a16:rowId xmlns:a16="http://schemas.microsoft.com/office/drawing/2014/main" val="1268318603"/>
                  </a:ext>
                </a:extLst>
              </a:tr>
              <a:tr h="582143">
                <a:tc>
                  <a:txBody>
                    <a:bodyPr/>
                    <a:lstStyle/>
                    <a:p>
                      <a:r>
                        <a:rPr lang="en-US" sz="2000" dirty="0"/>
                        <a:t>Socioeconomically Disadvantaged</a:t>
                      </a:r>
                    </a:p>
                  </a:txBody>
                  <a:tcPr marL="172732" marR="172732" marT="86366" marB="86366"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-105.2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-147.6</a:t>
                      </a:r>
                    </a:p>
                  </a:txBody>
                  <a:tcPr marL="14310" marR="14310" marT="14310" marB="0" anchor="ctr"/>
                </a:tc>
                <a:extLst>
                  <a:ext uri="{0D108BD9-81ED-4DB2-BD59-A6C34878D82A}">
                    <a16:rowId xmlns:a16="http://schemas.microsoft.com/office/drawing/2014/main" val="2102337613"/>
                  </a:ext>
                </a:extLst>
              </a:tr>
              <a:tr h="582143">
                <a:tc>
                  <a:txBody>
                    <a:bodyPr/>
                    <a:lstStyle/>
                    <a:p>
                      <a:r>
                        <a:rPr lang="en-US" sz="2000" dirty="0"/>
                        <a:t>English Learners</a:t>
                      </a:r>
                    </a:p>
                  </a:txBody>
                  <a:tcPr marL="172732" marR="172732" marT="86366" marB="86366"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-155.4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-179.0</a:t>
                      </a:r>
                    </a:p>
                  </a:txBody>
                  <a:tcPr marL="14310" marR="14310" marT="14310" marB="0" anchor="ctr"/>
                </a:tc>
                <a:extLst>
                  <a:ext uri="{0D108BD9-81ED-4DB2-BD59-A6C34878D82A}">
                    <a16:rowId xmlns:a16="http://schemas.microsoft.com/office/drawing/2014/main" val="2424125274"/>
                  </a:ext>
                </a:extLst>
              </a:tr>
              <a:tr h="949435">
                <a:tc>
                  <a:txBody>
                    <a:bodyPr/>
                    <a:lstStyle/>
                    <a:p>
                      <a:r>
                        <a:rPr lang="en-US" sz="2000" dirty="0"/>
                        <a:t>Hispanic or Latino</a:t>
                      </a:r>
                    </a:p>
                  </a:txBody>
                  <a:tcPr marL="172732" marR="172732" marT="86366" marB="86366"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-112.3</a:t>
                      </a:r>
                    </a:p>
                  </a:txBody>
                  <a:tcPr marL="14310" marR="14310" marT="1431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-142.1</a:t>
                      </a:r>
                    </a:p>
                  </a:txBody>
                  <a:tcPr marL="14310" marR="14310" marT="14310" marB="0" anchor="ctr"/>
                </a:tc>
                <a:extLst>
                  <a:ext uri="{0D108BD9-81ED-4DB2-BD59-A6C34878D82A}">
                    <a16:rowId xmlns:a16="http://schemas.microsoft.com/office/drawing/2014/main" val="705884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1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DC138-A7D2-909E-B602-F757C3BB1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SBAC English Language Arts/Literacy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92096-067A-415B-EDC4-8207D20E4A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Spring SBAC Summative</a:t>
            </a:r>
          </a:p>
        </p:txBody>
      </p:sp>
    </p:spTree>
    <p:extLst>
      <p:ext uri="{BB962C8B-B14F-4D97-AF65-F5344CB8AC3E}">
        <p14:creationId xmlns:p14="http://schemas.microsoft.com/office/powerpoint/2010/main" val="3917387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FB2EB7-15F8-9F3B-3CA7-EF5AB9502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SBAC ENGLISH LANGUAGE ARTS/LITERACY ACROSS YEARS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09E74D80-0C18-2E19-2E97-AC31C562F9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8761561"/>
              </p:ext>
            </p:extLst>
          </p:nvPr>
        </p:nvGraphicFramePr>
        <p:xfrm>
          <a:off x="457200" y="1114697"/>
          <a:ext cx="4114800" cy="5340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D6D25226-68F5-BFFA-6AF7-8A105F2ED7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598757"/>
              </p:ext>
            </p:extLst>
          </p:nvPr>
        </p:nvGraphicFramePr>
        <p:xfrm>
          <a:off x="4572000" y="1236518"/>
          <a:ext cx="4365769" cy="5218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8607075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top bar">
  <a:themeElements>
    <a:clrScheme name="Custom 5">
      <a:dk1>
        <a:sysClr val="windowText" lastClr="000000"/>
      </a:dk1>
      <a:lt1>
        <a:sysClr val="window" lastClr="FFFFFF"/>
      </a:lt1>
      <a:dk2>
        <a:srgbClr val="808285"/>
      </a:dk2>
      <a:lt2>
        <a:srgbClr val="CBCBD4"/>
      </a:lt2>
      <a:accent1>
        <a:srgbClr val="7FC04B"/>
      </a:accent1>
      <a:accent2>
        <a:srgbClr val="005C9A"/>
      </a:accent2>
      <a:accent3>
        <a:srgbClr val="EEA25C"/>
      </a:accent3>
      <a:accent4>
        <a:srgbClr val="8E008E"/>
      </a:accent4>
      <a:accent5>
        <a:srgbClr val="61BFFF"/>
      </a:accent5>
      <a:accent6>
        <a:srgbClr val="00A3A3"/>
      </a:accent6>
      <a:hlink>
        <a:srgbClr val="0000FF"/>
      </a:hlink>
      <a:folHlink>
        <a:srgbClr val="800080"/>
      </a:folHlink>
    </a:clrScheme>
    <a:fontScheme name="Franklin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12700">
          <a:solidFill>
            <a:schemeClr val="accent2"/>
          </a:solidFill>
        </a:ln>
        <a:effectLst/>
      </a:spPr>
      <a:bodyPr rtlCol="0" anchor="ctr"/>
      <a:lstStyle>
        <a:defPPr marL="0" algn="ctr">
          <a:defRPr sz="1600" b="1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-top bar" id="{AC1C7476-8363-40E0-89D4-8BE1C59F858E}" vid="{B9D14F30-9A8B-4E4E-80EB-A7D51F9416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Theme-top bar</Template>
  <TotalTime>2222</TotalTime>
  <Words>418</Words>
  <Application>Microsoft Office PowerPoint</Application>
  <PresentationFormat>On-screen Show (4:3)</PresentationFormat>
  <Paragraphs>135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Franklin Gothic Book</vt:lpstr>
      <vt:lpstr>Franklin Gothic Demi</vt:lpstr>
      <vt:lpstr>Garamond</vt:lpstr>
      <vt:lpstr>Wingdings</vt:lpstr>
      <vt:lpstr>Theme-top bar</vt:lpstr>
      <vt:lpstr>2022 CAASPP Overview</vt:lpstr>
      <vt:lpstr>Schoolwide Performance</vt:lpstr>
      <vt:lpstr>Schoolwide Performance by Achievement Level</vt:lpstr>
      <vt:lpstr>2019 to 2022 Comparison Meeting or Exceeding the Standard</vt:lpstr>
      <vt:lpstr>2019 to 2022 Comparison Average Dashboard Distance From Standard (DFS)</vt:lpstr>
      <vt:lpstr>SBAC ENGLISH LANGUAGE ARTS/LITERACY: Estimated 2022 Distance From Standard</vt:lpstr>
      <vt:lpstr>SBAC MATHEMATICS: Estimated 2022 Distance From Standard</vt:lpstr>
      <vt:lpstr>SBAC English Language Arts/Literacy</vt:lpstr>
      <vt:lpstr>SBAC ENGLISH LANGUAGE ARTS/LITERACY ACROSS YEARS</vt:lpstr>
      <vt:lpstr>2022 SBAC ELA BY STUDENT GROUP</vt:lpstr>
      <vt:lpstr>SBAC Mathematics</vt:lpstr>
      <vt:lpstr>SBAC MATHEMATICS ACROSS YEARS</vt:lpstr>
      <vt:lpstr>2022 SBAC MATH BY STUDENT GROUP</vt:lpstr>
      <vt:lpstr>CA Science (CAST)</vt:lpstr>
      <vt:lpstr>CA SCIENCE (CAST) ACROSS YEARS</vt:lpstr>
      <vt:lpstr>2022 CAST BY GRADE LEVEL AND STUDENT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LCAP Engagement Plan</dc:title>
  <dc:creator>Michael Kwan</dc:creator>
  <cp:lastModifiedBy>Annice Weinstein</cp:lastModifiedBy>
  <cp:revision>145</cp:revision>
  <dcterms:created xsi:type="dcterms:W3CDTF">2018-08-02T23:12:01Z</dcterms:created>
  <dcterms:modified xsi:type="dcterms:W3CDTF">2022-08-23T20:35:39Z</dcterms:modified>
</cp:coreProperties>
</file>