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Ubuntu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9AABC5-135A-4074-AF26-BB6455761E5C}">
  <a:tblStyle styleId="{609AABC5-135A-4074-AF26-BB6455761E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bb1d0c63a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bb1d0c63a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bb1d0c63a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bb1d0c63a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bb1d0c63a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bb1d0c63a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bbb1d0c63a_0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bbb1d0c63a_0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bb1d0c63a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bb1d0c63a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karla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bb1d0c63a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bb1d0c63a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karla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bb1d0c63a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bb1d0c63a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514350" y="464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514350" y="13477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-45625" y="3744075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Board Recruitment </a:t>
            </a:r>
            <a:r>
              <a:rPr lang="en-US" b="1" dirty="0">
                <a:latin typeface="Ubuntu"/>
                <a:ea typeface="Ubuntu"/>
                <a:cs typeface="Ubuntu"/>
                <a:sym typeface="Ubuntu"/>
              </a:rPr>
              <a:t>and Professional Development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Ubuntu"/>
                <a:ea typeface="Ubuntu"/>
                <a:cs typeface="Ubuntu"/>
                <a:sym typeface="Ubuntu"/>
              </a:rPr>
              <a:t>December </a:t>
            </a:r>
            <a:r>
              <a:rPr lang="en" b="1" dirty="0">
                <a:latin typeface="Ubuntu"/>
                <a:ea typeface="Ubuntu"/>
                <a:cs typeface="Ubuntu"/>
                <a:sym typeface="Ubuntu"/>
              </a:rPr>
              <a:t>2021</a:t>
            </a:r>
            <a:endParaRPr b="1" dirty="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063" y="587300"/>
            <a:ext cx="3621877" cy="307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Nunito"/>
                <a:ea typeface="Nunito"/>
                <a:cs typeface="Nunito"/>
                <a:sym typeface="Nunito"/>
              </a:rPr>
              <a:t>1</a:t>
            </a:fld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514350" y="464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 of today’s discussion</a:t>
            </a: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body" idx="1"/>
          </p:nvPr>
        </p:nvSpPr>
        <p:spPr>
          <a:xfrm>
            <a:off x="819150" y="13867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 dirty="0"/>
              <a:t>Review current board roster</a:t>
            </a:r>
            <a:br>
              <a:rPr lang="en" sz="1700" dirty="0"/>
            </a:b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Align on our vision and areas of growth for </a:t>
            </a:r>
            <a:r>
              <a:rPr lang="en-US" sz="1700" dirty="0"/>
              <a:t>the </a:t>
            </a:r>
            <a:r>
              <a:rPr lang="en" sz="1700" dirty="0"/>
              <a:t>Board going forward </a:t>
            </a:r>
            <a:br>
              <a:rPr lang="en" sz="1700" dirty="0"/>
            </a:b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Share proposed timeline and next steps</a:t>
            </a:r>
            <a:endParaRPr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514350" y="464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 Board</a:t>
            </a:r>
            <a:endParaRPr dirty="0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B56267B-A16E-4A98-9F96-46F797037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65" y="1419199"/>
            <a:ext cx="7136679" cy="24151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>
            <a:spLocks noGrp="1"/>
          </p:cNvSpPr>
          <p:nvPr>
            <p:ph type="title"/>
          </p:nvPr>
        </p:nvSpPr>
        <p:spPr>
          <a:xfrm>
            <a:off x="514350" y="464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 for the Board going forward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06816-0730-40C9-A157-7D80FC321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347750"/>
            <a:ext cx="7505700" cy="2840048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r>
              <a:rPr lang="en-US" sz="1600" dirty="0"/>
              <a:t>Increase diversity of the board to reflect:</a:t>
            </a:r>
          </a:p>
          <a:p>
            <a:pPr marL="146050" indent="0">
              <a:buNone/>
            </a:pPr>
            <a:endParaRPr lang="en-US" sz="1600" dirty="0"/>
          </a:p>
          <a:p>
            <a:pPr marL="146050" indent="0">
              <a:buNone/>
            </a:pPr>
            <a:endParaRPr lang="en-US" sz="1600" dirty="0"/>
          </a:p>
          <a:p>
            <a:pPr marL="146050" indent="0">
              <a:buNone/>
            </a:pPr>
            <a:endParaRPr lang="en-US" sz="1600" dirty="0"/>
          </a:p>
          <a:p>
            <a:pPr marL="146050" indent="0">
              <a:buNone/>
            </a:pPr>
            <a:endParaRPr lang="en-US" sz="1600" dirty="0"/>
          </a:p>
          <a:p>
            <a:pPr marL="146050" indent="0">
              <a:buNone/>
            </a:pPr>
            <a:endParaRPr lang="en-US" sz="1600" dirty="0"/>
          </a:p>
          <a:p>
            <a:pPr marL="146050" indent="0">
              <a:buNone/>
            </a:pPr>
            <a:endParaRPr lang="en-US" sz="1600" dirty="0"/>
          </a:p>
          <a:p>
            <a:pPr marL="146050" indent="0">
              <a:buNone/>
            </a:pP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2BB3B2D-FFD6-4117-B367-7CCCA61C54A3}"/>
              </a:ext>
            </a:extLst>
          </p:cNvPr>
          <p:cNvSpPr/>
          <p:nvPr/>
        </p:nvSpPr>
        <p:spPr>
          <a:xfrm>
            <a:off x="1016374" y="1836485"/>
            <a:ext cx="774006" cy="245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4A872-3557-4698-8FB8-8E57449B708A}"/>
              </a:ext>
            </a:extLst>
          </p:cNvPr>
          <p:cNvSpPr txBox="1"/>
          <p:nvPr/>
        </p:nvSpPr>
        <p:spPr>
          <a:xfrm>
            <a:off x="1986322" y="1821118"/>
            <a:ext cx="2939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ARISE student culture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979C4F4-6D3A-4297-97F2-7686653103B7}"/>
              </a:ext>
            </a:extLst>
          </p:cNvPr>
          <p:cNvSpPr/>
          <p:nvPr/>
        </p:nvSpPr>
        <p:spPr>
          <a:xfrm>
            <a:off x="1016375" y="2436718"/>
            <a:ext cx="827794" cy="245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64824-BBB3-4748-8DC8-367715BE857D}"/>
              </a:ext>
            </a:extLst>
          </p:cNvPr>
          <p:cNvSpPr txBox="1"/>
          <p:nvPr/>
        </p:nvSpPr>
        <p:spPr>
          <a:xfrm>
            <a:off x="1986322" y="2401780"/>
            <a:ext cx="3584988" cy="315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Expand fundraising and finance expertise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DC0582F-3E78-4C77-8B90-B0C3F548D27F}"/>
              </a:ext>
            </a:extLst>
          </p:cNvPr>
          <p:cNvSpPr/>
          <p:nvPr/>
        </p:nvSpPr>
        <p:spPr>
          <a:xfrm>
            <a:off x="1016374" y="3036951"/>
            <a:ext cx="849312" cy="245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12A5F6-2681-4991-BCA5-32587F6CDB52}"/>
              </a:ext>
            </a:extLst>
          </p:cNvPr>
          <p:cNvSpPr txBox="1"/>
          <p:nvPr/>
        </p:nvSpPr>
        <p:spPr>
          <a:xfrm>
            <a:off x="1986322" y="3062928"/>
            <a:ext cx="5634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additional diversity and experience can the board benefit from?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514350" y="464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for areas of focus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2369325" y="1102975"/>
            <a:ext cx="6178800" cy="16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Continued investment in compliance measures as needed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Increased focus on capacity-building with the goal of being more strategic, efficient, and impactful (can use BoardOnTrack growth areas to inform)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587350" y="1176075"/>
            <a:ext cx="1888200" cy="725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Governance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2369325" y="1961275"/>
            <a:ext cx="6459000" cy="16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Partnership to identify supports required to address any learning loss due to pandemic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Increased focus on academic rigor and improving student learning outcomes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Ensure leadership creates and implements talent strategy plan (e.g., teacher diversity)</a:t>
            </a:r>
            <a:br>
              <a:rPr lang="en">
                <a:solidFill>
                  <a:srgbClr val="0000FF"/>
                </a:solidFill>
              </a:rPr>
            </a:br>
            <a:endParaRPr>
              <a:solidFill>
                <a:srgbClr val="0000FF"/>
              </a:solidFill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587350" y="2082556"/>
            <a:ext cx="1888200" cy="725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Talent and Academics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2369325" y="2896725"/>
            <a:ext cx="6178800" cy="16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Greater focus on long-term planning and budgeting (including more clarity for full Board around linkage between strategy and resource allocation)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Support for any efforts to bridge near-term financing gaps as needed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587350" y="2989036"/>
            <a:ext cx="1888200" cy="725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Finance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7"/>
          <p:cNvSpPr txBox="1">
            <a:spLocks noGrp="1"/>
          </p:cNvSpPr>
          <p:nvPr>
            <p:ph type="body" idx="1"/>
          </p:nvPr>
        </p:nvSpPr>
        <p:spPr>
          <a:xfrm>
            <a:off x="2369325" y="3805025"/>
            <a:ext cx="6178800" cy="16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Support for charter renewal process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Increased investment in overall PR / marketing efforts and positive positioning of ARISE within the community</a:t>
            </a:r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587350" y="3895517"/>
            <a:ext cx="1888200" cy="725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/>
                <a:ea typeface="Calibri"/>
                <a:cs typeface="Calibri"/>
                <a:sym typeface="Calibri"/>
              </a:rPr>
              <a:t>Community Engagement</a:t>
            </a:r>
            <a:endParaRPr sz="13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514350" y="3122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Resulting priorities for Board recruitment</a:t>
            </a:r>
            <a:endParaRPr/>
          </a:p>
        </p:txBody>
      </p:sp>
      <p:graphicFrame>
        <p:nvGraphicFramePr>
          <p:cNvPr id="175" name="Google Shape;175;p18"/>
          <p:cNvGraphicFramePr/>
          <p:nvPr>
            <p:extLst>
              <p:ext uri="{D42A27DB-BD31-4B8C-83A1-F6EECF244321}">
                <p14:modId xmlns:p14="http://schemas.microsoft.com/office/powerpoint/2010/main" val="493898953"/>
              </p:ext>
            </p:extLst>
          </p:nvPr>
        </p:nvGraphicFramePr>
        <p:xfrm>
          <a:off x="906025" y="968850"/>
          <a:ext cx="7239000" cy="2743080"/>
        </p:xfrm>
        <a:graphic>
          <a:graphicData uri="http://schemas.openxmlformats.org/drawingml/2006/table">
            <a:tbl>
              <a:tblPr>
                <a:noFill/>
                <a:tableStyleId>{609AABC5-135A-4074-AF26-BB6455761E5C}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Priority capabilities / characteristics</a:t>
                      </a:r>
                      <a:endParaRPr sz="1100" b="1"/>
                    </a:p>
                  </a:txBody>
                  <a:tcPr marL="91425" marR="91425" marT="91425" marB="91425" anchor="ctr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Potential profiles</a:t>
                      </a:r>
                      <a:endParaRPr sz="1100" b="1"/>
                    </a:p>
                  </a:txBody>
                  <a:tcPr marL="91425" marR="91425" marT="91425" marB="91425" anchor="ctr"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i="1" dirty="0"/>
                        <a:t>Fundraising</a:t>
                      </a:r>
                      <a:endParaRPr sz="1100" i="1" dirty="0"/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Foundations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Professors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Charter school advocates</a:t>
                      </a:r>
                      <a:endParaRPr sz="1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 dirty="0"/>
                        <a:t>Finance expertise</a:t>
                      </a:r>
                      <a:endParaRPr sz="1100" i="1" dirty="0"/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Charter school / district finance staff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School finance consultants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Facilities / leasing experts </a:t>
                      </a:r>
                      <a:endParaRPr sz="1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i="1"/>
                        <a:t>Community voice</a:t>
                      </a:r>
                      <a:endParaRPr sz="1100" i="1"/>
                    </a:p>
                  </a:txBody>
                  <a:tcPr marL="91425" marR="91425" marT="91425" marB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Community members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Community organizers with deep connections to Black/Filipinx/Latinx communities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Alumni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Elected officials / people with political connections</a:t>
                      </a:r>
                      <a:endParaRPr sz="1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" name="Google Shape;176;p18"/>
          <p:cNvSpPr/>
          <p:nvPr/>
        </p:nvSpPr>
        <p:spPr>
          <a:xfrm>
            <a:off x="4251832" y="3958619"/>
            <a:ext cx="477900" cy="3189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8"/>
          <p:cNvSpPr txBox="1"/>
          <p:nvPr/>
        </p:nvSpPr>
        <p:spPr>
          <a:xfrm>
            <a:off x="906025" y="4433125"/>
            <a:ext cx="736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Seeking to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grow board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2-3 members by end of school year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514350" y="464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timeline and next steps</a:t>
            </a:r>
            <a:endParaRPr/>
          </a:p>
        </p:txBody>
      </p:sp>
      <p:graphicFrame>
        <p:nvGraphicFramePr>
          <p:cNvPr id="183" name="Google Shape;183;p19"/>
          <p:cNvGraphicFramePr/>
          <p:nvPr>
            <p:extLst>
              <p:ext uri="{D42A27DB-BD31-4B8C-83A1-F6EECF244321}">
                <p14:modId xmlns:p14="http://schemas.microsoft.com/office/powerpoint/2010/main" val="1910725726"/>
              </p:ext>
            </p:extLst>
          </p:nvPr>
        </p:nvGraphicFramePr>
        <p:xfrm>
          <a:off x="723525" y="1141650"/>
          <a:ext cx="7716825" cy="3611725"/>
        </p:xfrm>
        <a:graphic>
          <a:graphicData uri="http://schemas.openxmlformats.org/drawingml/2006/table">
            <a:tbl>
              <a:tblPr>
                <a:noFill/>
                <a:tableStyleId>{609AABC5-135A-4074-AF26-BB6455761E5C}</a:tableStyleId>
              </a:tblPr>
              <a:tblGrid>
                <a:gridCol w="218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7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Timing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Owner(s)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/>
                        <a:t>Activity</a:t>
                      </a:r>
                      <a:endParaRPr sz="1100" b="1"/>
                    </a:p>
                  </a:txBody>
                  <a:tcPr marL="91425" marR="91425" marT="91425" marB="91425"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By mid-</a:t>
                      </a:r>
                      <a:r>
                        <a:rPr lang="en-US" sz="1100" dirty="0"/>
                        <a:t>December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AG</a:t>
                      </a:r>
                      <a:br>
                        <a:rPr lang="en" sz="1100" dirty="0"/>
                      </a:br>
                      <a:br>
                        <a:rPr lang="en" sz="1100" dirty="0"/>
                      </a:br>
                      <a:r>
                        <a:rPr lang="en" sz="1100" dirty="0"/>
                        <a:t>Full Board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Create initial plan and confirm proposed areas of focus with full Board at 12/7 meeting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Confirm extent to which current Board members intend to continue in SY22-23</a:t>
                      </a:r>
                      <a:endParaRPr sz="1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January - February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KG/AG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AG</a:t>
                      </a:r>
                      <a:br>
                        <a:rPr lang="en" sz="1100" dirty="0"/>
                      </a:br>
                      <a:r>
                        <a:rPr lang="en" sz="1100" dirty="0"/>
                        <a:t>Full Board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Develop candidate slate aligned with target capabilities / characteristics (with input from full Board)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Develop interview guide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Review candidate slate at 2/8/22 meeting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February - March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KG / </a:t>
                      </a:r>
                      <a:r>
                        <a:rPr lang="en-US" sz="1100" dirty="0"/>
                        <a:t>AG</a:t>
                      </a:r>
                      <a:br>
                        <a:rPr lang="en" sz="1100" dirty="0"/>
                      </a:br>
                      <a:r>
                        <a:rPr lang="en" sz="1100" dirty="0"/>
                        <a:t>Full Board</a:t>
                      </a:r>
                      <a:br>
                        <a:rPr lang="en" sz="1100" dirty="0"/>
                      </a:br>
                      <a:r>
                        <a:rPr lang="en-US" sz="1100" dirty="0"/>
                        <a:t>AG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Conduct interviews with potential Board members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Continue adding candidates to slate as needed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Share feedback on interviews and proposed candidates to extend offers to at 3/8/22 meeting</a:t>
                      </a:r>
                      <a:endParaRPr sz="1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April - May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AG</a:t>
                      </a:r>
                      <a:endParaRPr sz="11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Extend offers to potential candidates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/>
                        <a:t>Share</a:t>
                      </a:r>
                      <a:r>
                        <a:rPr lang="en" sz="1100" dirty="0"/>
                        <a:t> onboarding plan</a:t>
                      </a:r>
                      <a:endParaRPr sz="11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/>
                        <a:t>Introduce new Board members at 4/12 meeting</a:t>
                      </a:r>
                      <a:endParaRPr sz="11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383</Words>
  <Application>Microsoft Office PowerPoint</Application>
  <PresentationFormat>On-screen Show (16:9)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Nunito</vt:lpstr>
      <vt:lpstr>Ubuntu</vt:lpstr>
      <vt:lpstr>Calibri</vt:lpstr>
      <vt:lpstr>Arial</vt:lpstr>
      <vt:lpstr>Shift</vt:lpstr>
      <vt:lpstr>Board Recruitment and Professional Development December 2021</vt:lpstr>
      <vt:lpstr>Objectives of today’s discussion</vt:lpstr>
      <vt:lpstr>Current Board</vt:lpstr>
      <vt:lpstr>Vision for the Board going forward</vt:lpstr>
      <vt:lpstr>Implications for areas of focus</vt:lpstr>
      <vt:lpstr>Resulting priorities for Board recruitment</vt:lpstr>
      <vt:lpstr>Proposed timeline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Recruitment Discussion December 2021</dc:title>
  <dc:creator>Ana Gomez</dc:creator>
  <cp:lastModifiedBy>Ana Gomez</cp:lastModifiedBy>
  <cp:revision>5</cp:revision>
  <dcterms:modified xsi:type="dcterms:W3CDTF">2021-11-30T03:26:33Z</dcterms:modified>
</cp:coreProperties>
</file>