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Rubik Medium"/>
      <p:regular r:id="rId44"/>
      <p:bold r:id="rId45"/>
      <p:italic r:id="rId46"/>
      <p:boldItalic r:id="rId47"/>
    </p:embeddedFont>
    <p:embeddedFont>
      <p:font typeface="Source Serif Pro"/>
      <p:regular r:id="rId48"/>
      <p:bold r:id="rId49"/>
      <p:italic r:id="rId50"/>
      <p:boldItalic r:id="rId51"/>
    </p:embeddedFont>
    <p:embeddedFont>
      <p:font typeface="Bellota Text"/>
      <p:regular r:id="rId52"/>
      <p:bold r:id="rId53"/>
      <p:italic r:id="rId54"/>
      <p:boldItalic r:id="rId55"/>
    </p:embeddedFont>
    <p:embeddedFont>
      <p:font typeface="Nunito"/>
      <p:regular r:id="rId56"/>
      <p:bold r:id="rId57"/>
      <p:italic r:id="rId58"/>
      <p:boldItalic r:id="rId59"/>
    </p:embeddedFont>
    <p:embeddedFont>
      <p:font typeface="Manrope"/>
      <p:regular r:id="rId60"/>
      <p:bold r:id="rId61"/>
    </p:embeddedFont>
    <p:embeddedFont>
      <p:font typeface="Alata"/>
      <p:regular r:id="rId62"/>
    </p:embeddedFont>
    <p:embeddedFont>
      <p:font typeface="Rubik"/>
      <p:regular r:id="rId63"/>
      <p:bold r:id="rId64"/>
      <p:italic r:id="rId65"/>
      <p:boldItalic r:id="rId66"/>
    </p:embeddedFont>
    <p:embeddedFont>
      <p:font typeface="Rubik SemiBold"/>
      <p:regular r:id="rId67"/>
      <p:bold r:id="rId68"/>
      <p:italic r:id="rId69"/>
      <p:boldItalic r:id="rId70"/>
    </p:embeddedFont>
    <p:embeddedFont>
      <p:font typeface="Homemade Apple"/>
      <p:regular r:id="rId7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976">
          <p15:clr>
            <a:srgbClr val="9AA0A6"/>
          </p15:clr>
        </p15:guide>
        <p15:guide id="4" orient="horz" pos="24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9C47159-CE1D-4A94-8F13-7EDBA8B912B8}">
  <a:tblStyle styleId="{49C47159-CE1D-4A94-8F13-7EDBA8B912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162F6E0C-ED8B-493D-864B-8BADF99401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976"/>
        <p:guide pos="24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RubikMedium-regular.fntdata"/><Relationship Id="rId43" Type="http://schemas.openxmlformats.org/officeDocument/2006/relationships/slide" Target="slides/slide37.xml"/><Relationship Id="rId46" Type="http://schemas.openxmlformats.org/officeDocument/2006/relationships/font" Target="fonts/RubikMedium-italic.fntdata"/><Relationship Id="rId45" Type="http://schemas.openxmlformats.org/officeDocument/2006/relationships/font" Target="fonts/RubikMedium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SourceSerifPro-regular.fntdata"/><Relationship Id="rId47" Type="http://schemas.openxmlformats.org/officeDocument/2006/relationships/font" Target="fonts/RubikMedium-boldItalic.fntdata"/><Relationship Id="rId49" Type="http://schemas.openxmlformats.org/officeDocument/2006/relationships/font" Target="fonts/SourceSerifPro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HomemadeApple-regular.fntdata"/><Relationship Id="rId70" Type="http://schemas.openxmlformats.org/officeDocument/2006/relationships/font" Target="fonts/RubikSemiBold-bold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Alata-regular.fntdata"/><Relationship Id="rId61" Type="http://schemas.openxmlformats.org/officeDocument/2006/relationships/font" Target="fonts/Manrope-bold.fntdata"/><Relationship Id="rId20" Type="http://schemas.openxmlformats.org/officeDocument/2006/relationships/slide" Target="slides/slide14.xml"/><Relationship Id="rId64" Type="http://schemas.openxmlformats.org/officeDocument/2006/relationships/font" Target="fonts/Rubik-bold.fntdata"/><Relationship Id="rId63" Type="http://schemas.openxmlformats.org/officeDocument/2006/relationships/font" Target="fonts/Rubik-regular.fntdata"/><Relationship Id="rId22" Type="http://schemas.openxmlformats.org/officeDocument/2006/relationships/slide" Target="slides/slide16.xml"/><Relationship Id="rId66" Type="http://schemas.openxmlformats.org/officeDocument/2006/relationships/font" Target="fonts/Rubik-boldItalic.fntdata"/><Relationship Id="rId21" Type="http://schemas.openxmlformats.org/officeDocument/2006/relationships/slide" Target="slides/slide15.xml"/><Relationship Id="rId65" Type="http://schemas.openxmlformats.org/officeDocument/2006/relationships/font" Target="fonts/Rubik-italic.fntdata"/><Relationship Id="rId24" Type="http://schemas.openxmlformats.org/officeDocument/2006/relationships/slide" Target="slides/slide18.xml"/><Relationship Id="rId68" Type="http://schemas.openxmlformats.org/officeDocument/2006/relationships/font" Target="fonts/RubikSemiBold-bold.fntdata"/><Relationship Id="rId23" Type="http://schemas.openxmlformats.org/officeDocument/2006/relationships/slide" Target="slides/slide17.xml"/><Relationship Id="rId67" Type="http://schemas.openxmlformats.org/officeDocument/2006/relationships/font" Target="fonts/RubikSemiBold-regular.fntdata"/><Relationship Id="rId60" Type="http://schemas.openxmlformats.org/officeDocument/2006/relationships/font" Target="fonts/Manrope-regular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RubikSemiBold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SourceSerifPro-boldItalic.fntdata"/><Relationship Id="rId50" Type="http://schemas.openxmlformats.org/officeDocument/2006/relationships/font" Target="fonts/SourceSerifPro-italic.fntdata"/><Relationship Id="rId53" Type="http://schemas.openxmlformats.org/officeDocument/2006/relationships/font" Target="fonts/BellotaText-bold.fntdata"/><Relationship Id="rId52" Type="http://schemas.openxmlformats.org/officeDocument/2006/relationships/font" Target="fonts/BellotaText-regular.fntdata"/><Relationship Id="rId11" Type="http://schemas.openxmlformats.org/officeDocument/2006/relationships/slide" Target="slides/slide5.xml"/><Relationship Id="rId55" Type="http://schemas.openxmlformats.org/officeDocument/2006/relationships/font" Target="fonts/BellotaText-boldItalic.fntdata"/><Relationship Id="rId10" Type="http://schemas.openxmlformats.org/officeDocument/2006/relationships/slide" Target="slides/slide4.xml"/><Relationship Id="rId54" Type="http://schemas.openxmlformats.org/officeDocument/2006/relationships/font" Target="fonts/BellotaText-italic.fntdata"/><Relationship Id="rId13" Type="http://schemas.openxmlformats.org/officeDocument/2006/relationships/slide" Target="slides/slide7.xml"/><Relationship Id="rId57" Type="http://schemas.openxmlformats.org/officeDocument/2006/relationships/font" Target="fonts/Nunito-bold.fntdata"/><Relationship Id="rId12" Type="http://schemas.openxmlformats.org/officeDocument/2006/relationships/slide" Target="slides/slide6.xml"/><Relationship Id="rId56" Type="http://schemas.openxmlformats.org/officeDocument/2006/relationships/font" Target="fonts/Nunito-regular.fntdata"/><Relationship Id="rId15" Type="http://schemas.openxmlformats.org/officeDocument/2006/relationships/slide" Target="slides/slide9.xml"/><Relationship Id="rId59" Type="http://schemas.openxmlformats.org/officeDocument/2006/relationships/font" Target="fonts/Nunito-boldItalic.fntdata"/><Relationship Id="rId14" Type="http://schemas.openxmlformats.org/officeDocument/2006/relationships/slide" Target="slides/slide8.xml"/><Relationship Id="rId58" Type="http://schemas.openxmlformats.org/officeDocument/2006/relationships/font" Target="fonts/Nunit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86eaf34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086eaf34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Jenell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eeff0b92db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eeff0b92db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0be2f8a22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0be2f8a22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Jenell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a7cbbd147c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a7cbbd147c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Jenell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df2164b5e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fdf2164b5e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Jenell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04a959334f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04a959334f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eead695e7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eead695e7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Jenell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7cbbd147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7cbbd147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Jenell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f5d902591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f5d902591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eeb8f5382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eeb8f5382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Shannon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ddb39df2e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eddb39df2e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Shannon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3cc3ad2b2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3cc3ad2b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Jenell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04a959334f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04a959334f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Shannon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3cc3ad2b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e3cc3ad2b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Shannon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0bdb72e9b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0bdb72e9b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Shannon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a9c9d53b4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0a9c9d53b4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Shannon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eead695e78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eead695e78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Shannon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0be2f8a22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0be2f8a22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Shannon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bdb72e9bc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0bdb72e9bc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Jenell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fdf2164b5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fdf2164b5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Jenell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e3cc3ad2b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e3cc3ad2b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Jenell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fdf2164b5e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fdf2164b5e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Jenell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0a7810b0d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0a7810b0d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Jenell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fdf2164b5e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fdf2164b5e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Jenell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f5d90259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f5d90259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fdf2164b5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fdf2164b5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Jenell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ebc4cbe1b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ebc4cbe1b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Jenell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ebc4cbe1b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ebc4cbe1b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Jenell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b80e3106d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b80e3106d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Shannon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eddb39df2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eddb39df2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0a7810b0d9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0a7810b0d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f5d902591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f5d902591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Jenell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baeecc42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baeecc42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Shannon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ef0f81641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ef0f81641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Shannon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04a959334f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04a959334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Shannon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fa6789bcf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fa6789bcf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Shannon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fdf2164b5e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fdf2164b5e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Shannon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2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1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" name="Google Shape;51;p1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2">
  <p:cSld name="SECTION_TITLE_AND_DESCRIPTION_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type="title"/>
          </p:nvPr>
        </p:nvSpPr>
        <p:spPr>
          <a:xfrm>
            <a:off x="4686100" y="13079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5" name="Google Shape;55;p12"/>
          <p:cNvSpPr txBox="1"/>
          <p:nvPr>
            <p:ph idx="1" type="subTitle"/>
          </p:nvPr>
        </p:nvSpPr>
        <p:spPr>
          <a:xfrm>
            <a:off x="4686100" y="2877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" name="Google Shape;56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12"/>
          <p:cNvPicPr preferRelativeResize="0"/>
          <p:nvPr/>
        </p:nvPicPr>
        <p:blipFill rotWithShape="1">
          <a:blip r:embed="rId2">
            <a:alphaModFix/>
          </a:blip>
          <a:srcRect b="17810" l="0" r="0" t="0"/>
          <a:stretch/>
        </p:blipFill>
        <p:spPr>
          <a:xfrm>
            <a:off x="-141250" y="-37500"/>
            <a:ext cx="4251625" cy="5241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1" name="Google Shape;61;p1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2" name="Google Shape;62;p1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1">
  <p:cSld name="SECTION_TITLE_AND_DESCRIPTION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 amt="86000"/>
          </a:blip>
          <a:stretch>
            <a:fillRect/>
          </a:stretch>
        </p:blipFill>
        <p:spPr>
          <a:xfrm>
            <a:off x="4403975" y="-537325"/>
            <a:ext cx="4740029" cy="711003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type="title"/>
          </p:nvPr>
        </p:nvSpPr>
        <p:spPr>
          <a:xfrm>
            <a:off x="207325" y="13910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7" name="Google Shape;67;p14"/>
          <p:cNvSpPr txBox="1"/>
          <p:nvPr>
            <p:ph idx="1" type="subTitle"/>
          </p:nvPr>
        </p:nvSpPr>
        <p:spPr>
          <a:xfrm>
            <a:off x="207325" y="296095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8" name="Google Shape;68;p1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1 1">
  <p:cSld name="SECTION_TITLE_AND_DESCRIPTION_1_1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2">
            <a:alphaModFix amt="50000"/>
          </a:blip>
          <a:srcRect b="0" l="49" r="49" t="0"/>
          <a:stretch/>
        </p:blipFill>
        <p:spPr>
          <a:xfrm>
            <a:off x="4403975" y="-1966525"/>
            <a:ext cx="4740030" cy="711003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>
            <p:ph type="title"/>
          </p:nvPr>
        </p:nvSpPr>
        <p:spPr>
          <a:xfrm>
            <a:off x="207325" y="13910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3" name="Google Shape;73;p15"/>
          <p:cNvSpPr txBox="1"/>
          <p:nvPr>
            <p:ph idx="1" type="subTitle"/>
          </p:nvPr>
        </p:nvSpPr>
        <p:spPr>
          <a:xfrm>
            <a:off x="207325" y="296095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4" name="Google Shape;74;p1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5" name="Google Shape;7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1 1 1">
  <p:cSld name="SECTION_TITLE_AND_DESCRIPTION_1_1_1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2">
            <a:alphaModFix amt="28000"/>
          </a:blip>
          <a:srcRect b="0" l="0" r="0" t="0"/>
          <a:stretch/>
        </p:blipFill>
        <p:spPr>
          <a:xfrm>
            <a:off x="4403975" y="-1966525"/>
            <a:ext cx="4740030" cy="711003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>
            <p:ph type="title"/>
          </p:nvPr>
        </p:nvSpPr>
        <p:spPr>
          <a:xfrm>
            <a:off x="207325" y="13910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9" name="Google Shape;79;p16"/>
          <p:cNvSpPr txBox="1"/>
          <p:nvPr>
            <p:ph idx="1" type="subTitle"/>
          </p:nvPr>
        </p:nvSpPr>
        <p:spPr>
          <a:xfrm>
            <a:off x="207325" y="296095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0" name="Google Shape;80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" name="Google Shape;8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</a:lstStyle>
          <a:p/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48400" y="-1105800"/>
            <a:ext cx="6306225" cy="86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/>
        </p:txBody>
      </p:sp>
      <p:pic>
        <p:nvPicPr>
          <p:cNvPr id="88" name="Google Shape;8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48400" y="-1105800"/>
            <a:ext cx="6306225" cy="86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1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48400" y="-1105800"/>
            <a:ext cx="6306225" cy="86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" name="Google Shape;3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48400" y="-1105800"/>
            <a:ext cx="6306225" cy="86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54633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" name="Google Shape;3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48400" y="-1105800"/>
            <a:ext cx="6306225" cy="86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EFEFE8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 b="50269" l="9001" r="10118" t="23173"/>
          <a:stretch/>
        </p:blipFill>
        <p:spPr>
          <a:xfrm>
            <a:off x="-73500" y="-88200"/>
            <a:ext cx="9459299" cy="409079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9"/>
          <p:cNvSpPr txBox="1"/>
          <p:nvPr>
            <p:ph idx="2" type="title"/>
          </p:nvPr>
        </p:nvSpPr>
        <p:spPr>
          <a:xfrm>
            <a:off x="248475" y="4153900"/>
            <a:ext cx="63237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 1">
  <p:cSld name="MAIN_POINT_1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EFEFE8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36054"/>
              </a:buClr>
              <a:buSzPts val="2800"/>
              <a:buFont typeface="Source Serif Pro"/>
              <a:buNone/>
              <a:defRPr sz="2800">
                <a:solidFill>
                  <a:srgbClr val="336054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ubik Medium"/>
              <a:buChar char="●"/>
              <a:defRPr sz="1800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6054"/>
              </a:buClr>
              <a:buSzPts val="1400"/>
              <a:buFont typeface="Rubik"/>
              <a:buChar char="○"/>
              <a:defRPr>
                <a:solidFill>
                  <a:srgbClr val="336054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6054"/>
              </a:buClr>
              <a:buSzPts val="1400"/>
              <a:buFont typeface="Rubik"/>
              <a:buChar char="■"/>
              <a:defRPr>
                <a:solidFill>
                  <a:srgbClr val="336054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6054"/>
              </a:buClr>
              <a:buSzPts val="1400"/>
              <a:buFont typeface="Rubik"/>
              <a:buChar char="●"/>
              <a:defRPr>
                <a:solidFill>
                  <a:srgbClr val="336054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6054"/>
              </a:buClr>
              <a:buSzPts val="1400"/>
              <a:buFont typeface="Rubik"/>
              <a:buChar char="○"/>
              <a:defRPr>
                <a:solidFill>
                  <a:srgbClr val="336054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6054"/>
              </a:buClr>
              <a:buSzPts val="1400"/>
              <a:buFont typeface="Rubik"/>
              <a:buChar char="■"/>
              <a:defRPr>
                <a:solidFill>
                  <a:srgbClr val="336054"/>
                </a:solidFill>
                <a:latin typeface="Rubik"/>
                <a:ea typeface="Rubik"/>
                <a:cs typeface="Rubik"/>
                <a:sym typeface="Rubik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6054"/>
              </a:buClr>
              <a:buSzPts val="1400"/>
              <a:buFont typeface="Rubik"/>
              <a:buChar char="●"/>
              <a:defRPr>
                <a:solidFill>
                  <a:srgbClr val="336054"/>
                </a:solidFill>
                <a:latin typeface="Rubik"/>
                <a:ea typeface="Rubik"/>
                <a:cs typeface="Rubik"/>
                <a:sym typeface="Rubik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36054"/>
              </a:buClr>
              <a:buSzPts val="1400"/>
              <a:buFont typeface="Rubik"/>
              <a:buChar char="○"/>
              <a:defRPr>
                <a:solidFill>
                  <a:srgbClr val="336054"/>
                </a:solidFill>
                <a:latin typeface="Rubik"/>
                <a:ea typeface="Rubik"/>
                <a:cs typeface="Rubik"/>
                <a:sym typeface="Rubik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36054"/>
              </a:buClr>
              <a:buSzPts val="1400"/>
              <a:buFont typeface="Rubik"/>
              <a:buChar char="■"/>
              <a:defRPr>
                <a:solidFill>
                  <a:srgbClr val="336054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083675" y="4113836"/>
            <a:ext cx="937473" cy="94299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gif"/><Relationship Id="rId4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24.png"/><Relationship Id="rId13" Type="http://schemas.openxmlformats.org/officeDocument/2006/relationships/image" Target="../media/image34.jp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gif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5" Type="http://schemas.openxmlformats.org/officeDocument/2006/relationships/image" Target="../media/image17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3" Type="http://schemas.openxmlformats.org/officeDocument/2006/relationships/image" Target="../media/image47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Relationship Id="rId15" Type="http://schemas.openxmlformats.org/officeDocument/2006/relationships/image" Target="../media/image52.png"/><Relationship Id="rId14" Type="http://schemas.openxmlformats.org/officeDocument/2006/relationships/image" Target="../media/image50.png"/><Relationship Id="rId5" Type="http://schemas.openxmlformats.org/officeDocument/2006/relationships/image" Target="../media/image27.png"/><Relationship Id="rId6" Type="http://schemas.openxmlformats.org/officeDocument/2006/relationships/image" Target="../media/image39.png"/><Relationship Id="rId7" Type="http://schemas.openxmlformats.org/officeDocument/2006/relationships/image" Target="../media/image44.png"/><Relationship Id="rId8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Relationship Id="rId4" Type="http://schemas.openxmlformats.org/officeDocument/2006/relationships/image" Target="../media/image6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Relationship Id="rId4" Type="http://schemas.openxmlformats.org/officeDocument/2006/relationships/image" Target="../media/image5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.gif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5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.gif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6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3.jpg"/><Relationship Id="rId4" Type="http://schemas.openxmlformats.org/officeDocument/2006/relationships/image" Target="../media/image6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850" y="206425"/>
            <a:ext cx="4622675" cy="462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1"/>
          <p:cNvSpPr txBox="1"/>
          <p:nvPr/>
        </p:nvSpPr>
        <p:spPr>
          <a:xfrm>
            <a:off x="660200" y="1143850"/>
            <a:ext cx="3953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01" name="Google Shape;101;p21"/>
          <p:cNvSpPr txBox="1"/>
          <p:nvPr/>
        </p:nvSpPr>
        <p:spPr>
          <a:xfrm>
            <a:off x="660200" y="2042050"/>
            <a:ext cx="4675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02" name="Google Shape;10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/>
          <p:nvPr/>
        </p:nvSpPr>
        <p:spPr>
          <a:xfrm>
            <a:off x="8011700" y="4143150"/>
            <a:ext cx="1056000" cy="894900"/>
          </a:xfrm>
          <a:prstGeom prst="rect">
            <a:avLst/>
          </a:prstGeom>
          <a:solidFill>
            <a:srgbClr val="EFEFE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1748650" y="1357025"/>
            <a:ext cx="15393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Bellota Text"/>
                <a:ea typeface="Bellota Text"/>
                <a:cs typeface="Bellota Text"/>
                <a:sym typeface="Bellota Text"/>
              </a:rPr>
              <a:t>FEBRUARY 2023</a:t>
            </a:r>
            <a:endParaRPr>
              <a:solidFill>
                <a:schemeClr val="accent5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054">
            <a:alpha val="31550"/>
          </a:srgbClr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700" y="-850212"/>
            <a:ext cx="6306225" cy="86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0"/>
          <p:cNvPicPr preferRelativeResize="0"/>
          <p:nvPr/>
        </p:nvPicPr>
        <p:blipFill rotWithShape="1">
          <a:blip r:embed="rId3">
            <a:alphaModFix/>
          </a:blip>
          <a:srcRect b="0" l="0" r="0" t="27436"/>
          <a:stretch/>
        </p:blipFill>
        <p:spPr>
          <a:xfrm rot="5400000">
            <a:off x="-2481937" y="718575"/>
            <a:ext cx="6306200" cy="625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 b="33594" l="5695" r="3896" t="30976"/>
          <a:stretch/>
        </p:blipFill>
        <p:spPr>
          <a:xfrm rot="-9964213">
            <a:off x="2188244" y="-1641370"/>
            <a:ext cx="5701237" cy="305373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/>
          <p:nvPr/>
        </p:nvSpPr>
        <p:spPr>
          <a:xfrm>
            <a:off x="1158750" y="616500"/>
            <a:ext cx="68265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lt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Growth of Our  Schools</a:t>
            </a:r>
            <a:endParaRPr b="1" sz="3900">
              <a:solidFill>
                <a:schemeClr val="lt2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graphicFrame>
        <p:nvGraphicFramePr>
          <p:cNvPr id="173" name="Google Shape;173;p30"/>
          <p:cNvGraphicFramePr/>
          <p:nvPr/>
        </p:nvGraphicFramePr>
        <p:xfrm>
          <a:off x="817400" y="1800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{49C47159-CE1D-4A94-8F13-7EDBA8B912B8}</a:tableStyleId>
              </a:tblPr>
              <a:tblGrid>
                <a:gridCol w="1447800"/>
                <a:gridCol w="1447800"/>
                <a:gridCol w="1447800"/>
                <a:gridCol w="1447800"/>
                <a:gridCol w="1718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School</a:t>
                      </a:r>
                      <a:endParaRPr b="1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Enrollment January 2021</a:t>
                      </a:r>
                      <a:endParaRPr b="1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Enrollment January 2022</a:t>
                      </a:r>
                      <a:endParaRPr b="1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Enrollment March 1, 2023</a:t>
                      </a:r>
                      <a:endParaRPr b="1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Increase in Students 22-23</a:t>
                      </a:r>
                      <a:endParaRPr b="1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Clarksville</a:t>
                      </a:r>
                      <a:endParaRPr b="1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1172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1585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1966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381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Feather River</a:t>
                      </a:r>
                      <a:endParaRPr b="1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1088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1840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2393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553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Lake View</a:t>
                      </a:r>
                      <a:endParaRPr b="1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465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645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716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71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Winship</a:t>
                      </a:r>
                      <a:endParaRPr b="1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110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280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0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NA- most to FR</a:t>
                      </a:r>
                      <a:endParaRPr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4" name="Google Shape;174;p30"/>
          <p:cNvSpPr txBox="1"/>
          <p:nvPr/>
        </p:nvSpPr>
        <p:spPr>
          <a:xfrm>
            <a:off x="930900" y="4072400"/>
            <a:ext cx="73143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Total Increase of Students between the 3 Schools f</a:t>
            </a:r>
            <a:r>
              <a:rPr b="1" lang="en" sz="15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rom 21-22 to 22-23: </a:t>
            </a:r>
            <a:endParaRPr b="1" sz="15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1003</a:t>
            </a:r>
            <a:endParaRPr b="1" sz="22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/>
          <p:nvPr/>
        </p:nvSpPr>
        <p:spPr>
          <a:xfrm>
            <a:off x="773600" y="728800"/>
            <a:ext cx="31611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Staffing</a:t>
            </a:r>
            <a:endParaRPr b="1" sz="35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graphicFrame>
        <p:nvGraphicFramePr>
          <p:cNvPr id="180" name="Google Shape;180;p31"/>
          <p:cNvGraphicFramePr/>
          <p:nvPr/>
        </p:nvGraphicFramePr>
        <p:xfrm>
          <a:off x="4891388" y="1137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{49C47159-CE1D-4A94-8F13-7EDBA8B912B8}</a:tableStyleId>
              </a:tblPr>
              <a:tblGrid>
                <a:gridCol w="1245600"/>
                <a:gridCol w="1374825"/>
                <a:gridCol w="13867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School</a:t>
                      </a:r>
                      <a:endParaRPr b="1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# Staff 21-22</a:t>
                      </a:r>
                      <a:endParaRPr b="1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# Staff 22-23</a:t>
                      </a:r>
                      <a:endParaRPr b="1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Feather River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97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128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Clarksville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87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106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Lake View 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39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43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Total Schools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</a:t>
                      </a: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23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277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CSO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37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43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Total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260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EFEFE8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320</a:t>
                      </a:r>
                      <a:endParaRPr sz="1300">
                        <a:solidFill>
                          <a:srgbClr val="EFEFE8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81" name="Google Shape;181;p31"/>
          <p:cNvSpPr txBox="1"/>
          <p:nvPr/>
        </p:nvSpPr>
        <p:spPr>
          <a:xfrm>
            <a:off x="5084600" y="449025"/>
            <a:ext cx="3620700" cy="47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5C210D"/>
                </a:solidFill>
                <a:latin typeface="Rubik Medium"/>
                <a:ea typeface="Rubik Medium"/>
                <a:cs typeface="Rubik Medium"/>
                <a:sym typeface="Rubik Medium"/>
              </a:rPr>
              <a:t>We have the BEST Staff!!!</a:t>
            </a:r>
            <a:endParaRPr sz="1900">
              <a:solidFill>
                <a:srgbClr val="5C210D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82" name="Google Shape;182;p31"/>
          <p:cNvSpPr txBox="1"/>
          <p:nvPr/>
        </p:nvSpPr>
        <p:spPr>
          <a:xfrm>
            <a:off x="4810100" y="3881400"/>
            <a:ext cx="4169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8"/>
                </a:solidFill>
                <a:latin typeface="Rubik Medium"/>
                <a:ea typeface="Rubik Medium"/>
                <a:cs typeface="Rubik Medium"/>
                <a:sym typeface="Rubik Medium"/>
              </a:rPr>
              <a:t>Schools have a Memorandum of Understanding in place to allow for staff sharing between the schools</a:t>
            </a:r>
            <a:endParaRPr>
              <a:solidFill>
                <a:srgbClr val="EFEFE8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8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8"/>
                </a:solidFill>
                <a:latin typeface="Rubik Medium"/>
                <a:ea typeface="Rubik Medium"/>
                <a:cs typeface="Rubik Medium"/>
                <a:sym typeface="Rubik Medium"/>
              </a:rPr>
              <a:t>Serving 1000+ more students than last year</a:t>
            </a:r>
            <a:endParaRPr>
              <a:solidFill>
                <a:srgbClr val="EFEFE8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175" y="2138050"/>
            <a:ext cx="2776100" cy="156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1"/>
          <p:cNvSpPr/>
          <p:nvPr/>
        </p:nvSpPr>
        <p:spPr>
          <a:xfrm>
            <a:off x="269300" y="3841425"/>
            <a:ext cx="4169700" cy="1212600"/>
          </a:xfrm>
          <a:prstGeom prst="flowChartAlternateProcess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Feedback from Staff has helped leadership stay connected to how staff are feeling and make beneficial changes!</a:t>
            </a:r>
            <a:endParaRPr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85" name="Google Shape;185;p31"/>
          <p:cNvSpPr txBox="1"/>
          <p:nvPr/>
        </p:nvSpPr>
        <p:spPr>
          <a:xfrm>
            <a:off x="863175" y="1834675"/>
            <a:ext cx="288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New for 22-23</a:t>
            </a:r>
            <a:endParaRPr i="1"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/>
          <p:nvPr/>
        </p:nvSpPr>
        <p:spPr>
          <a:xfrm>
            <a:off x="292000" y="695025"/>
            <a:ext cx="386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Exciting Changes 22-23</a:t>
            </a:r>
            <a:endParaRPr b="1" sz="2400">
              <a:solidFill>
                <a:schemeClr val="lt2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191" name="Google Shape;191;p32"/>
          <p:cNvSpPr txBox="1"/>
          <p:nvPr/>
        </p:nvSpPr>
        <p:spPr>
          <a:xfrm>
            <a:off x="255550" y="1505125"/>
            <a:ext cx="3938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Salary schedule increase &amp; one time COLA bonus spread over the year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Staff stipends for office supplies, mileage, phone &amp; utilities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Increased student funds:</a:t>
            </a:r>
            <a:endParaRPr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aphicFrame>
        <p:nvGraphicFramePr>
          <p:cNvPr id="192" name="Google Shape;192;p32"/>
          <p:cNvGraphicFramePr/>
          <p:nvPr/>
        </p:nvGraphicFramePr>
        <p:xfrm>
          <a:off x="219252" y="339882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{49C47159-CE1D-4A94-8F13-7EDBA8B912B8}</a:tableStyleId>
              </a:tblPr>
              <a:tblGrid>
                <a:gridCol w="668500"/>
                <a:gridCol w="668500"/>
                <a:gridCol w="668500"/>
                <a:gridCol w="668500"/>
                <a:gridCol w="668500"/>
                <a:gridCol w="668500"/>
              </a:tblGrid>
              <a:tr h="5451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FFFFFF"/>
                          </a:solidFill>
                          <a:latin typeface="Alata"/>
                          <a:ea typeface="Alata"/>
                          <a:cs typeface="Alata"/>
                          <a:sym typeface="Alata"/>
                        </a:rPr>
                        <a:t>TK</a:t>
                      </a:r>
                      <a:endParaRPr b="1" sz="1800">
                        <a:solidFill>
                          <a:srgbClr val="FFFFFF"/>
                        </a:solidFill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95959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FFFFFF"/>
                          </a:solidFill>
                          <a:latin typeface="Alata"/>
                          <a:ea typeface="Alata"/>
                          <a:cs typeface="Alata"/>
                          <a:sym typeface="Alata"/>
                        </a:rPr>
                        <a:t>K-8</a:t>
                      </a:r>
                      <a:endParaRPr b="1" sz="1800">
                        <a:solidFill>
                          <a:srgbClr val="FFFFFF"/>
                        </a:solidFill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95959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FFFFFF"/>
                          </a:solidFill>
                          <a:latin typeface="Alata"/>
                          <a:ea typeface="Alata"/>
                          <a:cs typeface="Alata"/>
                          <a:sym typeface="Alata"/>
                        </a:rPr>
                        <a:t>9-12</a:t>
                      </a:r>
                      <a:endParaRPr b="1" sz="1800">
                        <a:solidFill>
                          <a:srgbClr val="FFFFFF"/>
                        </a:solidFill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95959"/>
                    </a:solidFill>
                  </a:tcPr>
                </a:tc>
                <a:tc hMerge="1"/>
              </a:tr>
              <a:tr h="550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Alata"/>
                          <a:ea typeface="Alata"/>
                          <a:cs typeface="Alata"/>
                          <a:sym typeface="Alata"/>
                        </a:rPr>
                        <a:t>21-22</a:t>
                      </a:r>
                      <a:endParaRPr b="1" sz="1000">
                        <a:solidFill>
                          <a:srgbClr val="FFFFFF"/>
                        </a:solidFill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Alata"/>
                          <a:ea typeface="Alata"/>
                          <a:cs typeface="Alata"/>
                          <a:sym typeface="Alata"/>
                        </a:rPr>
                        <a:t>22-23</a:t>
                      </a:r>
                      <a:endParaRPr b="1" sz="1000">
                        <a:solidFill>
                          <a:srgbClr val="FFFFFF"/>
                        </a:solidFill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Alata"/>
                          <a:ea typeface="Alata"/>
                          <a:cs typeface="Alata"/>
                          <a:sym typeface="Alata"/>
                        </a:rPr>
                        <a:t>21-22</a:t>
                      </a:r>
                      <a:endParaRPr b="1" sz="1000">
                        <a:solidFill>
                          <a:srgbClr val="FFFFFF"/>
                        </a:solidFill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Alata"/>
                          <a:ea typeface="Alata"/>
                          <a:cs typeface="Alata"/>
                          <a:sym typeface="Alata"/>
                        </a:rPr>
                        <a:t>22-23</a:t>
                      </a:r>
                      <a:endParaRPr b="1" sz="1000">
                        <a:solidFill>
                          <a:srgbClr val="FFFFFF"/>
                        </a:solidFill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Alata"/>
                          <a:ea typeface="Alata"/>
                          <a:cs typeface="Alata"/>
                          <a:sym typeface="Alata"/>
                        </a:rPr>
                        <a:t>21-22</a:t>
                      </a:r>
                      <a:endParaRPr b="1" sz="1000">
                        <a:solidFill>
                          <a:srgbClr val="FFFFFF"/>
                        </a:solidFill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Alata"/>
                          <a:ea typeface="Alata"/>
                          <a:cs typeface="Alata"/>
                          <a:sym typeface="Alata"/>
                        </a:rPr>
                        <a:t>22-23</a:t>
                      </a:r>
                      <a:endParaRPr b="1" sz="1000">
                        <a:solidFill>
                          <a:srgbClr val="FFFFFF"/>
                        </a:solidFill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434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lata"/>
                          <a:ea typeface="Alata"/>
                          <a:cs typeface="Alata"/>
                          <a:sym typeface="Alata"/>
                        </a:rPr>
                        <a:t>1000</a:t>
                      </a:r>
                      <a:endParaRPr sz="1200"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0A77B">
                        <a:alpha val="416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lata"/>
                          <a:ea typeface="Alata"/>
                          <a:cs typeface="Alata"/>
                          <a:sym typeface="Alata"/>
                        </a:rPr>
                        <a:t>2400</a:t>
                      </a:r>
                      <a:endParaRPr sz="1200"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0A77B">
                        <a:alpha val="4167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lata"/>
                          <a:ea typeface="Alata"/>
                          <a:cs typeface="Alata"/>
                          <a:sym typeface="Alata"/>
                        </a:rPr>
                        <a:t>2600</a:t>
                      </a:r>
                      <a:endParaRPr sz="1200"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C210D">
                        <a:alpha val="297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lata"/>
                          <a:ea typeface="Alata"/>
                          <a:cs typeface="Alata"/>
                          <a:sym typeface="Alata"/>
                        </a:rPr>
                        <a:t>2800</a:t>
                      </a:r>
                      <a:endParaRPr sz="1200"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C210D">
                        <a:alpha val="297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lata"/>
                          <a:ea typeface="Alata"/>
                          <a:cs typeface="Alata"/>
                          <a:sym typeface="Alata"/>
                        </a:rPr>
                        <a:t>3000</a:t>
                      </a:r>
                      <a:endParaRPr sz="1200"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36054">
                        <a:alpha val="315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lata"/>
                          <a:ea typeface="Alata"/>
                          <a:cs typeface="Alata"/>
                          <a:sym typeface="Alata"/>
                        </a:rPr>
                        <a:t>3200</a:t>
                      </a:r>
                      <a:endParaRPr sz="1200">
                        <a:latin typeface="Alata"/>
                        <a:ea typeface="Alata"/>
                        <a:cs typeface="Alata"/>
                        <a:sym typeface="Alata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36054">
                        <a:alpha val="3155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93" name="Google Shape;193;p32"/>
          <p:cNvSpPr txBox="1"/>
          <p:nvPr/>
        </p:nvSpPr>
        <p:spPr>
          <a:xfrm>
            <a:off x="5100925" y="1576050"/>
            <a:ext cx="3290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Staff and Students are valued!</a:t>
            </a:r>
            <a:endParaRPr sz="24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idx="2" type="body"/>
          </p:nvPr>
        </p:nvSpPr>
        <p:spPr>
          <a:xfrm>
            <a:off x="4931825" y="8929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300" y="1213025"/>
            <a:ext cx="3857400" cy="354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3"/>
          <p:cNvSpPr txBox="1"/>
          <p:nvPr/>
        </p:nvSpPr>
        <p:spPr>
          <a:xfrm>
            <a:off x="295550" y="313750"/>
            <a:ext cx="3966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Staff Wellness</a:t>
            </a:r>
            <a:endParaRPr b="1" sz="30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201" name="Google Shape;201;p33"/>
          <p:cNvSpPr txBox="1"/>
          <p:nvPr/>
        </p:nvSpPr>
        <p:spPr>
          <a:xfrm>
            <a:off x="5171450" y="2190575"/>
            <a:ext cx="3233400" cy="190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Staff  is providing Staff Wellness support</a:t>
            </a:r>
            <a:endParaRPr b="1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Weekly meeting opportunities</a:t>
            </a:r>
            <a:endParaRPr b="1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Wellness tips in the Weekly Bulletin</a:t>
            </a:r>
            <a:endParaRPr b="1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2" name="Google Shape;202;p33"/>
          <p:cNvSpPr txBox="1"/>
          <p:nvPr/>
        </p:nvSpPr>
        <p:spPr>
          <a:xfrm>
            <a:off x="5096900" y="1374800"/>
            <a:ext cx="3382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New for the 22-23 School Year</a:t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700" y="-850212"/>
            <a:ext cx="6306225" cy="86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4"/>
          <p:cNvPicPr preferRelativeResize="0"/>
          <p:nvPr/>
        </p:nvPicPr>
        <p:blipFill rotWithShape="1">
          <a:blip r:embed="rId3">
            <a:alphaModFix/>
          </a:blip>
          <a:srcRect b="0" l="0" r="0" t="27436"/>
          <a:stretch/>
        </p:blipFill>
        <p:spPr>
          <a:xfrm rot="5400000">
            <a:off x="-2481937" y="642375"/>
            <a:ext cx="6306200" cy="625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4"/>
          <p:cNvPicPr preferRelativeResize="0"/>
          <p:nvPr/>
        </p:nvPicPr>
        <p:blipFill rotWithShape="1">
          <a:blip r:embed="rId3">
            <a:alphaModFix/>
          </a:blip>
          <a:srcRect b="33594" l="5695" r="3896" t="30976"/>
          <a:stretch/>
        </p:blipFill>
        <p:spPr>
          <a:xfrm rot="-9964213">
            <a:off x="2188244" y="-1717570"/>
            <a:ext cx="5701237" cy="305373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4"/>
          <p:cNvSpPr txBox="1"/>
          <p:nvPr/>
        </p:nvSpPr>
        <p:spPr>
          <a:xfrm>
            <a:off x="241050" y="395350"/>
            <a:ext cx="3804900" cy="1190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298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Curriculum</a:t>
            </a:r>
            <a:r>
              <a:rPr lang="en" sz="128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 </a:t>
            </a:r>
            <a:r>
              <a:rPr b="1" lang="en" sz="298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Resources</a:t>
            </a:r>
            <a:endParaRPr sz="1280">
              <a:solidFill>
                <a:schemeClr val="lt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211" name="Google Shape;211;p34"/>
          <p:cNvSpPr txBox="1"/>
          <p:nvPr/>
        </p:nvSpPr>
        <p:spPr>
          <a:xfrm>
            <a:off x="439050" y="3146275"/>
            <a:ext cx="34089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NEW THIS YEAR</a:t>
            </a:r>
            <a:endParaRPr b="1" sz="20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●"/>
            </a:pPr>
            <a:r>
              <a:rPr b="1"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H</a:t>
            </a:r>
            <a:r>
              <a:rPr b="1"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ired a Curriculum Resource Specialist</a:t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●"/>
            </a:pPr>
            <a:r>
              <a:rPr b="1"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HST Curriculum Resource Site</a:t>
            </a:r>
            <a:endParaRPr b="1" sz="1800">
              <a:solidFill>
                <a:srgbClr val="595959"/>
              </a:solidFill>
            </a:endParaRPr>
          </a:p>
        </p:txBody>
      </p:sp>
      <p:pic>
        <p:nvPicPr>
          <p:cNvPr id="212" name="Google Shape;21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000" y="1298650"/>
            <a:ext cx="3408998" cy="165290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4"/>
          <p:cNvSpPr txBox="1"/>
          <p:nvPr/>
        </p:nvSpPr>
        <p:spPr>
          <a:xfrm>
            <a:off x="4724400" y="344325"/>
            <a:ext cx="3761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5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Sync-Up </a:t>
            </a:r>
            <a:endParaRPr b="1" sz="2950">
              <a:solidFill>
                <a:schemeClr val="lt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5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Updates</a:t>
            </a:r>
            <a:endParaRPr sz="295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14" name="Google Shape;214;p34"/>
          <p:cNvSpPr txBox="1"/>
          <p:nvPr/>
        </p:nvSpPr>
        <p:spPr>
          <a:xfrm>
            <a:off x="4725025" y="2571750"/>
            <a:ext cx="40011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 Medium"/>
              <a:buChar char="●"/>
            </a:pPr>
            <a:r>
              <a:rPr lang="en" sz="16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22-23: Can be “a” vs “the” teacher of record </a:t>
            </a:r>
            <a:endParaRPr sz="16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 Medium"/>
              <a:buChar char="●"/>
            </a:pPr>
            <a:r>
              <a:rPr lang="en" sz="16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Dedicated time each day to spend with students</a:t>
            </a:r>
            <a:endParaRPr sz="16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 Medium"/>
              <a:buChar char="●"/>
            </a:pPr>
            <a:r>
              <a:rPr lang="en" sz="16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Teams working together to make sync-up more efficient</a:t>
            </a:r>
            <a:endParaRPr sz="16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 Medium"/>
              <a:buChar char="●"/>
            </a:pPr>
            <a:r>
              <a:rPr lang="en" sz="16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Resources and ideas to </a:t>
            </a:r>
            <a:endParaRPr sz="16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support HSTs</a:t>
            </a:r>
            <a:endParaRPr sz="16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215" name="Google Shape;21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2825" y="1437225"/>
            <a:ext cx="1505500" cy="110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0" name="Google Shape;220;p35"/>
          <p:cNvGraphicFramePr/>
          <p:nvPr/>
        </p:nvGraphicFramePr>
        <p:xfrm>
          <a:off x="4724400" y="8393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{49C47159-CE1D-4A94-8F13-7EDBA8B912B8}</a:tableStyleId>
              </a:tblPr>
              <a:tblGrid>
                <a:gridCol w="2086025"/>
                <a:gridCol w="2086025"/>
              </a:tblGrid>
              <a:tr h="4331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accen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Number of SPED Students Per School</a:t>
                      </a:r>
                      <a:endParaRPr b="1">
                        <a:solidFill>
                          <a:schemeClr val="accen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43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accen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Clarksville</a:t>
                      </a:r>
                      <a:endParaRPr b="1">
                        <a:solidFill>
                          <a:schemeClr val="accen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accen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219</a:t>
                      </a:r>
                      <a:endParaRPr b="1">
                        <a:solidFill>
                          <a:schemeClr val="accen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3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accen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Feather River</a:t>
                      </a:r>
                      <a:endParaRPr b="1">
                        <a:solidFill>
                          <a:schemeClr val="accen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accen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187</a:t>
                      </a:r>
                      <a:endParaRPr b="1">
                        <a:solidFill>
                          <a:schemeClr val="accen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3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accen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Lake View</a:t>
                      </a:r>
                      <a:endParaRPr b="1">
                        <a:solidFill>
                          <a:schemeClr val="accen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accen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60</a:t>
                      </a:r>
                      <a:endParaRPr b="1">
                        <a:solidFill>
                          <a:schemeClr val="accen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21" name="Google Shape;221;p35"/>
          <p:cNvSpPr txBox="1"/>
          <p:nvPr/>
        </p:nvSpPr>
        <p:spPr>
          <a:xfrm>
            <a:off x="4724400" y="2822000"/>
            <a:ext cx="4172100" cy="19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New Staff</a:t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Rubik"/>
              <a:buChar char="●"/>
            </a:pPr>
            <a:r>
              <a:rPr b="1" lang="en" sz="13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9 new case managers</a:t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Rubik"/>
              <a:buChar char="●"/>
            </a:pPr>
            <a:r>
              <a:rPr b="1" lang="en" sz="13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2 Compliance Coordinators</a:t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Rubik"/>
              <a:buChar char="●"/>
            </a:pPr>
            <a:r>
              <a:rPr b="1" lang="en" sz="13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2 Assessment Program Specialists</a:t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Rubik"/>
              <a:buChar char="●"/>
            </a:pPr>
            <a:r>
              <a:rPr b="1" lang="en" sz="13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2 Teacher Program Specialists</a:t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Rubik"/>
              <a:buChar char="●"/>
            </a:pPr>
            <a:r>
              <a:rPr b="1" lang="en" sz="13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1 additional School Nurse</a:t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Rubik"/>
              <a:buChar char="●"/>
            </a:pPr>
            <a:r>
              <a:rPr b="1" lang="en" sz="13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Speech Language Assessor</a:t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2" name="Google Shape;222;p35"/>
          <p:cNvSpPr txBox="1"/>
          <p:nvPr/>
        </p:nvSpPr>
        <p:spPr>
          <a:xfrm>
            <a:off x="905600" y="338182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23" name="Google Shape;223;p35"/>
          <p:cNvSpPr txBox="1"/>
          <p:nvPr/>
        </p:nvSpPr>
        <p:spPr>
          <a:xfrm>
            <a:off x="292575" y="395350"/>
            <a:ext cx="4134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Special Education</a:t>
            </a:r>
            <a:r>
              <a:rPr b="1" lang="en" sz="31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 </a:t>
            </a:r>
            <a:endParaRPr b="1" sz="31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224" name="Google Shape;224;p35"/>
          <p:cNvSpPr txBox="1"/>
          <p:nvPr/>
        </p:nvSpPr>
        <p:spPr>
          <a:xfrm>
            <a:off x="727575" y="1515775"/>
            <a:ext cx="326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25" name="Google Shape;225;p35"/>
          <p:cNvSpPr txBox="1"/>
          <p:nvPr/>
        </p:nvSpPr>
        <p:spPr>
          <a:xfrm>
            <a:off x="292575" y="1267650"/>
            <a:ext cx="41340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Focused on overall staffing to support lower caseload numbers so that better support can be provided </a:t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Added a new position, Student Compliance Coordinator to ensure student IEPs are being implemented and significantly improved our overall IEP implementation </a:t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Lake View has been accepted to move from LACOE Selpa to EDCOE Selpa</a:t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Clarksville and Feather River are already part of EDCOE Selpa</a:t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Goal to continue fostering relationships between SPED and General Education</a:t>
            </a:r>
            <a:endParaRPr b="1"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7975" y="-889137"/>
            <a:ext cx="6306225" cy="861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6"/>
          <p:cNvSpPr txBox="1"/>
          <p:nvPr/>
        </p:nvSpPr>
        <p:spPr>
          <a:xfrm>
            <a:off x="425275" y="2014861"/>
            <a:ext cx="37314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The Student Support Department </a:t>
            </a:r>
            <a:endParaRPr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is going strong. </a:t>
            </a:r>
            <a:endParaRPr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101 SST meetings have been held</a:t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120 504 meetings have been held</a:t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232" name="Google Shape;232;p36"/>
          <p:cNvSpPr txBox="1"/>
          <p:nvPr/>
        </p:nvSpPr>
        <p:spPr>
          <a:xfrm>
            <a:off x="561875" y="247250"/>
            <a:ext cx="52713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Student </a:t>
            </a:r>
            <a:endParaRPr b="1" sz="31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 Support</a:t>
            </a:r>
            <a:r>
              <a:rPr b="1" lang="en" sz="31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 </a:t>
            </a:r>
            <a:endParaRPr b="1" sz="31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233" name="Google Shape;233;p36"/>
          <p:cNvSpPr txBox="1"/>
          <p:nvPr/>
        </p:nvSpPr>
        <p:spPr>
          <a:xfrm>
            <a:off x="4798825" y="492375"/>
            <a:ext cx="42246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Highlights:</a:t>
            </a:r>
            <a:endParaRPr sz="18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40 live SEL group counseling seats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367 seats for live academic interventions…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(this cycle alone we have 154 seats filled for live academic interventions!)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140 students are signed up for NESSY (asynchronous reading)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55 students are signed up for Centervention (Asynchronous SEL K-8)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3 Students are signed up for EverFi (Asynchronous SEL HS)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SEL Drop Ins: 80 for 2 cycles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2222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234" name="Google Shape;234;p36"/>
          <p:cNvPicPr preferRelativeResize="0"/>
          <p:nvPr/>
        </p:nvPicPr>
        <p:blipFill rotWithShape="1">
          <a:blip r:embed="rId4">
            <a:alphaModFix/>
          </a:blip>
          <a:srcRect b="0" l="5505" r="6412" t="0"/>
          <a:stretch/>
        </p:blipFill>
        <p:spPr>
          <a:xfrm>
            <a:off x="42600" y="0"/>
            <a:ext cx="1795807" cy="14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054">
            <a:alpha val="31550"/>
          </a:srgbClr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/>
          <p:nvPr/>
        </p:nvSpPr>
        <p:spPr>
          <a:xfrm>
            <a:off x="532450" y="532450"/>
            <a:ext cx="5133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English Learners</a:t>
            </a:r>
            <a:endParaRPr b="1" sz="32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240" name="Google Shape;240;p37"/>
          <p:cNvSpPr txBox="1"/>
          <p:nvPr/>
        </p:nvSpPr>
        <p:spPr>
          <a:xfrm>
            <a:off x="532450" y="1617450"/>
            <a:ext cx="4664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❖"/>
            </a:pPr>
            <a:r>
              <a:rPr b="1"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57 English Learners qualified for reclassification</a:t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❖"/>
            </a:pPr>
            <a:r>
              <a:rPr b="1"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Offering 9 ELD Live classes that meet 2-5 times weekly</a:t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❖"/>
            </a:pPr>
            <a:r>
              <a:rPr b="1"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Bootcamp offered M-F for all grades in January- great attendance!</a:t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aphicFrame>
        <p:nvGraphicFramePr>
          <p:cNvPr id="241" name="Google Shape;241;p37"/>
          <p:cNvGraphicFramePr/>
          <p:nvPr/>
        </p:nvGraphicFramePr>
        <p:xfrm>
          <a:off x="5265375" y="1617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{49C47159-CE1D-4A94-8F13-7EDBA8B912B8}</a:tableStyleId>
              </a:tblPr>
              <a:tblGrid>
                <a:gridCol w="1606825"/>
                <a:gridCol w="1587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School</a:t>
                      </a:r>
                      <a:endParaRPr b="1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# EL Students</a:t>
                      </a:r>
                      <a:endParaRPr b="1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Clarksville</a:t>
                      </a:r>
                      <a:endParaRPr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46</a:t>
                      </a:r>
                      <a:endParaRPr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Feather River</a:t>
                      </a:r>
                      <a:endParaRPr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180</a:t>
                      </a:r>
                      <a:endParaRPr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Lake View</a:t>
                      </a:r>
                      <a:endParaRPr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5</a:t>
                      </a:r>
                      <a:endParaRPr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1C1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242" name="Google Shape;242;p37"/>
          <p:cNvSpPr txBox="1"/>
          <p:nvPr/>
        </p:nvSpPr>
        <p:spPr>
          <a:xfrm>
            <a:off x="1331125" y="3908200"/>
            <a:ext cx="6229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Summative testing team</a:t>
            </a:r>
            <a:endParaRPr b="1"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14 teachers competing 231 student assessments</a:t>
            </a:r>
            <a:endParaRPr sz="1600"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/>
          <p:nvPr>
            <p:ph idx="2" type="body"/>
          </p:nvPr>
        </p:nvSpPr>
        <p:spPr>
          <a:xfrm>
            <a:off x="4976800" y="1822025"/>
            <a:ext cx="3837000" cy="18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ubik"/>
                <a:ea typeface="Rubik"/>
                <a:cs typeface="Rubik"/>
                <a:sym typeface="Rubik"/>
              </a:rPr>
              <a:t>* Career Planning Emphasis for All </a:t>
            </a:r>
            <a:endParaRPr b="1" sz="16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ubik"/>
                <a:ea typeface="Rubik"/>
                <a:cs typeface="Rubik"/>
                <a:sym typeface="Rubik"/>
              </a:rPr>
              <a:t>   Students</a:t>
            </a:r>
            <a:endParaRPr b="1" sz="16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ubik"/>
                <a:ea typeface="Rubik"/>
                <a:cs typeface="Rubik"/>
                <a:sym typeface="Rubik"/>
              </a:rPr>
              <a:t>* Friday Focus</a:t>
            </a:r>
            <a:endParaRPr b="1" sz="16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ubik"/>
                <a:ea typeface="Rubik"/>
                <a:cs typeface="Rubik"/>
                <a:sym typeface="Rubik"/>
              </a:rPr>
              <a:t>* Partnership with CCGI</a:t>
            </a:r>
            <a:endParaRPr b="1" sz="16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ubik"/>
                <a:ea typeface="Rubik"/>
                <a:cs typeface="Rubik"/>
                <a:sym typeface="Rubik"/>
              </a:rPr>
              <a:t>* Plans to offer the ASVAB</a:t>
            </a:r>
            <a:endParaRPr b="1" sz="16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48" name="Google Shape;248;p38"/>
          <p:cNvSpPr txBox="1"/>
          <p:nvPr/>
        </p:nvSpPr>
        <p:spPr>
          <a:xfrm>
            <a:off x="1485275" y="395338"/>
            <a:ext cx="3000000" cy="1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High  School Growth</a:t>
            </a:r>
            <a:endParaRPr b="1" sz="29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249" name="Google Shape;249;p38"/>
          <p:cNvSpPr txBox="1"/>
          <p:nvPr/>
        </p:nvSpPr>
        <p:spPr>
          <a:xfrm>
            <a:off x="451950" y="1883150"/>
            <a:ext cx="37014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* New Course Outlines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* Course Catalog Clean-up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* Curriculum Resources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* Added a 3rd Counselor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* CAAP Program - Helping over 40 unduplicated students reach their 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college dreams, including live university tours</a:t>
            </a:r>
            <a:endParaRPr/>
          </a:p>
        </p:txBody>
      </p:sp>
      <p:pic>
        <p:nvPicPr>
          <p:cNvPr id="250" name="Google Shape;2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5175" y="3784456"/>
            <a:ext cx="937600" cy="9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8625" y="176275"/>
            <a:ext cx="1649076" cy="164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325" y="221652"/>
            <a:ext cx="1317950" cy="128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8"/>
          <p:cNvSpPr txBox="1"/>
          <p:nvPr/>
        </p:nvSpPr>
        <p:spPr>
          <a:xfrm>
            <a:off x="6408300" y="3859363"/>
            <a:ext cx="1833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New CTE Business Pathways in Edmentum and 5 through SCOE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/>
          <p:nvPr/>
        </p:nvSpPr>
        <p:spPr>
          <a:xfrm>
            <a:off x="7917000" y="4049400"/>
            <a:ext cx="1227000" cy="109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39"/>
          <p:cNvPicPr preferRelativeResize="0"/>
          <p:nvPr/>
        </p:nvPicPr>
        <p:blipFill rotWithShape="1">
          <a:blip r:embed="rId3">
            <a:alphaModFix amt="12000"/>
          </a:blip>
          <a:srcRect b="13757" l="14777" r="31427" t="12988"/>
          <a:stretch/>
        </p:blipFill>
        <p:spPr>
          <a:xfrm>
            <a:off x="5303224" y="-86750"/>
            <a:ext cx="3840775" cy="523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/>
          <p:cNvPicPr preferRelativeResize="0"/>
          <p:nvPr/>
        </p:nvPicPr>
        <p:blipFill rotWithShape="1">
          <a:blip r:embed="rId3">
            <a:alphaModFix amt="12000"/>
          </a:blip>
          <a:srcRect b="22140" l="14778" r="14947" t="12987"/>
          <a:stretch/>
        </p:blipFill>
        <p:spPr>
          <a:xfrm>
            <a:off x="708725" y="511850"/>
            <a:ext cx="5017276" cy="463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9"/>
          <p:cNvPicPr preferRelativeResize="0"/>
          <p:nvPr/>
        </p:nvPicPr>
        <p:blipFill rotWithShape="1">
          <a:blip r:embed="rId3">
            <a:alphaModFix amt="12000"/>
          </a:blip>
          <a:srcRect b="70798" l="14781" r="28235" t="12987"/>
          <a:stretch/>
        </p:blipFill>
        <p:spPr>
          <a:xfrm>
            <a:off x="3519300" y="4017625"/>
            <a:ext cx="4068451" cy="115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9"/>
          <p:cNvPicPr preferRelativeResize="0"/>
          <p:nvPr/>
        </p:nvPicPr>
        <p:blipFill rotWithShape="1">
          <a:blip r:embed="rId3">
            <a:alphaModFix amt="12000"/>
          </a:blip>
          <a:srcRect b="-17487" l="25017" r="4708" t="65082"/>
          <a:stretch/>
        </p:blipFill>
        <p:spPr>
          <a:xfrm>
            <a:off x="3244450" y="0"/>
            <a:ext cx="5017276" cy="37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/>
          <p:nvPr/>
        </p:nvPicPr>
        <p:blipFill rotWithShape="1">
          <a:blip r:embed="rId3">
            <a:alphaModFix amt="12000"/>
          </a:blip>
          <a:srcRect b="29658" l="68683" r="14946" t="12985"/>
          <a:stretch/>
        </p:blipFill>
        <p:spPr>
          <a:xfrm>
            <a:off x="0" y="1048475"/>
            <a:ext cx="1168700" cy="409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9"/>
          <p:cNvPicPr preferRelativeResize="0"/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 rot="-3034625">
            <a:off x="2285548" y="9649"/>
            <a:ext cx="1168704" cy="71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/>
          <p:cNvPicPr preferRelativeResize="0"/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 rot="3499869">
            <a:off x="765197" y="4524724"/>
            <a:ext cx="1168704" cy="71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9"/>
          <p:cNvPicPr preferRelativeResize="0"/>
          <p:nvPr/>
        </p:nvPicPr>
        <p:blipFill rotWithShape="1">
          <a:blip r:embed="rId4">
            <a:alphaModFix amt="13000"/>
          </a:blip>
          <a:srcRect b="0" l="0" r="24823" t="0"/>
          <a:stretch/>
        </p:blipFill>
        <p:spPr>
          <a:xfrm rot="-3643917">
            <a:off x="7982945" y="-378183"/>
            <a:ext cx="878583" cy="91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9"/>
          <p:cNvPicPr preferRelativeResize="0"/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 rot="-7295824">
            <a:off x="310153" y="1790040"/>
            <a:ext cx="664167" cy="67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9"/>
          <p:cNvPicPr preferRelativeResize="0"/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 rot="-3228986">
            <a:off x="5204546" y="3704937"/>
            <a:ext cx="697959" cy="71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9"/>
          <p:cNvPicPr preferRelativeResize="0"/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 rot="-3840470">
            <a:off x="8101038" y="4353861"/>
            <a:ext cx="1041336" cy="106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9"/>
          <p:cNvPicPr preferRelativeResize="0"/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 rot="-6785836">
            <a:off x="4840280" y="1100875"/>
            <a:ext cx="760664" cy="77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9"/>
          <p:cNvPicPr preferRelativeResize="0"/>
          <p:nvPr/>
        </p:nvPicPr>
        <p:blipFill rotWithShape="1">
          <a:blip r:embed="rId4">
            <a:alphaModFix amt="13000"/>
          </a:blip>
          <a:srcRect b="0" l="0" r="24613" t="26530"/>
          <a:stretch/>
        </p:blipFill>
        <p:spPr>
          <a:xfrm rot="-3103133">
            <a:off x="7033758" y="-444711"/>
            <a:ext cx="881056" cy="673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9"/>
          <p:cNvPicPr preferRelativeResize="0"/>
          <p:nvPr/>
        </p:nvPicPr>
        <p:blipFill rotWithShape="1">
          <a:blip r:embed="rId3">
            <a:alphaModFix amt="12000"/>
          </a:blip>
          <a:srcRect b="11732" l="44817" r="17378" t="54843"/>
          <a:stretch/>
        </p:blipFill>
        <p:spPr>
          <a:xfrm>
            <a:off x="0" y="0"/>
            <a:ext cx="2699099" cy="2386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9"/>
          <p:cNvSpPr txBox="1"/>
          <p:nvPr/>
        </p:nvSpPr>
        <p:spPr>
          <a:xfrm>
            <a:off x="584550" y="334925"/>
            <a:ext cx="79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274" name="Google Shape;274;p39"/>
          <p:cNvSpPr txBox="1"/>
          <p:nvPr/>
        </p:nvSpPr>
        <p:spPr>
          <a:xfrm>
            <a:off x="-359825" y="1291950"/>
            <a:ext cx="317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College Level</a:t>
            </a:r>
            <a:endParaRPr b="1" sz="22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275" name="Google Shape;275;p39"/>
          <p:cNvSpPr txBox="1"/>
          <p:nvPr/>
        </p:nvSpPr>
        <p:spPr>
          <a:xfrm>
            <a:off x="0" y="2820000"/>
            <a:ext cx="26991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Dual Enrollment program</a:t>
            </a:r>
            <a:endParaRPr b="1" sz="12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6 fall classes</a:t>
            </a:r>
            <a:endParaRPr b="1" sz="12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5 spring classes</a:t>
            </a:r>
            <a:endParaRPr b="1" sz="12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Over 100 students each semester</a:t>
            </a:r>
            <a:endParaRPr b="1" sz="12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Concurrent Enrollment</a:t>
            </a:r>
            <a:endParaRPr b="1" sz="12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Over 329 unique college courses taken in the fall (DE + CE)</a:t>
            </a:r>
            <a:endParaRPr sz="1200"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276" name="Google Shape;27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725" y="1881250"/>
            <a:ext cx="923975" cy="87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81725" y="1855588"/>
            <a:ext cx="923975" cy="9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9"/>
          <p:cNvSpPr txBox="1"/>
          <p:nvPr/>
        </p:nvSpPr>
        <p:spPr>
          <a:xfrm>
            <a:off x="1744650" y="219425"/>
            <a:ext cx="5654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High School</a:t>
            </a:r>
            <a:r>
              <a:rPr b="1" lang="en" sz="29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 Opportunities</a:t>
            </a:r>
            <a:endParaRPr b="1" sz="29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pic>
        <p:nvPicPr>
          <p:cNvPr id="279" name="Google Shape;279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10362" y="3286750"/>
            <a:ext cx="1244628" cy="174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5225" y="1048463"/>
            <a:ext cx="38671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83188" y="1485760"/>
            <a:ext cx="1447950" cy="14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97700" y="3734123"/>
            <a:ext cx="1409400" cy="140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40936" y="2250975"/>
            <a:ext cx="1722939" cy="13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57350" y="2653338"/>
            <a:ext cx="1544700" cy="1544675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5" name="Google Shape;285;p39"/>
          <p:cNvSpPr txBox="1"/>
          <p:nvPr/>
        </p:nvSpPr>
        <p:spPr>
          <a:xfrm>
            <a:off x="4407425" y="4198025"/>
            <a:ext cx="284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88900" marR="8572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Total Participants in 21-22:       35</a:t>
            </a:r>
            <a:endParaRPr b="1" sz="120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88900" marR="8572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Rubik"/>
                <a:ea typeface="Rubik"/>
                <a:cs typeface="Rubik"/>
                <a:sym typeface="Rubik"/>
              </a:rPr>
              <a:t>Total Participants in 22-23:      67</a:t>
            </a:r>
            <a:endParaRPr b="1" sz="1600"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idx="2" type="body"/>
          </p:nvPr>
        </p:nvSpPr>
        <p:spPr>
          <a:xfrm>
            <a:off x="4931825" y="8929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1262" lvl="0" marL="59314" marR="290115" rtl="0" algn="ctr">
              <a:lnSpc>
                <a:spcPct val="150000"/>
              </a:lnSpc>
              <a:spcBef>
                <a:spcPts val="956"/>
              </a:spcBef>
              <a:spcAft>
                <a:spcPts val="0"/>
              </a:spcAft>
              <a:buNone/>
            </a:pPr>
            <a:r>
              <a:rPr lang="en" sz="1604">
                <a:latin typeface="Manrope"/>
                <a:ea typeface="Manrope"/>
                <a:cs typeface="Manrope"/>
                <a:sym typeface="Manrope"/>
              </a:rPr>
              <a:t>Our charters seek to develop the individual gifts of students to become critical thinkers, responsible citizens, and innovative leaders  prepared for academic and real-life success in the 21st century. 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2"/>
          <p:cNvSpPr txBox="1"/>
          <p:nvPr/>
        </p:nvSpPr>
        <p:spPr>
          <a:xfrm>
            <a:off x="905600" y="338182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11" name="Google Shape;111;p22"/>
          <p:cNvSpPr txBox="1"/>
          <p:nvPr/>
        </p:nvSpPr>
        <p:spPr>
          <a:xfrm>
            <a:off x="-116100" y="1884475"/>
            <a:ext cx="4840500" cy="9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36054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A  Shared Vision</a:t>
            </a:r>
            <a:endParaRPr sz="3600">
              <a:solidFill>
                <a:srgbClr val="336054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/>
          <p:nvPr/>
        </p:nvSpPr>
        <p:spPr>
          <a:xfrm>
            <a:off x="3722475" y="1250100"/>
            <a:ext cx="4310400" cy="343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* Offering AP and PSAT tests this year</a:t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* May 2022- 1st live graduation ceremony at Memorial Auditorium</a:t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* First year of the the College Awareness &amp; Advancement program (CAAP)</a:t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* JHVA &amp; HSVA programs serving just Sequoia Grove students</a:t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1" name="Google Shape;291;p40"/>
          <p:cNvSpPr txBox="1"/>
          <p:nvPr/>
        </p:nvSpPr>
        <p:spPr>
          <a:xfrm>
            <a:off x="1718700" y="395350"/>
            <a:ext cx="5706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High  School Goals- Met!</a:t>
            </a:r>
            <a:endParaRPr sz="16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292" name="Google Shape;29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025" y="1250100"/>
            <a:ext cx="2574450" cy="34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1"/>
          <p:cNvSpPr txBox="1"/>
          <p:nvPr>
            <p:ph type="title"/>
          </p:nvPr>
        </p:nvSpPr>
        <p:spPr>
          <a:xfrm>
            <a:off x="181650" y="98575"/>
            <a:ext cx="6293400" cy="75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Homemade Apple"/>
                <a:ea typeface="Homemade Apple"/>
                <a:cs typeface="Homemade Apple"/>
                <a:sym typeface="Homemade Apple"/>
              </a:rPr>
              <a:t>High  School Virtual Academy</a:t>
            </a:r>
            <a:endParaRPr b="1" sz="2800"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pic>
        <p:nvPicPr>
          <p:cNvPr id="298" name="Google Shape;29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5400" y="98575"/>
            <a:ext cx="1603925" cy="1603925"/>
          </a:xfrm>
          <a:prstGeom prst="rect">
            <a:avLst/>
          </a:prstGeom>
          <a:noFill/>
          <a:ln cap="flat" cmpd="sng" w="19050">
            <a:solidFill>
              <a:srgbClr val="212121"/>
            </a:solidFill>
            <a:prstDash val="solid"/>
            <a:round/>
            <a:headEnd len="sm" w="sm" type="none"/>
            <a:tailEnd len="sm" w="sm" type="none"/>
          </a:ln>
        </p:spPr>
      </p:pic>
      <p:graphicFrame>
        <p:nvGraphicFramePr>
          <p:cNvPr id="299" name="Google Shape;299;p41"/>
          <p:cNvGraphicFramePr/>
          <p:nvPr/>
        </p:nvGraphicFramePr>
        <p:xfrm>
          <a:off x="2942625" y="17297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{49C47159-CE1D-4A94-8F13-7EDBA8B912B8}</a:tableStyleId>
              </a:tblPr>
              <a:tblGrid>
                <a:gridCol w="1681100"/>
                <a:gridCol w="788825"/>
                <a:gridCol w="7888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School</a:t>
                      </a:r>
                      <a:endParaRPr b="1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21-22 </a:t>
                      </a:r>
                      <a:endParaRPr b="1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22-23</a:t>
                      </a:r>
                      <a:endParaRPr b="1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ubik"/>
                          <a:ea typeface="Rubik"/>
                          <a:cs typeface="Rubik"/>
                          <a:sym typeface="Rubik"/>
                        </a:rPr>
                        <a:t>Clarksville</a:t>
                      </a:r>
                      <a:endParaRPr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ubik"/>
                          <a:ea typeface="Rubik"/>
                          <a:cs typeface="Rubik"/>
                          <a:sym typeface="Rubik"/>
                        </a:rPr>
                        <a:t>Feather River</a:t>
                      </a:r>
                      <a:endParaRPr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ubik"/>
                          <a:ea typeface="Rubik"/>
                          <a:cs typeface="Rubik"/>
                          <a:sym typeface="Rubik"/>
                        </a:rPr>
                        <a:t>Lake View</a:t>
                      </a:r>
                      <a:endParaRPr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19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ubik"/>
                          <a:ea typeface="Rubik"/>
                          <a:cs typeface="Rubik"/>
                          <a:sym typeface="Rubik"/>
                        </a:rPr>
                        <a:t>Total</a:t>
                      </a:r>
                      <a:endParaRPr b="1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297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348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00" name="Google Shape;300;p41"/>
          <p:cNvSpPr txBox="1"/>
          <p:nvPr/>
        </p:nvSpPr>
        <p:spPr>
          <a:xfrm>
            <a:off x="2588700" y="1119350"/>
            <a:ext cx="3966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Unique Students Enrolled Per School</a:t>
            </a:r>
            <a:endParaRPr b="1" sz="16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01" name="Google Shape;301;p41"/>
          <p:cNvSpPr txBox="1"/>
          <p:nvPr/>
        </p:nvSpPr>
        <p:spPr>
          <a:xfrm>
            <a:off x="7472900" y="1788625"/>
            <a:ext cx="1488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Year 3 of HSVA Program</a:t>
            </a:r>
            <a:endParaRPr b="1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Year 1 of All SG students</a:t>
            </a:r>
            <a:endParaRPr b="1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02" name="Google Shape;302;p41"/>
          <p:cNvSpPr txBox="1"/>
          <p:nvPr/>
        </p:nvSpPr>
        <p:spPr>
          <a:xfrm>
            <a:off x="615900" y="4071175"/>
            <a:ext cx="79122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88900" marR="8572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This year we offered at least one section of every a-g required course for a-g completion. </a:t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88900" marR="8572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88900" marR="8572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We also have students in Academic Decathlon, Leadership, and Military Science.</a:t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303" name="Google Shape;303;p41"/>
          <p:cNvSpPr txBox="1"/>
          <p:nvPr/>
        </p:nvSpPr>
        <p:spPr>
          <a:xfrm>
            <a:off x="340775" y="1550450"/>
            <a:ext cx="1927500" cy="21240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Did you know HSVA students score better on the CAASPP?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The team consists of 14 single-subject credentialed teachers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2"/>
          <p:cNvSpPr txBox="1"/>
          <p:nvPr>
            <p:ph type="title"/>
          </p:nvPr>
        </p:nvSpPr>
        <p:spPr>
          <a:xfrm>
            <a:off x="408300" y="466100"/>
            <a:ext cx="8327400" cy="75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Homemade Apple"/>
                <a:ea typeface="Homemade Apple"/>
                <a:cs typeface="Homemade Apple"/>
                <a:sym typeface="Homemade Apple"/>
              </a:rPr>
              <a:t>Junior High Virtual Academy</a:t>
            </a:r>
            <a:endParaRPr b="1" sz="3100"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309" name="Google Shape;309;p42"/>
          <p:cNvSpPr txBox="1"/>
          <p:nvPr/>
        </p:nvSpPr>
        <p:spPr>
          <a:xfrm>
            <a:off x="408300" y="4012500"/>
            <a:ext cx="7912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JHVA was transitioned this year to join with HSVA and have subject-matter qualified teachers </a:t>
            </a:r>
            <a:endParaRPr b="1" sz="13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JHVA teachers providing all </a:t>
            </a:r>
            <a:r>
              <a:rPr b="1" lang="en" sz="13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instruction and work samples!</a:t>
            </a:r>
            <a:endParaRPr b="1" sz="13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10" name="Google Shape;31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9000" y="1"/>
            <a:ext cx="1189125" cy="1189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1" name="Google Shape;311;p42"/>
          <p:cNvGraphicFramePr/>
          <p:nvPr/>
        </p:nvGraphicFramePr>
        <p:xfrm>
          <a:off x="2998525" y="1741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{49C47159-CE1D-4A94-8F13-7EDBA8B912B8}</a:tableStyleId>
              </a:tblPr>
              <a:tblGrid>
                <a:gridCol w="2040425"/>
                <a:gridCol w="1106525"/>
              </a:tblGrid>
              <a:tr h="36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School</a:t>
                      </a:r>
                      <a:endParaRPr b="1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Students</a:t>
                      </a:r>
                      <a:endParaRPr b="1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  <a:tr h="36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ubik"/>
                          <a:ea typeface="Rubik"/>
                          <a:cs typeface="Rubik"/>
                          <a:sym typeface="Rubik"/>
                        </a:rPr>
                        <a:t>Clarksville</a:t>
                      </a:r>
                      <a:endParaRPr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6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ubik"/>
                          <a:ea typeface="Rubik"/>
                          <a:cs typeface="Rubik"/>
                          <a:sym typeface="Rubik"/>
                        </a:rPr>
                        <a:t>Feather River</a:t>
                      </a:r>
                      <a:endParaRPr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107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6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ubik"/>
                          <a:ea typeface="Rubik"/>
                          <a:cs typeface="Rubik"/>
                          <a:sym typeface="Rubik"/>
                        </a:rPr>
                        <a:t>Lake View</a:t>
                      </a:r>
                      <a:endParaRPr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6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Rubik"/>
                          <a:ea typeface="Rubik"/>
                          <a:cs typeface="Rubik"/>
                          <a:sym typeface="Rubik"/>
                        </a:rPr>
                        <a:t>Total</a:t>
                      </a:r>
                      <a:endParaRPr b="1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200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12" name="Google Shape;312;p42"/>
          <p:cNvSpPr txBox="1"/>
          <p:nvPr/>
        </p:nvSpPr>
        <p:spPr>
          <a:xfrm>
            <a:off x="2588700" y="1264288"/>
            <a:ext cx="3966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Unique Students Enrolled Per School</a:t>
            </a:r>
            <a:endParaRPr b="1" sz="16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3" name="Google Shape;313;p42"/>
          <p:cNvSpPr txBox="1"/>
          <p:nvPr/>
        </p:nvSpPr>
        <p:spPr>
          <a:xfrm>
            <a:off x="266225" y="1478850"/>
            <a:ext cx="2183100" cy="21858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Offered 2 sections of each core 7th &amp; 8th grade class</a:t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Offered Algebra 1 &amp; Spanish 1 for HS credit</a:t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Offered Academic Pentathlon, Art &amp; Military Science</a:t>
            </a:r>
            <a:endParaRPr b="1" sz="13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3"/>
          <p:cNvSpPr txBox="1"/>
          <p:nvPr>
            <p:ph type="title"/>
          </p:nvPr>
        </p:nvSpPr>
        <p:spPr>
          <a:xfrm>
            <a:off x="408288" y="124900"/>
            <a:ext cx="8327400" cy="75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Homemade Apple"/>
                <a:ea typeface="Homemade Apple"/>
                <a:cs typeface="Homemade Apple"/>
                <a:sym typeface="Homemade Apple"/>
              </a:rPr>
              <a:t>All-Access  Subscriptions</a:t>
            </a:r>
            <a:endParaRPr b="1" sz="3100"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319" name="Google Shape;319;p43"/>
          <p:cNvSpPr txBox="1"/>
          <p:nvPr/>
        </p:nvSpPr>
        <p:spPr>
          <a:xfrm>
            <a:off x="796450" y="1034050"/>
            <a:ext cx="2612100" cy="42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ubik Medium"/>
                <a:ea typeface="Rubik Medium"/>
                <a:cs typeface="Rubik Medium"/>
                <a:sym typeface="Rubik Medium"/>
              </a:rPr>
              <a:t>          </a:t>
            </a:r>
            <a:r>
              <a:rPr lang="en" sz="1600">
                <a:latin typeface="Rubik Medium"/>
                <a:ea typeface="Rubik Medium"/>
                <a:cs typeface="Rubik Medium"/>
                <a:sym typeface="Rubik Medium"/>
              </a:rPr>
              <a:t> </a:t>
            </a:r>
            <a:endParaRPr sz="1600">
              <a:latin typeface="Rubik Medium"/>
              <a:ea typeface="Rubik Medium"/>
              <a:cs typeface="Rubik Medium"/>
              <a:sym typeface="Rubik Medium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Reading Eggs</a:t>
            </a:r>
            <a:endParaRPr b="1" sz="16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Grammarly (3-12)</a:t>
            </a:r>
            <a:endParaRPr b="1" sz="16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	</a:t>
            </a:r>
            <a:endParaRPr sz="16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Tutor Me (9-12)</a:t>
            </a:r>
            <a:endParaRPr b="1" sz="16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TTRS (TK-5*)</a:t>
            </a:r>
            <a:endParaRPr b="1" sz="16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	</a:t>
            </a:r>
            <a:endParaRPr sz="16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         </a:t>
            </a:r>
            <a:r>
              <a:rPr b="1" lang="en" sz="16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Gizmo (9-12)</a:t>
            </a:r>
            <a:endParaRPr sz="16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endParaRPr sz="15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20" name="Google Shape;32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000" y="2536100"/>
            <a:ext cx="726275" cy="72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986" y="3331223"/>
            <a:ext cx="726275" cy="72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188" y="4126349"/>
            <a:ext cx="793850" cy="7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000" y="1740987"/>
            <a:ext cx="726275" cy="72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9075" y="1786500"/>
            <a:ext cx="726275" cy="72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3"/>
          <p:cNvSpPr txBox="1"/>
          <p:nvPr/>
        </p:nvSpPr>
        <p:spPr>
          <a:xfrm>
            <a:off x="4397213" y="1903163"/>
            <a:ext cx="261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Moby Max (TK-8)</a:t>
            </a:r>
            <a:endParaRPr sz="1200"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326" name="Google Shape;326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19064" y="3331213"/>
            <a:ext cx="638065" cy="75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3"/>
          <p:cNvSpPr txBox="1"/>
          <p:nvPr/>
        </p:nvSpPr>
        <p:spPr>
          <a:xfrm>
            <a:off x="4345350" y="3418875"/>
            <a:ext cx="3609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Accelerated Reader (all)</a:t>
            </a:r>
            <a:endParaRPr sz="1200"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328" name="Google Shape;328;p43"/>
          <p:cNvSpPr txBox="1"/>
          <p:nvPr/>
        </p:nvSpPr>
        <p:spPr>
          <a:xfrm>
            <a:off x="4397225" y="2654525"/>
            <a:ext cx="235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Freckle Math (all)</a:t>
            </a:r>
            <a:endParaRPr sz="1200"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329" name="Google Shape;329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9063" y="4131275"/>
            <a:ext cx="638075" cy="63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3075" y="1034050"/>
            <a:ext cx="638075" cy="63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3"/>
          <p:cNvPicPr preferRelativeResize="0"/>
          <p:nvPr/>
        </p:nvPicPr>
        <p:blipFill rotWithShape="1">
          <a:blip r:embed="rId11">
            <a:alphaModFix/>
          </a:blip>
          <a:srcRect b="10537" l="7904" r="10181" t="7970"/>
          <a:stretch/>
        </p:blipFill>
        <p:spPr>
          <a:xfrm>
            <a:off x="3619075" y="2560726"/>
            <a:ext cx="726275" cy="72254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3"/>
          <p:cNvSpPr txBox="1"/>
          <p:nvPr/>
        </p:nvSpPr>
        <p:spPr>
          <a:xfrm>
            <a:off x="4345350" y="4219463"/>
            <a:ext cx="235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Brain Pop</a:t>
            </a:r>
            <a:endParaRPr sz="1200"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333" name="Google Shape;333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19073" y="1100500"/>
            <a:ext cx="638050" cy="638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3"/>
          <p:cNvSpPr txBox="1"/>
          <p:nvPr/>
        </p:nvSpPr>
        <p:spPr>
          <a:xfrm>
            <a:off x="4397213" y="1188675"/>
            <a:ext cx="172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Math Seeds</a:t>
            </a:r>
            <a:endParaRPr b="1" sz="16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5" name="Google Shape;335;p43"/>
          <p:cNvPicPr preferRelativeResize="0"/>
          <p:nvPr/>
        </p:nvPicPr>
        <p:blipFill rotWithShape="1">
          <a:blip r:embed="rId13">
            <a:alphaModFix/>
          </a:blip>
          <a:srcRect b="0" l="24023" r="22172" t="0"/>
          <a:stretch/>
        </p:blipFill>
        <p:spPr>
          <a:xfrm>
            <a:off x="6612088" y="1301238"/>
            <a:ext cx="638075" cy="66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612100" y="2091625"/>
            <a:ext cx="1260232" cy="5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656550" y="2780801"/>
            <a:ext cx="638075" cy="6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3"/>
          <p:cNvSpPr txBox="1"/>
          <p:nvPr/>
        </p:nvSpPr>
        <p:spPr>
          <a:xfrm>
            <a:off x="7342525" y="1402450"/>
            <a:ext cx="166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Prodigy</a:t>
            </a:r>
            <a:endParaRPr b="1" sz="1800">
              <a:solidFill>
                <a:srgbClr val="59595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9" name="Google Shape;339;p43"/>
          <p:cNvSpPr txBox="1"/>
          <p:nvPr/>
        </p:nvSpPr>
        <p:spPr>
          <a:xfrm>
            <a:off x="6612100" y="834675"/>
            <a:ext cx="203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New 22-23</a:t>
            </a:r>
            <a:endParaRPr b="1" sz="2000">
              <a:solidFill>
                <a:schemeClr val="accent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340" name="Google Shape;340;p43"/>
          <p:cNvSpPr txBox="1"/>
          <p:nvPr/>
        </p:nvSpPr>
        <p:spPr>
          <a:xfrm>
            <a:off x="5551300" y="4019375"/>
            <a:ext cx="2612100" cy="83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All ordering now through Vista!</a:t>
            </a:r>
            <a:endParaRPr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rPr>
              <a:t>Additional trainings</a:t>
            </a:r>
            <a:endParaRPr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/>
          <p:nvPr/>
        </p:nvSpPr>
        <p:spPr>
          <a:xfrm>
            <a:off x="488700" y="240550"/>
            <a:ext cx="8166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Diversity, Inclusion &amp; Growth</a:t>
            </a:r>
            <a:endParaRPr b="1" sz="31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346" name="Google Shape;346;p44"/>
          <p:cNvSpPr txBox="1"/>
          <p:nvPr/>
        </p:nvSpPr>
        <p:spPr>
          <a:xfrm>
            <a:off x="284225" y="1179213"/>
            <a:ext cx="4042200" cy="178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Highlighting Diversity </a:t>
            </a:r>
            <a:endParaRPr b="1" i="1" sz="13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Lifting marginalized voices</a:t>
            </a:r>
            <a:endParaRPr b="1" i="1" sz="13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Providing diverse perspectives</a:t>
            </a:r>
            <a:endParaRPr b="1" i="1" sz="13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Celebrating various cultures and history</a:t>
            </a:r>
            <a:endParaRPr b="1" i="1" sz="13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Creating spaces for understanding and inclusion</a:t>
            </a:r>
            <a:endParaRPr b="1" i="1" sz="13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Inviting staff and families into action steps for growth</a:t>
            </a:r>
            <a:endParaRPr b="1" sz="12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47" name="Google Shape;347;p44"/>
          <p:cNvSpPr txBox="1"/>
          <p:nvPr/>
        </p:nvSpPr>
        <p:spPr>
          <a:xfrm>
            <a:off x="2790050" y="3663275"/>
            <a:ext cx="613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348" name="Google Shape;348;p44"/>
          <p:cNvSpPr txBox="1"/>
          <p:nvPr/>
        </p:nvSpPr>
        <p:spPr>
          <a:xfrm>
            <a:off x="4660525" y="1179225"/>
            <a:ext cx="3930900" cy="40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Rubik"/>
              <a:buChar char="★"/>
            </a:pPr>
            <a:r>
              <a:rPr b="1" lang="en" sz="11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DIG Coffee and Conversations held monthly </a:t>
            </a:r>
            <a:endParaRPr b="1" sz="11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Rubik"/>
              <a:buChar char="★"/>
            </a:pPr>
            <a:r>
              <a:rPr b="1" lang="en" sz="11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Global Family Day Art Contest</a:t>
            </a:r>
            <a:endParaRPr b="1" sz="11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Rubik"/>
              <a:buChar char="★"/>
            </a:pPr>
            <a:r>
              <a:rPr b="1" lang="en" sz="11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Monthly updates on the Homeschool Helper DIG page, Sync-up lessons, and other learning resources shared through the Sequoia Scoop and Weekly Bulletin.</a:t>
            </a:r>
            <a:endParaRPr b="1" sz="11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Rubik"/>
              <a:buChar char="★"/>
            </a:pPr>
            <a:r>
              <a:rPr b="1" lang="en" sz="11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Field Trips</a:t>
            </a:r>
            <a:endParaRPr b="1" sz="11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Rubik"/>
              <a:buChar char="★"/>
            </a:pPr>
            <a:r>
              <a:rPr b="1" lang="en" sz="11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The Diversity and Inclusion Advisor attended a 2-day professional development Diversity Conference in San Diego. She came back and facilitated a Professional Learning Community during the ITA leadership meeting about redefining success to be more inclusive and accessible. </a:t>
            </a:r>
            <a:endParaRPr b="1" sz="11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Rubik"/>
              <a:buChar char="★"/>
            </a:pPr>
            <a:r>
              <a:rPr b="1" lang="en" sz="11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Resources were shared on the Homeschool Helper DIG page for Black History Month (Feb.) and Women’s History Month (Mar.), as well as, updated Sync-up lessons that are optional for HSTs to use.</a:t>
            </a:r>
            <a:endParaRPr b="1" sz="11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Rubik"/>
              <a:buChar char="★"/>
            </a:pPr>
            <a:r>
              <a:rPr b="1" lang="en" sz="11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3 Asynchronous PD learning modules shared in the HST Google Classroom focusing on “Uncovering Bias” training.</a:t>
            </a:r>
            <a:endParaRPr b="1" sz="11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49" name="Google Shape;34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963" y="2964825"/>
            <a:ext cx="2292725" cy="229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5"/>
          <p:cNvSpPr txBox="1"/>
          <p:nvPr/>
        </p:nvSpPr>
        <p:spPr>
          <a:xfrm>
            <a:off x="485025" y="620375"/>
            <a:ext cx="349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355" name="Google Shape;355;p45"/>
          <p:cNvSpPr txBox="1"/>
          <p:nvPr/>
        </p:nvSpPr>
        <p:spPr>
          <a:xfrm>
            <a:off x="457875" y="1451600"/>
            <a:ext cx="3551100" cy="31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Title 1 Specialist to strongly support our most at-risk </a:t>
            </a:r>
            <a:r>
              <a:rPr lang="en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students</a:t>
            </a:r>
            <a:r>
              <a:rPr lang="en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, including</a:t>
            </a:r>
            <a:endParaRPr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Medium"/>
              <a:buChar char="●"/>
            </a:pPr>
            <a:r>
              <a:rPr lang="en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Foster/Homeless Youth</a:t>
            </a:r>
            <a:endParaRPr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Medium"/>
              <a:buChar char="●"/>
            </a:pPr>
            <a:r>
              <a:rPr lang="en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ELD students</a:t>
            </a:r>
            <a:endParaRPr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Medium"/>
              <a:buChar char="●"/>
            </a:pPr>
            <a:r>
              <a:rPr lang="en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Any student at risk of failing out of school due to circumstances beyond their control</a:t>
            </a:r>
            <a:endParaRPr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Building </a:t>
            </a:r>
            <a:r>
              <a:rPr lang="en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relationships</a:t>
            </a:r>
            <a:r>
              <a:rPr lang="en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 with counties to provide resources to our families</a:t>
            </a:r>
            <a:endParaRPr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Created a Family Resources Website</a:t>
            </a:r>
            <a:endParaRPr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356" name="Google Shape;356;p45"/>
          <p:cNvSpPr txBox="1"/>
          <p:nvPr/>
        </p:nvSpPr>
        <p:spPr>
          <a:xfrm>
            <a:off x="93075" y="620375"/>
            <a:ext cx="428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Family Resources</a:t>
            </a:r>
            <a:endParaRPr b="1" sz="28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"/>
          <p:cNvSpPr txBox="1"/>
          <p:nvPr>
            <p:ph type="title"/>
          </p:nvPr>
        </p:nvSpPr>
        <p:spPr>
          <a:xfrm>
            <a:off x="369325" y="395350"/>
            <a:ext cx="6081000" cy="75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Homemade Apple"/>
                <a:ea typeface="Homemade Apple"/>
                <a:cs typeface="Homemade Apple"/>
                <a:sym typeface="Homemade Apple"/>
              </a:rPr>
              <a:t>Adventure Academy</a:t>
            </a:r>
            <a:endParaRPr b="1" sz="2700"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362" name="Google Shape;362;p46"/>
          <p:cNvSpPr txBox="1"/>
          <p:nvPr/>
        </p:nvSpPr>
        <p:spPr>
          <a:xfrm>
            <a:off x="487825" y="4137625"/>
            <a:ext cx="394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Year 2 of Adventure Academy</a:t>
            </a:r>
            <a:endParaRPr b="1" sz="18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63" name="Google Shape;36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3450" y="194125"/>
            <a:ext cx="1706475" cy="170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6"/>
          <p:cNvSpPr txBox="1"/>
          <p:nvPr/>
        </p:nvSpPr>
        <p:spPr>
          <a:xfrm>
            <a:off x="487825" y="1415125"/>
            <a:ext cx="58440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New for 2022/2023 year: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"/>
              <a:buChar char="●"/>
            </a:pP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4 &amp; 8 week sessions</a:t>
            </a:r>
            <a:endParaRPr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"/>
              <a:buChar char="●"/>
            </a:pP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Flexible Scheduling</a:t>
            </a:r>
            <a:endParaRPr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"/>
              <a:buChar char="●"/>
            </a:pP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Parent registration through </a:t>
            </a:r>
            <a:endParaRPr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Sequoia Sign Up</a:t>
            </a:r>
            <a:endParaRPr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"/>
              <a:buChar char="●"/>
            </a:pP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Series Classes</a:t>
            </a:r>
            <a:endParaRPr sz="18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365" name="Google Shape;36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5825" y="2166190"/>
            <a:ext cx="4597601" cy="2893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" name="Google Shape;370;p47"/>
          <p:cNvGraphicFramePr/>
          <p:nvPr/>
        </p:nvGraphicFramePr>
        <p:xfrm>
          <a:off x="666163" y="336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{162F6E0C-ED8B-493D-864B-8BADF9940131}</a:tableStyleId>
              </a:tblPr>
              <a:tblGrid>
                <a:gridCol w="2188425"/>
                <a:gridCol w="1468250"/>
                <a:gridCol w="133235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Session 1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2021/2022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2022/2023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Enrollment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105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D966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472</a:t>
                      </a:r>
                      <a:endParaRPr b="1" sz="1200">
                        <a:solidFill>
                          <a:srgbClr val="FFD966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Unique Students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88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D966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244</a:t>
                      </a:r>
                      <a:endParaRPr b="1" sz="1200">
                        <a:solidFill>
                          <a:srgbClr val="FFD966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Classes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6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D966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55</a:t>
                      </a:r>
                      <a:endParaRPr b="1" sz="1200">
                        <a:solidFill>
                          <a:srgbClr val="FFD966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1" name="Google Shape;371;p47"/>
          <p:cNvGraphicFramePr/>
          <p:nvPr/>
        </p:nvGraphicFramePr>
        <p:xfrm>
          <a:off x="666175" y="17728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{162F6E0C-ED8B-493D-864B-8BADF9940131}</a:tableStyleId>
              </a:tblPr>
              <a:tblGrid>
                <a:gridCol w="2188425"/>
                <a:gridCol w="1468250"/>
                <a:gridCol w="133235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Session 2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2021/2022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2022/2023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Enrollment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305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D966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880</a:t>
                      </a:r>
                      <a:endParaRPr b="1" sz="1200">
                        <a:solidFill>
                          <a:srgbClr val="FFD966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Unique Students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234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D966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415</a:t>
                      </a:r>
                      <a:endParaRPr b="1" sz="1200">
                        <a:solidFill>
                          <a:srgbClr val="FFD966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Classes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18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D966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76</a:t>
                      </a:r>
                      <a:endParaRPr b="1" sz="1200">
                        <a:solidFill>
                          <a:srgbClr val="FFD966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2" name="Google Shape;372;p47"/>
          <p:cNvGraphicFramePr/>
          <p:nvPr/>
        </p:nvGraphicFramePr>
        <p:xfrm>
          <a:off x="666175" y="3209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{162F6E0C-ED8B-493D-864B-8BADF9940131}</a:tableStyleId>
              </a:tblPr>
              <a:tblGrid>
                <a:gridCol w="2188425"/>
                <a:gridCol w="1468250"/>
                <a:gridCol w="133235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Session 3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2021/2022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2022/2023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Enrollment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215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D966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678</a:t>
                      </a:r>
                      <a:endParaRPr b="1" sz="1200">
                        <a:solidFill>
                          <a:srgbClr val="FFD966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Unique Students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178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D966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288</a:t>
                      </a:r>
                      <a:endParaRPr b="1" sz="1200">
                        <a:solidFill>
                          <a:srgbClr val="FFD966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Classes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14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FFD966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</a:tr>
              <a:tr h="279400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*</a:t>
                      </a:r>
                      <a:r>
                        <a:rPr b="1" lang="en" sz="1200">
                          <a:solidFill>
                            <a:schemeClr val="lt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Data includes Session 3A only (1st 4 weeks) </a:t>
                      </a:r>
                      <a:endParaRPr b="1" sz="1200">
                        <a:solidFill>
                          <a:schemeClr val="lt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dk2"/>
                    </a:solidFill>
                  </a:tcPr>
                </a:tc>
                <a:tc hMerge="1"/>
                <a:tc hMerge="1"/>
              </a:tr>
            </a:tbl>
          </a:graphicData>
        </a:graphic>
      </p:graphicFrame>
      <p:pic>
        <p:nvPicPr>
          <p:cNvPr id="373" name="Google Shape;37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9825" y="3825497"/>
            <a:ext cx="1231900" cy="1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7"/>
          <p:cNvSpPr txBox="1"/>
          <p:nvPr/>
        </p:nvSpPr>
        <p:spPr>
          <a:xfrm>
            <a:off x="5875325" y="952125"/>
            <a:ext cx="30864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Look at that growth!</a:t>
            </a:r>
            <a:endParaRPr b="1" sz="34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 </a:t>
            </a:r>
            <a:endParaRPr b="1" sz="31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So many opportunities for our students!</a:t>
            </a:r>
            <a:endParaRPr b="1" sz="21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6054">
            <a:alpha val="31550"/>
          </a:srgbClr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700" y="-850212"/>
            <a:ext cx="6306225" cy="861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8"/>
          <p:cNvSpPr txBox="1"/>
          <p:nvPr>
            <p:ph type="title"/>
          </p:nvPr>
        </p:nvSpPr>
        <p:spPr>
          <a:xfrm>
            <a:off x="311700" y="253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Homemade Apple"/>
                <a:ea typeface="Homemade Apple"/>
                <a:cs typeface="Homemade Apple"/>
                <a:sym typeface="Homemade Apple"/>
              </a:rPr>
              <a:t>Clubs</a:t>
            </a:r>
            <a:endParaRPr b="1" sz="3200"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381" name="Google Shape;381;p48"/>
          <p:cNvSpPr txBox="1"/>
          <p:nvPr/>
        </p:nvSpPr>
        <p:spPr>
          <a:xfrm>
            <a:off x="4724400" y="189850"/>
            <a:ext cx="41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2" name="Google Shape;382;p48"/>
          <p:cNvSpPr txBox="1"/>
          <p:nvPr/>
        </p:nvSpPr>
        <p:spPr>
          <a:xfrm>
            <a:off x="4874700" y="4083900"/>
            <a:ext cx="334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383" name="Google Shape;383;p48"/>
          <p:cNvSpPr txBox="1"/>
          <p:nvPr/>
        </p:nvSpPr>
        <p:spPr>
          <a:xfrm>
            <a:off x="1306775" y="1390425"/>
            <a:ext cx="602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  <p:graphicFrame>
        <p:nvGraphicFramePr>
          <p:cNvPr id="384" name="Google Shape;384;p48"/>
          <p:cNvGraphicFramePr/>
          <p:nvPr/>
        </p:nvGraphicFramePr>
        <p:xfrm>
          <a:off x="1012838" y="29282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{162F6E0C-ED8B-493D-864B-8BADF9940131}</a:tableStyleId>
              </a:tblPr>
              <a:tblGrid>
                <a:gridCol w="1204075"/>
                <a:gridCol w="900900"/>
                <a:gridCol w="900900"/>
                <a:gridCol w="900900"/>
                <a:gridCol w="900900"/>
                <a:gridCol w="900900"/>
                <a:gridCol w="900900"/>
              </a:tblGrid>
              <a:tr h="409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Session</a:t>
                      </a:r>
                      <a:endParaRPr b="1"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</a:t>
                      </a:r>
                      <a:endParaRPr b="1"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</a:t>
                      </a:r>
                      <a:endParaRPr b="1"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3</a:t>
                      </a:r>
                      <a:endParaRPr b="1"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4</a:t>
                      </a:r>
                      <a:endParaRPr b="1"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5</a:t>
                      </a:r>
                      <a:endParaRPr b="1"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6</a:t>
                      </a:r>
                      <a:endParaRPr b="1"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</a:tr>
              <a:tr h="571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# of Clubs</a:t>
                      </a:r>
                      <a:endParaRPr b="1"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5</a:t>
                      </a:r>
                      <a:endParaRPr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9</a:t>
                      </a:r>
                      <a:endParaRPr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5</a:t>
                      </a:r>
                      <a:endParaRPr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9</a:t>
                      </a:r>
                      <a:endParaRPr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7</a:t>
                      </a:r>
                      <a:endParaRPr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TBD</a:t>
                      </a:r>
                      <a:endParaRPr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 anchor="ctr"/>
                </a:tc>
              </a:tr>
              <a:tr h="571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Students Served</a:t>
                      </a:r>
                      <a:endParaRPr b="1"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114</a:t>
                      </a:r>
                      <a:endParaRPr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176</a:t>
                      </a:r>
                      <a:endParaRPr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75</a:t>
                      </a:r>
                      <a:endParaRPr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Info Coming </a:t>
                      </a:r>
                      <a:r>
                        <a:rPr lang="en" sz="1200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soon</a:t>
                      </a:r>
                      <a:endParaRPr sz="1200"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Info Coming </a:t>
                      </a:r>
                      <a:r>
                        <a:rPr lang="en" sz="1200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soon</a:t>
                      </a:r>
                      <a:endParaRPr sz="1200"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Info Coming </a:t>
                      </a:r>
                      <a:r>
                        <a:rPr lang="en" sz="1200">
                          <a:solidFill>
                            <a:srgbClr val="1C1C1C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soon</a:t>
                      </a:r>
                      <a:endParaRPr sz="1200">
                        <a:solidFill>
                          <a:srgbClr val="1C1C1C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 anchor="ctr"/>
                </a:tc>
              </a:tr>
            </a:tbl>
          </a:graphicData>
        </a:graphic>
      </p:graphicFrame>
      <p:sp>
        <p:nvSpPr>
          <p:cNvPr id="385" name="Google Shape;385;p48"/>
          <p:cNvSpPr txBox="1"/>
          <p:nvPr/>
        </p:nvSpPr>
        <p:spPr>
          <a:xfrm>
            <a:off x="451150" y="676800"/>
            <a:ext cx="46818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Highlights</a:t>
            </a:r>
            <a:endParaRPr b="1" sz="16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C210D"/>
              </a:buClr>
              <a:buSzPts val="1600"/>
              <a:buFont typeface="Rubik"/>
              <a:buChar char="●"/>
            </a:pPr>
            <a:r>
              <a:rPr lang="en" sz="16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Fewer club offerings due to more in person events &amp; field trips</a:t>
            </a:r>
            <a:endParaRPr sz="16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C210D"/>
              </a:buClr>
              <a:buSzPts val="1600"/>
              <a:buFont typeface="Rubik"/>
              <a:buChar char="●"/>
            </a:pPr>
            <a:r>
              <a:rPr lang="en" sz="16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Increased attendance </a:t>
            </a:r>
            <a:endParaRPr sz="16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C210D"/>
              </a:buClr>
              <a:buSzPts val="1600"/>
              <a:buFont typeface="Rubik"/>
              <a:buChar char="●"/>
            </a:pPr>
            <a:r>
              <a:rPr lang="en" sz="16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Repeated attendance</a:t>
            </a:r>
            <a:endParaRPr sz="16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C210D"/>
              </a:buClr>
              <a:buSzPts val="1600"/>
              <a:buFont typeface="Rubik"/>
              <a:buChar char="●"/>
            </a:pPr>
            <a:r>
              <a:rPr lang="en" sz="16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CREATIVE CLUBS - WOW!</a:t>
            </a:r>
            <a:endParaRPr sz="16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86" name="Google Shape;38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7700" y="116675"/>
            <a:ext cx="3611600" cy="27087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8"/>
          <p:cNvSpPr txBox="1"/>
          <p:nvPr/>
        </p:nvSpPr>
        <p:spPr>
          <a:xfrm>
            <a:off x="2598000" y="4614625"/>
            <a:ext cx="394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Year 2 of Clubs</a:t>
            </a:r>
            <a:endParaRPr b="1" sz="18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3300" y="-1166437"/>
            <a:ext cx="6306225" cy="86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9"/>
          <p:cNvPicPr preferRelativeResize="0"/>
          <p:nvPr/>
        </p:nvPicPr>
        <p:blipFill rotWithShape="1">
          <a:blip r:embed="rId3">
            <a:alphaModFix/>
          </a:blip>
          <a:srcRect b="0" l="0" r="0" t="27436"/>
          <a:stretch/>
        </p:blipFill>
        <p:spPr>
          <a:xfrm rot="5400000">
            <a:off x="-2481937" y="642375"/>
            <a:ext cx="6306200" cy="625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9"/>
          <p:cNvPicPr preferRelativeResize="0"/>
          <p:nvPr/>
        </p:nvPicPr>
        <p:blipFill rotWithShape="1">
          <a:blip r:embed="rId3">
            <a:alphaModFix/>
          </a:blip>
          <a:srcRect b="33594" l="5695" r="3896" t="30976"/>
          <a:stretch/>
        </p:blipFill>
        <p:spPr>
          <a:xfrm rot="-9964213">
            <a:off x="2188244" y="-1717570"/>
            <a:ext cx="5701237" cy="3053732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9"/>
          <p:cNvSpPr txBox="1"/>
          <p:nvPr/>
        </p:nvSpPr>
        <p:spPr>
          <a:xfrm>
            <a:off x="834700" y="725825"/>
            <a:ext cx="7568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accent4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396" name="Google Shape;396;p49"/>
          <p:cNvSpPr txBox="1"/>
          <p:nvPr/>
        </p:nvSpPr>
        <p:spPr>
          <a:xfrm>
            <a:off x="231900" y="231875"/>
            <a:ext cx="3868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Field Trips</a:t>
            </a:r>
            <a:endParaRPr sz="3200">
              <a:solidFill>
                <a:schemeClr val="lt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graphicFrame>
        <p:nvGraphicFramePr>
          <p:cNvPr id="397" name="Google Shape;397;p49"/>
          <p:cNvGraphicFramePr/>
          <p:nvPr/>
        </p:nvGraphicFramePr>
        <p:xfrm>
          <a:off x="1444750" y="3207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{162F6E0C-ED8B-493D-864B-8BADF9940131}</a:tableStyleId>
              </a:tblPr>
              <a:tblGrid>
                <a:gridCol w="625450"/>
                <a:gridCol w="625450"/>
                <a:gridCol w="625450"/>
                <a:gridCol w="625450"/>
                <a:gridCol w="625450"/>
                <a:gridCol w="625450"/>
                <a:gridCol w="625450"/>
                <a:gridCol w="625450"/>
                <a:gridCol w="625450"/>
                <a:gridCol w="625450"/>
              </a:tblGrid>
              <a:tr h="534125">
                <a:tc gridSpan="10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2022/2023 Field Trips</a:t>
                      </a:r>
                      <a:endParaRPr b="1"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*still adding trips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 anchor="ctr"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59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</a:rPr>
                        <a:t>SEP</a:t>
                      </a:r>
                      <a:endParaRPr b="1"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</a:rPr>
                        <a:t>OCT</a:t>
                      </a:r>
                      <a:endParaRPr b="1"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NOV</a:t>
                      </a:r>
                      <a:endParaRPr b="1"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DEC</a:t>
                      </a:r>
                      <a:endParaRPr b="1"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JAN</a:t>
                      </a:r>
                      <a:endParaRPr b="1"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FEB</a:t>
                      </a:r>
                      <a:endParaRPr b="1"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MAR*</a:t>
                      </a:r>
                      <a:endParaRPr b="1"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APR*</a:t>
                      </a:r>
                      <a:endParaRPr b="1"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MAY*</a:t>
                      </a:r>
                      <a:endParaRPr b="1"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  <a:tr h="357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chemeClr val="lt2"/>
                          </a:solidFill>
                        </a:rPr>
                        <a:t># of trips</a:t>
                      </a:r>
                      <a:endParaRPr b="1" sz="7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15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35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20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23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15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24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12*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6*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8*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  <a:tr h="390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chemeClr val="lt2"/>
                          </a:solidFill>
                        </a:rPr>
                        <a:t># of students</a:t>
                      </a:r>
                      <a:endParaRPr b="1" sz="7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800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1,649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776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1,623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982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1,501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1,102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464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486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398" name="Google Shape;398;p49"/>
          <p:cNvSpPr txBox="1"/>
          <p:nvPr/>
        </p:nvSpPr>
        <p:spPr>
          <a:xfrm>
            <a:off x="231900" y="544875"/>
            <a:ext cx="4201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ubik"/>
              <a:buChar char="●"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Launched Sequoia Sign Up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Spring 2022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ubik"/>
              <a:buChar char="●"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Hired Field Trip Coordinator &amp; Field Trip Processors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ubik"/>
              <a:buChar char="●"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Developed Field Trip Program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ubik"/>
              <a:buChar char="○"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New processes in place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ubik"/>
              <a:buChar char="○"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Equitable &amp; increased offerings for students/families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99" name="Google Shape;39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3600" y="279225"/>
            <a:ext cx="4623852" cy="18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/>
        </p:nvSpPr>
        <p:spPr>
          <a:xfrm>
            <a:off x="68588" y="1077750"/>
            <a:ext cx="42525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336054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What  We Value</a:t>
            </a:r>
            <a:endParaRPr sz="3900">
              <a:solidFill>
                <a:srgbClr val="336054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pic>
        <p:nvPicPr>
          <p:cNvPr id="117" name="Google Shape;117;p23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926938" y="2654725"/>
            <a:ext cx="2398625" cy="220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3"/>
          <p:cNvSpPr txBox="1"/>
          <p:nvPr/>
        </p:nvSpPr>
        <p:spPr>
          <a:xfrm>
            <a:off x="5091250" y="1206900"/>
            <a:ext cx="3499800" cy="272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Building Relationships</a:t>
            </a:r>
            <a:endParaRPr b="1" sz="200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Respecting Staff</a:t>
            </a:r>
            <a:endParaRPr b="1" sz="200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Valuing Parents</a:t>
            </a:r>
            <a:endParaRPr b="1" sz="200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Choice in Education</a:t>
            </a:r>
            <a:endParaRPr b="1" sz="200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The Homeschool Heart</a:t>
            </a:r>
            <a:endParaRPr b="1" sz="200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0"/>
          <p:cNvSpPr txBox="1"/>
          <p:nvPr/>
        </p:nvSpPr>
        <p:spPr>
          <a:xfrm>
            <a:off x="329325" y="449525"/>
            <a:ext cx="400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Schoolwide Events</a:t>
            </a:r>
            <a:endParaRPr b="1" sz="28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405" name="Google Shape;405;p50"/>
          <p:cNvSpPr txBox="1"/>
          <p:nvPr/>
        </p:nvSpPr>
        <p:spPr>
          <a:xfrm>
            <a:off x="329325" y="1272175"/>
            <a:ext cx="4004100" cy="895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Added Event Section to Sequoia Sign Up</a:t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★"/>
            </a:pPr>
            <a:r>
              <a:rPr b="1"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Advertisement</a:t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★"/>
            </a:pPr>
            <a:r>
              <a:rPr b="1"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Registration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06" name="Google Shape;406;p50"/>
          <p:cNvSpPr txBox="1"/>
          <p:nvPr/>
        </p:nvSpPr>
        <p:spPr>
          <a:xfrm>
            <a:off x="329325" y="2320825"/>
            <a:ext cx="40041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Math Festivals- NEW this year!</a:t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4 Locations, Great Attendance</a:t>
            </a:r>
            <a:endParaRPr sz="12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aphicFrame>
        <p:nvGraphicFramePr>
          <p:cNvPr id="407" name="Google Shape;407;p50"/>
          <p:cNvGraphicFramePr/>
          <p:nvPr/>
        </p:nvGraphicFramePr>
        <p:xfrm>
          <a:off x="329325" y="297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{162F6E0C-ED8B-493D-864B-8BADF9940131}</a:tableStyleId>
              </a:tblPr>
              <a:tblGrid>
                <a:gridCol w="889475"/>
                <a:gridCol w="889475"/>
                <a:gridCol w="889475"/>
                <a:gridCol w="889475"/>
              </a:tblGrid>
              <a:tr h="315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Elk Grove</a:t>
                      </a:r>
                      <a:endParaRPr b="1"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Folsom</a:t>
                      </a:r>
                      <a:endParaRPr b="1"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Chico</a:t>
                      </a:r>
                      <a:endParaRPr b="1"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Roseville</a:t>
                      </a:r>
                      <a:endParaRPr b="1"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</a:tr>
              <a:tr h="159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79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55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56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88</a:t>
                      </a:r>
                      <a:endParaRPr sz="1200">
                        <a:solidFill>
                          <a:schemeClr val="lt2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408" name="Google Shape;408;p50"/>
          <p:cNvSpPr txBox="1"/>
          <p:nvPr/>
        </p:nvSpPr>
        <p:spPr>
          <a:xfrm>
            <a:off x="329325" y="3823400"/>
            <a:ext cx="2339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Spelling Bee- NEW this year!</a:t>
            </a:r>
            <a:endParaRPr b="1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ubik"/>
              <a:buChar char="●"/>
            </a:pPr>
            <a:r>
              <a:rPr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Virtual Event for 3rd-8th grades</a:t>
            </a:r>
            <a:endParaRPr sz="12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ubik"/>
              <a:buChar char="●"/>
            </a:pPr>
            <a:r>
              <a:rPr lang="en" sz="12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February 15th/16th</a:t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409" name="Google Shape;40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025" y="3677125"/>
            <a:ext cx="1967975" cy="14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0"/>
          <p:cNvSpPr txBox="1"/>
          <p:nvPr/>
        </p:nvSpPr>
        <p:spPr>
          <a:xfrm>
            <a:off x="4724400" y="785300"/>
            <a:ext cx="41961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Showcases </a:t>
            </a:r>
            <a:r>
              <a:rPr b="1"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Year 2!</a:t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2021/2022 - 1st major event post-COVID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2022/2023 - Bigger &amp; Better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ubik"/>
              <a:buChar char="●"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7 Locations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ubik"/>
              <a:buChar char="●"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Student &amp; Family Display Tables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ubik"/>
              <a:buChar char="●"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School Program Tables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ubik"/>
              <a:buChar char="●"/>
            </a:pPr>
            <a:r>
              <a:rPr b="1" lang="en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And more….</a:t>
            </a:r>
            <a:endParaRPr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11" name="Google Shape;41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3525" y="2895450"/>
            <a:ext cx="1686025" cy="224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5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 u="sng">
                <a:latin typeface="Rubik"/>
                <a:ea typeface="Rubik"/>
                <a:cs typeface="Rubik"/>
                <a:sym typeface="Rubik"/>
              </a:rPr>
              <a:t>First Annual Sequoia Grove </a:t>
            </a:r>
            <a:endParaRPr b="1" sz="1500" u="sng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 u="sng">
                <a:latin typeface="Rubik"/>
                <a:ea typeface="Rubik"/>
                <a:cs typeface="Rubik"/>
                <a:sym typeface="Rubik"/>
              </a:rPr>
              <a:t>Virtual Spelling Bee Winners</a:t>
            </a:r>
            <a:endParaRPr b="1" sz="1500" u="sng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ubik"/>
                <a:ea typeface="Rubik"/>
                <a:cs typeface="Rubik"/>
                <a:sym typeface="Rubik"/>
              </a:rPr>
              <a:t>3rd Grade - Laila Kamel</a:t>
            </a:r>
            <a:endParaRPr sz="15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ubik"/>
                <a:ea typeface="Rubik"/>
                <a:cs typeface="Rubik"/>
                <a:sym typeface="Rubik"/>
              </a:rPr>
              <a:t>4th Grade - Rayos Sutherland-Metter</a:t>
            </a:r>
            <a:endParaRPr sz="15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ubik"/>
                <a:ea typeface="Rubik"/>
                <a:cs typeface="Rubik"/>
                <a:sym typeface="Rubik"/>
              </a:rPr>
              <a:t>5th Grade - Nolan Eicher</a:t>
            </a:r>
            <a:endParaRPr sz="15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ubik"/>
                <a:ea typeface="Rubik"/>
                <a:cs typeface="Rubik"/>
                <a:sym typeface="Rubik"/>
              </a:rPr>
              <a:t>6th Grade - Brooklyn Handley</a:t>
            </a:r>
            <a:endParaRPr sz="15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ubik"/>
                <a:ea typeface="Rubik"/>
                <a:cs typeface="Rubik"/>
                <a:sym typeface="Rubik"/>
              </a:rPr>
              <a:t>7th Grade - Kailyn Kelly</a:t>
            </a:r>
            <a:endParaRPr sz="15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ubik"/>
                <a:ea typeface="Rubik"/>
                <a:cs typeface="Rubik"/>
                <a:sym typeface="Rubik"/>
              </a:rPr>
              <a:t>8th Grade - Timothy Ryzhenkov</a:t>
            </a:r>
            <a:endParaRPr sz="1900"/>
          </a:p>
        </p:txBody>
      </p:sp>
      <p:pic>
        <p:nvPicPr>
          <p:cNvPr id="418" name="Google Shape;41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875" y="1100275"/>
            <a:ext cx="4212450" cy="294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2"/>
          <p:cNvSpPr txBox="1"/>
          <p:nvPr/>
        </p:nvSpPr>
        <p:spPr>
          <a:xfrm>
            <a:off x="106475" y="797175"/>
            <a:ext cx="4195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Assessment Celebrations</a:t>
            </a:r>
            <a:endParaRPr b="1" sz="22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424" name="Google Shape;424;p52"/>
          <p:cNvSpPr txBox="1"/>
          <p:nvPr/>
        </p:nvSpPr>
        <p:spPr>
          <a:xfrm>
            <a:off x="340775" y="1628725"/>
            <a:ext cx="3727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Last spring was the </a:t>
            </a: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first</a:t>
            </a: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 CAASPP post COVID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All three schools reached 95% participation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Fall STAR testing- 95% participation!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Added two </a:t>
            </a: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amazing</a:t>
            </a: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 Testing Coordinators to the team this year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3"/>
          <p:cNvSpPr txBox="1"/>
          <p:nvPr>
            <p:ph type="title"/>
          </p:nvPr>
        </p:nvSpPr>
        <p:spPr>
          <a:xfrm>
            <a:off x="437300" y="349100"/>
            <a:ext cx="5463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Achievement Overview</a:t>
            </a:r>
            <a:endParaRPr b="1" sz="2800"/>
          </a:p>
        </p:txBody>
      </p:sp>
      <p:graphicFrame>
        <p:nvGraphicFramePr>
          <p:cNvPr id="430" name="Google Shape;430;p53"/>
          <p:cNvGraphicFramePr/>
          <p:nvPr/>
        </p:nvGraphicFramePr>
        <p:xfrm>
          <a:off x="437300" y="1241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{49C47159-CE1D-4A94-8F13-7EDBA8B912B8}</a:tableStyleId>
              </a:tblPr>
              <a:tblGrid>
                <a:gridCol w="1825500"/>
                <a:gridCol w="2159600"/>
                <a:gridCol w="2139625"/>
                <a:gridCol w="2141325"/>
              </a:tblGrid>
              <a:tr h="431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Feather River</a:t>
                      </a:r>
                      <a:endParaRPr b="1" sz="12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Clarksville</a:t>
                      </a:r>
                      <a:endParaRPr b="1" sz="12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Lake View</a:t>
                      </a:r>
                      <a:endParaRPr b="1" sz="12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</a:tr>
              <a:tr h="43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Dashboard</a:t>
                      </a:r>
                      <a:endParaRPr b="1" sz="12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Increases in ELA &amp; Math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Increases in ELA &amp; Math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No comparison data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</a:tr>
              <a:tr h="43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EL Progress</a:t>
                      </a:r>
                      <a:endParaRPr b="1" sz="12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Increase of +4.3%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62.5% of students making progress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Not a big enough cohort to score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</a:tr>
              <a:tr h="449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Graduation Rate</a:t>
                      </a:r>
                      <a:endParaRPr b="1" sz="12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84.8%, slight decline from 2019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95.3%, increase of +7.6%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75%, declined, room for growth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</a:tr>
              <a:tr h="412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Sub-group Progress</a:t>
                      </a:r>
                      <a:endParaRPr b="1" sz="12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All groups increased in Math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All groups increased in Math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All groups increased in Math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</a:tr>
              <a:tr h="449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Distance from Standard</a:t>
                      </a:r>
                      <a:endParaRPr b="1" sz="12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Improvement in both ELA &amp; Math; Math increased by 29.8 points!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Improvement in both ELA &amp; Math; Math increased by 25.7 points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No comparison data, however Math remains a critical area of focus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</a:tr>
              <a:tr h="449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Participation Rate*</a:t>
                      </a:r>
                      <a:endParaRPr b="1" sz="12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95%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95%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97%</a:t>
                      </a:r>
                      <a:endParaRPr sz="1100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31" name="Google Shape;431;p53"/>
          <p:cNvSpPr txBox="1"/>
          <p:nvPr/>
        </p:nvSpPr>
        <p:spPr>
          <a:xfrm>
            <a:off x="464750" y="4684450"/>
            <a:ext cx="3743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* </a:t>
            </a:r>
            <a:r>
              <a:rPr i="1" lang="en" sz="900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As reported on the CA Dashboard</a:t>
            </a:r>
            <a:endParaRPr i="1" sz="900"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4"/>
          <p:cNvSpPr txBox="1"/>
          <p:nvPr>
            <p:ph type="title"/>
          </p:nvPr>
        </p:nvSpPr>
        <p:spPr>
          <a:xfrm>
            <a:off x="311700" y="436800"/>
            <a:ext cx="70131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Schoolwide </a:t>
            </a:r>
            <a:r>
              <a:rPr b="1" lang="en">
                <a:solidFill>
                  <a:schemeClr val="lt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Areas for Academic Focus</a:t>
            </a:r>
            <a:endParaRPr b="1">
              <a:solidFill>
                <a:schemeClr val="lt2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437" name="Google Shape;437;p54"/>
          <p:cNvSpPr txBox="1"/>
          <p:nvPr>
            <p:ph idx="1" type="body"/>
          </p:nvPr>
        </p:nvSpPr>
        <p:spPr>
          <a:xfrm>
            <a:off x="654650" y="1372225"/>
            <a:ext cx="8013000" cy="31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ubik SemiBold"/>
              <a:buChar char="●"/>
            </a:pPr>
            <a:r>
              <a:rPr lang="en" sz="1800">
                <a:latin typeface="Rubik SemiBold"/>
                <a:ea typeface="Rubik SemiBold"/>
                <a:cs typeface="Rubik SemiBold"/>
                <a:sym typeface="Rubik SemiBold"/>
              </a:rPr>
              <a:t>Continued support for all students in Math and ELA instruction</a:t>
            </a:r>
            <a:endParaRPr sz="1800">
              <a:latin typeface="Rubik SemiBold"/>
              <a:ea typeface="Rubik SemiBold"/>
              <a:cs typeface="Rubik SemiBold"/>
              <a:sym typeface="Rubik SemiBold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Rubik SemiBold"/>
              <a:buChar char="●"/>
            </a:pPr>
            <a:r>
              <a:rPr lang="en" sz="1800">
                <a:latin typeface="Rubik SemiBold"/>
                <a:ea typeface="Rubik SemiBold"/>
                <a:cs typeface="Rubik SemiBold"/>
                <a:sym typeface="Rubik SemiBold"/>
              </a:rPr>
              <a:t>Continued support for instructional </a:t>
            </a:r>
            <a:r>
              <a:rPr lang="en" sz="1800">
                <a:latin typeface="Rubik SemiBold"/>
                <a:ea typeface="Rubik SemiBold"/>
                <a:cs typeface="Rubik SemiBold"/>
                <a:sym typeface="Rubik SemiBold"/>
              </a:rPr>
              <a:t>coaches</a:t>
            </a:r>
            <a:r>
              <a:rPr lang="en" sz="1800">
                <a:latin typeface="Rubik SemiBold"/>
                <a:ea typeface="Rubik SemiBold"/>
                <a:cs typeface="Rubik SemiBold"/>
                <a:sym typeface="Rubik SemiBold"/>
              </a:rPr>
              <a:t> in Math and ELA</a:t>
            </a:r>
            <a:endParaRPr sz="1800">
              <a:latin typeface="Rubik SemiBold"/>
              <a:ea typeface="Rubik SemiBold"/>
              <a:cs typeface="Rubik SemiBold"/>
              <a:sym typeface="Rubik SemiBold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Rubik SemiBold"/>
              <a:buChar char="●"/>
            </a:pPr>
            <a:r>
              <a:rPr lang="en" sz="1800">
                <a:latin typeface="Rubik SemiBold"/>
                <a:ea typeface="Rubik SemiBold"/>
                <a:cs typeface="Rubik SemiBold"/>
                <a:sym typeface="Rubik SemiBold"/>
              </a:rPr>
              <a:t>Continued support for Long-Term EL students</a:t>
            </a:r>
            <a:endParaRPr sz="1800">
              <a:latin typeface="Rubik SemiBold"/>
              <a:ea typeface="Rubik SemiBold"/>
              <a:cs typeface="Rubik SemiBold"/>
              <a:sym typeface="Rubik SemiBold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Rubik SemiBold"/>
              <a:buChar char="●"/>
            </a:pPr>
            <a:r>
              <a:rPr lang="en" sz="1800">
                <a:latin typeface="Rubik SemiBold"/>
                <a:ea typeface="Rubik SemiBold"/>
                <a:cs typeface="Rubik SemiBold"/>
                <a:sym typeface="Rubik SemiBold"/>
              </a:rPr>
              <a:t>Continued high </a:t>
            </a:r>
            <a:r>
              <a:rPr lang="en" sz="1800">
                <a:latin typeface="Rubik SemiBold"/>
                <a:ea typeface="Rubik SemiBold"/>
                <a:cs typeface="Rubik SemiBold"/>
                <a:sym typeface="Rubik SemiBold"/>
              </a:rPr>
              <a:t>school</a:t>
            </a:r>
            <a:r>
              <a:rPr lang="en" sz="1800">
                <a:latin typeface="Rubik SemiBold"/>
                <a:ea typeface="Rubik SemiBold"/>
                <a:cs typeface="Rubik SemiBold"/>
                <a:sym typeface="Rubik SemiBold"/>
              </a:rPr>
              <a:t> support to improve graduation rates, especially in Lake View and Feather River</a:t>
            </a:r>
            <a:endParaRPr sz="1800">
              <a:latin typeface="Rubik SemiBold"/>
              <a:ea typeface="Rubik SemiBold"/>
              <a:cs typeface="Rubik SemiBold"/>
              <a:sym typeface="Rubik SemiBold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Rubik SemiBold"/>
              <a:buChar char="●"/>
            </a:pPr>
            <a:r>
              <a:rPr lang="en" sz="1800">
                <a:latin typeface="Rubik SemiBold"/>
                <a:ea typeface="Rubik SemiBold"/>
                <a:cs typeface="Rubik SemiBold"/>
                <a:sym typeface="Rubik SemiBold"/>
              </a:rPr>
              <a:t>Continue to positively refine testing dialogue with families</a:t>
            </a:r>
            <a:endParaRPr sz="1800"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438" name="Google Shape;438;p54"/>
          <p:cNvSpPr txBox="1"/>
          <p:nvPr/>
        </p:nvSpPr>
        <p:spPr>
          <a:xfrm>
            <a:off x="654650" y="4086725"/>
            <a:ext cx="746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While we have areas for improvement, the academic growth that our schools have made, even through a pandemic, is something we should be very proud of. </a:t>
            </a:r>
            <a:endParaRPr i="1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5"/>
          <p:cNvSpPr/>
          <p:nvPr/>
        </p:nvSpPr>
        <p:spPr>
          <a:xfrm>
            <a:off x="7917000" y="4049400"/>
            <a:ext cx="1227000" cy="109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4" name="Google Shape;444;p55"/>
          <p:cNvPicPr preferRelativeResize="0"/>
          <p:nvPr/>
        </p:nvPicPr>
        <p:blipFill rotWithShape="1">
          <a:blip r:embed="rId3">
            <a:alphaModFix amt="12000"/>
          </a:blip>
          <a:srcRect b="13757" l="14777" r="31427" t="12988"/>
          <a:stretch/>
        </p:blipFill>
        <p:spPr>
          <a:xfrm>
            <a:off x="5303224" y="-86750"/>
            <a:ext cx="3840775" cy="523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5"/>
          <p:cNvPicPr preferRelativeResize="0"/>
          <p:nvPr/>
        </p:nvPicPr>
        <p:blipFill rotWithShape="1">
          <a:blip r:embed="rId3">
            <a:alphaModFix amt="12000"/>
          </a:blip>
          <a:srcRect b="22140" l="14778" r="14947" t="12987"/>
          <a:stretch/>
        </p:blipFill>
        <p:spPr>
          <a:xfrm>
            <a:off x="708725" y="511850"/>
            <a:ext cx="5017276" cy="463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5"/>
          <p:cNvPicPr preferRelativeResize="0"/>
          <p:nvPr/>
        </p:nvPicPr>
        <p:blipFill rotWithShape="1">
          <a:blip r:embed="rId3">
            <a:alphaModFix amt="12000"/>
          </a:blip>
          <a:srcRect b="70798" l="14781" r="28235" t="12987"/>
          <a:stretch/>
        </p:blipFill>
        <p:spPr>
          <a:xfrm>
            <a:off x="3519300" y="4017625"/>
            <a:ext cx="4068451" cy="115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5"/>
          <p:cNvPicPr preferRelativeResize="0"/>
          <p:nvPr/>
        </p:nvPicPr>
        <p:blipFill rotWithShape="1">
          <a:blip r:embed="rId3">
            <a:alphaModFix amt="12000"/>
          </a:blip>
          <a:srcRect b="-17487" l="25017" r="4708" t="65082"/>
          <a:stretch/>
        </p:blipFill>
        <p:spPr>
          <a:xfrm>
            <a:off x="3244450" y="0"/>
            <a:ext cx="5017276" cy="37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5"/>
          <p:cNvPicPr preferRelativeResize="0"/>
          <p:nvPr/>
        </p:nvPicPr>
        <p:blipFill rotWithShape="1">
          <a:blip r:embed="rId3">
            <a:alphaModFix amt="12000"/>
          </a:blip>
          <a:srcRect b="29658" l="68683" r="14946" t="12985"/>
          <a:stretch/>
        </p:blipFill>
        <p:spPr>
          <a:xfrm>
            <a:off x="0" y="1048475"/>
            <a:ext cx="1168700" cy="409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5"/>
          <p:cNvPicPr preferRelativeResize="0"/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 rot="-3034625">
            <a:off x="2285548" y="9649"/>
            <a:ext cx="1168704" cy="71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5"/>
          <p:cNvPicPr preferRelativeResize="0"/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 rot="3499869">
            <a:off x="765197" y="4524724"/>
            <a:ext cx="1168704" cy="71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5"/>
          <p:cNvPicPr preferRelativeResize="0"/>
          <p:nvPr/>
        </p:nvPicPr>
        <p:blipFill rotWithShape="1">
          <a:blip r:embed="rId4">
            <a:alphaModFix amt="13000"/>
          </a:blip>
          <a:srcRect b="0" l="0" r="24823" t="0"/>
          <a:stretch/>
        </p:blipFill>
        <p:spPr>
          <a:xfrm rot="-3643917">
            <a:off x="7982945" y="-378183"/>
            <a:ext cx="878583" cy="91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5"/>
          <p:cNvPicPr preferRelativeResize="0"/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 rot="-7295824">
            <a:off x="310153" y="1790040"/>
            <a:ext cx="664167" cy="67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5"/>
          <p:cNvPicPr preferRelativeResize="0"/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 rot="-3228986">
            <a:off x="5204546" y="3704937"/>
            <a:ext cx="697959" cy="71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5"/>
          <p:cNvPicPr preferRelativeResize="0"/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 rot="-3840470">
            <a:off x="8115588" y="4383661"/>
            <a:ext cx="1041336" cy="106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5"/>
          <p:cNvPicPr preferRelativeResize="0"/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 rot="-6785836">
            <a:off x="4840280" y="1100875"/>
            <a:ext cx="760664" cy="77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5"/>
          <p:cNvPicPr preferRelativeResize="0"/>
          <p:nvPr/>
        </p:nvPicPr>
        <p:blipFill rotWithShape="1">
          <a:blip r:embed="rId4">
            <a:alphaModFix amt="13000"/>
          </a:blip>
          <a:srcRect b="0" l="0" r="24613" t="26530"/>
          <a:stretch/>
        </p:blipFill>
        <p:spPr>
          <a:xfrm rot="-3103133">
            <a:off x="7033758" y="-444711"/>
            <a:ext cx="881056" cy="673821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5"/>
          <p:cNvSpPr txBox="1"/>
          <p:nvPr/>
        </p:nvSpPr>
        <p:spPr>
          <a:xfrm>
            <a:off x="1498500" y="1535350"/>
            <a:ext cx="61470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Lake View Self-Study</a:t>
            </a:r>
            <a:endParaRPr b="1"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March 20th-22nd, 2023</a:t>
            </a:r>
            <a:endParaRPr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Virtual Visit</a:t>
            </a:r>
            <a:endParaRPr sz="1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Feather River Mid-Cycle Review</a:t>
            </a:r>
            <a:endParaRPr b="1" sz="2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April 19, 2023</a:t>
            </a:r>
            <a:endParaRPr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Virtual Visit</a:t>
            </a:r>
            <a:endParaRPr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Clarksville Mid-Cycle Review</a:t>
            </a:r>
            <a:endParaRPr b="1" sz="21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23-24 School Year</a:t>
            </a:r>
            <a:endParaRPr sz="13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458" name="Google Shape;458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8999" y="124624"/>
            <a:ext cx="1764375" cy="176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55"/>
          <p:cNvSpPr txBox="1"/>
          <p:nvPr/>
        </p:nvSpPr>
        <p:spPr>
          <a:xfrm>
            <a:off x="2537700" y="677325"/>
            <a:ext cx="40686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WASC </a:t>
            </a:r>
            <a:r>
              <a:rPr b="1" lang="en" sz="3500">
                <a:solidFill>
                  <a:srgbClr val="5C210D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Updates</a:t>
            </a:r>
            <a:endParaRPr b="1" sz="3700">
              <a:solidFill>
                <a:srgbClr val="5C210D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pic>
        <p:nvPicPr>
          <p:cNvPr id="460" name="Google Shape;460;p55"/>
          <p:cNvPicPr preferRelativeResize="0"/>
          <p:nvPr/>
        </p:nvPicPr>
        <p:blipFill rotWithShape="1">
          <a:blip r:embed="rId3">
            <a:alphaModFix amt="12000"/>
          </a:blip>
          <a:srcRect b="11732" l="44817" r="17378" t="54843"/>
          <a:stretch/>
        </p:blipFill>
        <p:spPr>
          <a:xfrm>
            <a:off x="0" y="0"/>
            <a:ext cx="2699099" cy="2386401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5"/>
          <p:cNvSpPr txBox="1"/>
          <p:nvPr/>
        </p:nvSpPr>
        <p:spPr>
          <a:xfrm>
            <a:off x="1878750" y="4487325"/>
            <a:ext cx="538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New WASC Specialist Position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6"/>
          <p:cNvSpPr/>
          <p:nvPr/>
        </p:nvSpPr>
        <p:spPr>
          <a:xfrm>
            <a:off x="7917000" y="4049400"/>
            <a:ext cx="1227000" cy="109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7" name="Google Shape;467;p56"/>
          <p:cNvPicPr preferRelativeResize="0"/>
          <p:nvPr/>
        </p:nvPicPr>
        <p:blipFill rotWithShape="1">
          <a:blip r:embed="rId3">
            <a:alphaModFix amt="12000"/>
          </a:blip>
          <a:srcRect b="13757" l="14777" r="31427" t="12988"/>
          <a:stretch/>
        </p:blipFill>
        <p:spPr>
          <a:xfrm>
            <a:off x="5303224" y="-86750"/>
            <a:ext cx="3840775" cy="523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6"/>
          <p:cNvPicPr preferRelativeResize="0"/>
          <p:nvPr/>
        </p:nvPicPr>
        <p:blipFill rotWithShape="1">
          <a:blip r:embed="rId3">
            <a:alphaModFix amt="12000"/>
          </a:blip>
          <a:srcRect b="22140" l="14778" r="14947" t="12987"/>
          <a:stretch/>
        </p:blipFill>
        <p:spPr>
          <a:xfrm>
            <a:off x="708725" y="511850"/>
            <a:ext cx="5017276" cy="463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6"/>
          <p:cNvPicPr preferRelativeResize="0"/>
          <p:nvPr/>
        </p:nvPicPr>
        <p:blipFill rotWithShape="1">
          <a:blip r:embed="rId3">
            <a:alphaModFix amt="12000"/>
          </a:blip>
          <a:srcRect b="70798" l="14781" r="28235" t="12987"/>
          <a:stretch/>
        </p:blipFill>
        <p:spPr>
          <a:xfrm>
            <a:off x="3519300" y="4017625"/>
            <a:ext cx="4068451" cy="115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6"/>
          <p:cNvPicPr preferRelativeResize="0"/>
          <p:nvPr/>
        </p:nvPicPr>
        <p:blipFill rotWithShape="1">
          <a:blip r:embed="rId3">
            <a:alphaModFix amt="12000"/>
          </a:blip>
          <a:srcRect b="-17487" l="25017" r="4708" t="65082"/>
          <a:stretch/>
        </p:blipFill>
        <p:spPr>
          <a:xfrm>
            <a:off x="3244450" y="0"/>
            <a:ext cx="5017276" cy="37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6"/>
          <p:cNvPicPr preferRelativeResize="0"/>
          <p:nvPr/>
        </p:nvPicPr>
        <p:blipFill rotWithShape="1">
          <a:blip r:embed="rId3">
            <a:alphaModFix amt="12000"/>
          </a:blip>
          <a:srcRect b="29658" l="68683" r="14946" t="12985"/>
          <a:stretch/>
        </p:blipFill>
        <p:spPr>
          <a:xfrm>
            <a:off x="0" y="1048475"/>
            <a:ext cx="1168700" cy="409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6"/>
          <p:cNvPicPr preferRelativeResize="0"/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 rot="-3034625">
            <a:off x="2285548" y="9649"/>
            <a:ext cx="1168704" cy="71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6"/>
          <p:cNvPicPr preferRelativeResize="0"/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 rot="3499869">
            <a:off x="765197" y="4524724"/>
            <a:ext cx="1168704" cy="71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6"/>
          <p:cNvPicPr preferRelativeResize="0"/>
          <p:nvPr/>
        </p:nvPicPr>
        <p:blipFill rotWithShape="1">
          <a:blip r:embed="rId4">
            <a:alphaModFix amt="13000"/>
          </a:blip>
          <a:srcRect b="0" l="0" r="24823" t="0"/>
          <a:stretch/>
        </p:blipFill>
        <p:spPr>
          <a:xfrm rot="-3643917">
            <a:off x="7982945" y="-378183"/>
            <a:ext cx="878583" cy="91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6"/>
          <p:cNvPicPr preferRelativeResize="0"/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 rot="-7295824">
            <a:off x="310153" y="1790040"/>
            <a:ext cx="664167" cy="67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6"/>
          <p:cNvPicPr preferRelativeResize="0"/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 rot="-3228986">
            <a:off x="5204546" y="3704937"/>
            <a:ext cx="697959" cy="71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6"/>
          <p:cNvPicPr preferRelativeResize="0"/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 rot="-3840470">
            <a:off x="8115588" y="4383661"/>
            <a:ext cx="1041336" cy="106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6"/>
          <p:cNvPicPr preferRelativeResize="0"/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 rot="-6785836">
            <a:off x="4840280" y="1100875"/>
            <a:ext cx="760664" cy="77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6"/>
          <p:cNvPicPr preferRelativeResize="0"/>
          <p:nvPr/>
        </p:nvPicPr>
        <p:blipFill rotWithShape="1">
          <a:blip r:embed="rId4">
            <a:alphaModFix amt="13000"/>
          </a:blip>
          <a:srcRect b="0" l="0" r="24613" t="26530"/>
          <a:stretch/>
        </p:blipFill>
        <p:spPr>
          <a:xfrm rot="-3103133">
            <a:off x="7033758" y="-444711"/>
            <a:ext cx="881056" cy="673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6"/>
          <p:cNvPicPr preferRelativeResize="0"/>
          <p:nvPr/>
        </p:nvPicPr>
        <p:blipFill rotWithShape="1">
          <a:blip r:embed="rId3">
            <a:alphaModFix amt="12000"/>
          </a:blip>
          <a:srcRect b="11732" l="44817" r="17378" t="54843"/>
          <a:stretch/>
        </p:blipFill>
        <p:spPr>
          <a:xfrm>
            <a:off x="0" y="0"/>
            <a:ext cx="2699099" cy="2386401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6"/>
          <p:cNvSpPr txBox="1"/>
          <p:nvPr/>
        </p:nvSpPr>
        <p:spPr>
          <a:xfrm>
            <a:off x="532850" y="446725"/>
            <a:ext cx="8275500" cy="45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Making our schools the best that they can be….</a:t>
            </a:r>
            <a:endParaRPr b="1" sz="24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 Medium"/>
              <a:buChar char="●"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Continue collaboration with CSO to meet the needs of the schools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 Medium"/>
              <a:buChar char="●"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Evaluate and strengthen departments, programs, practices and systems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 Medium"/>
              <a:buChar char="●"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Identify &amp; hire needed positions to best serve our students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 Medium"/>
              <a:buChar char="●"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Budget wisely &amp; keep schools financially sound 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 Medium"/>
              <a:buChar char="●"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Long term strategic planning, legal compliance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 Medium"/>
              <a:buChar char="●"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Improve student achievement and our Dashboards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 Medium"/>
              <a:buChar char="●"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Increase awareness and support for mental health and self-care for staff and students</a:t>
            </a:r>
            <a:endParaRPr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 Medium"/>
              <a:buChar char="●"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Stay innovative</a:t>
            </a:r>
            <a:endParaRPr sz="9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 Medium"/>
              <a:buChar char="●"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Improve web presence and tools</a:t>
            </a:r>
            <a:endParaRPr sz="900">
              <a:solidFill>
                <a:schemeClr val="lt2"/>
              </a:solidFill>
              <a:latin typeface="Rubik Medium"/>
              <a:ea typeface="Rubik Medium"/>
              <a:cs typeface="Rubik Medium"/>
              <a:sym typeface="Rubik Medium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 Medium"/>
              <a:buChar char="●"/>
            </a:pPr>
            <a:r>
              <a:rPr lang="en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rPr>
              <a:t>Stay focused on students and the heart of homeschooling</a:t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482" name="Google Shape;482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1225" y="4298798"/>
            <a:ext cx="282875" cy="2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7"/>
          <p:cNvSpPr/>
          <p:nvPr/>
        </p:nvSpPr>
        <p:spPr>
          <a:xfrm>
            <a:off x="0" y="2818350"/>
            <a:ext cx="9144000" cy="2325300"/>
          </a:xfrm>
          <a:prstGeom prst="rect">
            <a:avLst/>
          </a:prstGeom>
          <a:solidFill>
            <a:srgbClr val="33605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Homemade Apple"/>
                <a:ea typeface="Homemade Apple"/>
                <a:cs typeface="Homemade Apple"/>
                <a:sym typeface="Homemade Apple"/>
              </a:rPr>
              <a:t>  </a:t>
            </a:r>
            <a:r>
              <a:rPr lang="en" sz="33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  Thank you for being a part of our journey!</a:t>
            </a:r>
            <a:endParaRPr sz="3300">
              <a:solidFill>
                <a:schemeClr val="lt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pic>
        <p:nvPicPr>
          <p:cNvPr id="488" name="Google Shape;48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9300" y="4113800"/>
            <a:ext cx="967624" cy="973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type="title"/>
          </p:nvPr>
        </p:nvSpPr>
        <p:spPr>
          <a:xfrm>
            <a:off x="311700" y="536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omemade Apple"/>
                <a:ea typeface="Homemade Apple"/>
                <a:cs typeface="Homemade Apple"/>
                <a:sym typeface="Homemade Apple"/>
              </a:rPr>
              <a:t>Vista Ordering System</a:t>
            </a:r>
            <a:endParaRPr b="1"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124" name="Google Shape;124;p24"/>
          <p:cNvSpPr txBox="1"/>
          <p:nvPr>
            <p:ph idx="1" type="body"/>
          </p:nvPr>
        </p:nvSpPr>
        <p:spPr>
          <a:xfrm>
            <a:off x="570400" y="1383575"/>
            <a:ext cx="7403100" cy="3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C210D"/>
              </a:buClr>
              <a:buSzPts val="1400"/>
              <a:buFont typeface="Rubik"/>
              <a:buChar char="●"/>
            </a:pPr>
            <a:r>
              <a:rPr lang="en" sz="14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Brought back our previous ordering system, with new and improved features</a:t>
            </a:r>
            <a:endParaRPr sz="14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C210D"/>
              </a:buClr>
              <a:buSzPts val="1400"/>
              <a:buFont typeface="Rubik"/>
              <a:buChar char="●"/>
            </a:pPr>
            <a:r>
              <a:rPr lang="en" sz="14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Orders processed in record time</a:t>
            </a:r>
            <a:br>
              <a:rPr lang="en" sz="14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</a:br>
            <a:endParaRPr sz="14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C210D"/>
              </a:buClr>
              <a:buSzPts val="1400"/>
              <a:buFont typeface="Rubik"/>
              <a:buChar char="●"/>
            </a:pPr>
            <a:r>
              <a:rPr lang="en" sz="14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Simplified the process for service requests</a:t>
            </a:r>
            <a:br>
              <a:rPr lang="en" sz="14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</a:br>
            <a:endParaRPr sz="14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C210D"/>
              </a:buClr>
              <a:buSzPts val="1400"/>
              <a:buFont typeface="Rubik"/>
              <a:buChar char="●"/>
            </a:pPr>
            <a:r>
              <a:rPr lang="en" sz="14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Streamlined the onboarding of new Community Partners</a:t>
            </a:r>
            <a:br>
              <a:rPr lang="en" sz="14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</a:br>
            <a:endParaRPr sz="14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C210D"/>
              </a:buClr>
              <a:buSzPts val="1400"/>
              <a:buFont typeface="Rubik"/>
              <a:buChar char="●"/>
            </a:pPr>
            <a:r>
              <a:rPr lang="en" sz="14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Lots of positive feedback from families and staff</a:t>
            </a:r>
            <a:endParaRPr sz="14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25" name="Google Shape;1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4875" y="3101975"/>
            <a:ext cx="2129125" cy="20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/>
        </p:nvSpPr>
        <p:spPr>
          <a:xfrm>
            <a:off x="2276700" y="1269725"/>
            <a:ext cx="4590600" cy="375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"/>
              <a:buChar char="❖"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Second year of building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"/>
              <a:buChar char="❖"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New </a:t>
            </a: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programming</a:t>
            </a: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 to </a:t>
            </a: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accommodate</a:t>
            </a: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 Adventure Academy class sign ups by parents- no more google surveys!!!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"/>
              <a:buChar char="❖"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Field Trip sign ups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"/>
              <a:buChar char="❖"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Linked Sequoia Sign up to Vista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"/>
              <a:buChar char="❖"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Ability for </a:t>
            </a: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private</a:t>
            </a: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 pay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"/>
              <a:buChar char="❖"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Parent logins connected with Vista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ubik"/>
              <a:buChar char="❖"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Looking to add new functions next year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31" name="Google Shape;131;p25"/>
          <p:cNvSpPr txBox="1"/>
          <p:nvPr/>
        </p:nvSpPr>
        <p:spPr>
          <a:xfrm>
            <a:off x="1718700" y="395350"/>
            <a:ext cx="5706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Sequoia Sign Up</a:t>
            </a:r>
            <a:endParaRPr sz="1600">
              <a:solidFill>
                <a:schemeClr val="lt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idx="2" type="body"/>
          </p:nvPr>
        </p:nvSpPr>
        <p:spPr>
          <a:xfrm>
            <a:off x="4862725" y="960875"/>
            <a:ext cx="3837000" cy="36951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SG has its own board of directors &amp; Board Members are placed on the SG Board by the school boards</a:t>
            </a:r>
            <a:endParaRPr sz="16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Board meets monthly- open to public</a:t>
            </a:r>
            <a:endParaRPr sz="16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/>
              <a:t>Goal is to have a unified identity and provide the best services for the schools at the lowest cost</a:t>
            </a:r>
            <a:endParaRPr sz="1600"/>
          </a:p>
        </p:txBody>
      </p:sp>
      <p:sp>
        <p:nvSpPr>
          <p:cNvPr id="137" name="Google Shape;137;p26"/>
          <p:cNvSpPr txBox="1"/>
          <p:nvPr>
            <p:ph idx="1" type="subTitle"/>
          </p:nvPr>
        </p:nvSpPr>
        <p:spPr>
          <a:xfrm>
            <a:off x="156325" y="1153925"/>
            <a:ext cx="4060800" cy="3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Charter Service Organization</a:t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Three schools are members</a:t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2nd year of existence, still learning and growing</a:t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Created by the schools, for the schools</a:t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138" name="Google Shape;1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225" y="316616"/>
            <a:ext cx="3837000" cy="1529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/>
          <p:nvPr/>
        </p:nvSpPr>
        <p:spPr>
          <a:xfrm>
            <a:off x="7917000" y="4049400"/>
            <a:ext cx="1227000" cy="109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7"/>
          <p:cNvPicPr preferRelativeResize="0"/>
          <p:nvPr/>
        </p:nvPicPr>
        <p:blipFill rotWithShape="1">
          <a:blip r:embed="rId3">
            <a:alphaModFix/>
          </a:blip>
          <a:srcRect b="13757" l="14777" r="31427" t="12988"/>
          <a:stretch/>
        </p:blipFill>
        <p:spPr>
          <a:xfrm>
            <a:off x="5303224" y="-86750"/>
            <a:ext cx="3840775" cy="523025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 txBox="1"/>
          <p:nvPr/>
        </p:nvSpPr>
        <p:spPr>
          <a:xfrm>
            <a:off x="660200" y="2042050"/>
            <a:ext cx="4675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46" name="Google Shape;146;p27"/>
          <p:cNvSpPr txBox="1"/>
          <p:nvPr/>
        </p:nvSpPr>
        <p:spPr>
          <a:xfrm>
            <a:off x="255650" y="892925"/>
            <a:ext cx="5484300" cy="3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44" u="sng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Services Provided by Sequoia Grove</a:t>
            </a:r>
            <a:br>
              <a:rPr b="1" lang="en" sz="17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</a:br>
            <a:endParaRPr b="1" sz="17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Community Partners (Vendors)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Ordering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Curriculum Services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Library Services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Enrollment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Records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Compliance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Student Information Services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Business Services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Payroll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Medical Benefits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Tech Services</a:t>
            </a:r>
            <a:endParaRPr sz="16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311700" y="395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omemade Apple"/>
                <a:ea typeface="Homemade Apple"/>
                <a:cs typeface="Homemade Apple"/>
                <a:sym typeface="Homemade Apple"/>
              </a:rPr>
              <a:t>Instructional Materials Update</a:t>
            </a:r>
            <a:endParaRPr b="1"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152" name="Google Shape;152;p28"/>
          <p:cNvSpPr txBox="1"/>
          <p:nvPr>
            <p:ph idx="1" type="body"/>
          </p:nvPr>
        </p:nvSpPr>
        <p:spPr>
          <a:xfrm>
            <a:off x="311700" y="1105350"/>
            <a:ext cx="8520600" cy="8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Total number of orders processed to date</a:t>
            </a:r>
            <a:endParaRPr b="1" sz="21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57,000</a:t>
            </a:r>
            <a:endParaRPr b="1" sz="36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C210D"/>
                </a:solidFill>
                <a:latin typeface="Rubik"/>
                <a:ea typeface="Rubik"/>
                <a:cs typeface="Rubik"/>
                <a:sym typeface="Rubik"/>
              </a:rPr>
              <a:t>Last Year at this time was 29,550</a:t>
            </a:r>
            <a:endParaRPr b="1" sz="2500">
              <a:solidFill>
                <a:srgbClr val="5C210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53" name="Google Shape;1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738065" y="2154775"/>
            <a:ext cx="1667875" cy="250182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8"/>
          <p:cNvSpPr txBox="1"/>
          <p:nvPr/>
        </p:nvSpPr>
        <p:spPr>
          <a:xfrm>
            <a:off x="1144800" y="4307575"/>
            <a:ext cx="6854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D</a:t>
            </a:r>
            <a:r>
              <a:rPr b="1" lang="en" sz="18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istributed</a:t>
            </a:r>
            <a:r>
              <a:rPr b="1" lang="en" sz="18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 1400+ chromebooks i</a:t>
            </a:r>
            <a:r>
              <a:rPr b="1" lang="en" sz="18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n response to staff &amp; family feedback for no charge to student funds</a:t>
            </a:r>
            <a:endParaRPr b="1" sz="18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/>
          <p:nvPr/>
        </p:nvSpPr>
        <p:spPr>
          <a:xfrm>
            <a:off x="1109225" y="383500"/>
            <a:ext cx="35079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Library </a:t>
            </a:r>
            <a:endParaRPr b="1" sz="3100">
              <a:solidFill>
                <a:schemeClr val="dk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160" name="Google Shape;160;p29"/>
          <p:cNvSpPr txBox="1"/>
          <p:nvPr/>
        </p:nvSpPr>
        <p:spPr>
          <a:xfrm>
            <a:off x="4572000" y="383500"/>
            <a:ext cx="3462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Department</a:t>
            </a:r>
            <a:endParaRPr sz="3100">
              <a:solidFill>
                <a:schemeClr val="lt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161" name="Google Shape;161;p29"/>
          <p:cNvSpPr txBox="1"/>
          <p:nvPr/>
        </p:nvSpPr>
        <p:spPr>
          <a:xfrm>
            <a:off x="5335925" y="1296400"/>
            <a:ext cx="33801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Total Park Day Locations </a:t>
            </a:r>
            <a:endParaRPr b="1"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in  2023</a:t>
            </a:r>
            <a:endParaRPr b="1"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17</a:t>
            </a:r>
            <a:r>
              <a:rPr b="1" lang="en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b="1"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(3 additional since last year)</a:t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Added locations based on family &amp; staff feedback</a:t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Added New Parks &amp; Crafts</a:t>
            </a:r>
            <a:endParaRPr b="1"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Added Shipping Option</a:t>
            </a:r>
            <a:endParaRPr b="1"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1600"/>
            <a:ext cx="3142500" cy="2031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3" name="Google Shape;163;p29"/>
          <p:cNvSpPr txBox="1"/>
          <p:nvPr/>
        </p:nvSpPr>
        <p:spPr>
          <a:xfrm>
            <a:off x="731725" y="4088950"/>
            <a:ext cx="30000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Total Amount of Library Inventory </a:t>
            </a:r>
            <a:endParaRPr b="1" sz="1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24,836</a:t>
            </a:r>
            <a:endParaRPr/>
          </a:p>
        </p:txBody>
      </p:sp>
      <p:pic>
        <p:nvPicPr>
          <p:cNvPr id="164" name="Google Shape;16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9025" y="2307550"/>
            <a:ext cx="2528100" cy="1781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equoia Grove - II">
  <a:themeElements>
    <a:clrScheme name="Simple Light">
      <a:dk1>
        <a:srgbClr val="336054"/>
      </a:dk1>
      <a:lt1>
        <a:srgbClr val="EFEFE8"/>
      </a:lt1>
      <a:dk2>
        <a:srgbClr val="60A77B"/>
      </a:dk2>
      <a:lt2>
        <a:srgbClr val="5C210D"/>
      </a:lt2>
      <a:accent1>
        <a:srgbClr val="5C210D"/>
      </a:accent1>
      <a:accent2>
        <a:srgbClr val="60A77B"/>
      </a:accent2>
      <a:accent3>
        <a:srgbClr val="999999"/>
      </a:accent3>
      <a:accent4>
        <a:srgbClr val="FFFFFF"/>
      </a:accent4>
      <a:accent5>
        <a:srgbClr val="666666"/>
      </a:accent5>
      <a:accent6>
        <a:srgbClr val="666666"/>
      </a:accent6>
      <a:hlink>
        <a:srgbClr val="60A77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