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Montserrat SemiBold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Londrina Solid"/>
      <p:regular r:id="rId36"/>
    </p:embeddedFont>
    <p:embeddedFont>
      <p:font typeface="Licorice"/>
      <p:regular r:id="rId37"/>
    </p:embeddedFont>
    <p:embeddedFont>
      <p:font typeface="ABeeZee"/>
      <p:regular r:id="rId38"/>
      <p: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SemiBold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bold.fntdata"/><Relationship Id="rId10" Type="http://schemas.openxmlformats.org/officeDocument/2006/relationships/slide" Target="slides/slide5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10.xml"/><Relationship Id="rId37" Type="http://schemas.openxmlformats.org/officeDocument/2006/relationships/font" Target="fonts/Licorice-regular.fntdata"/><Relationship Id="rId14" Type="http://schemas.openxmlformats.org/officeDocument/2006/relationships/slide" Target="slides/slide9.xml"/><Relationship Id="rId36" Type="http://schemas.openxmlformats.org/officeDocument/2006/relationships/font" Target="fonts/LondrinaSolid-regular.fntdata"/><Relationship Id="rId17" Type="http://schemas.openxmlformats.org/officeDocument/2006/relationships/slide" Target="slides/slide12.xml"/><Relationship Id="rId39" Type="http://schemas.openxmlformats.org/officeDocument/2006/relationships/font" Target="fonts/ABeeZee-italic.fntdata"/><Relationship Id="rId16" Type="http://schemas.openxmlformats.org/officeDocument/2006/relationships/slide" Target="slides/slide11.xml"/><Relationship Id="rId38" Type="http://schemas.openxmlformats.org/officeDocument/2006/relationships/font" Target="fonts/ABeeZe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d107197ad_1_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d107197ad_1_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517e24d7d1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517e24d7d1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d107197ad_1_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d107197ad_1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517e24d7d1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517e24d7d1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d107197ad_1_8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3d107197ad_1_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517e24d7d1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517e24d7d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d107197ad_1_7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3d107197ad_1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15201ad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15201ad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517e24d7d1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517e24d7d1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d107197ad_1_8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3d107197ad_1_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315201add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315201add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17e24d7d1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517e24d7d1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497e2856d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497e2856d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497e2856d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497e2856d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315201add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315201add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517e24d7d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517e24d7d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17e24d7d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517e24d7d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d107197ad_1_9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3d107197ad_1_9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d107197ad_1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3d107197ad_1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517e24d7d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517e24d7d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d107197ad_1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3d107197ad_1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517e24d7d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517e24d7d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hyperlink" Target="http://www.youtube.com/watch?v=RUyZeic_BaE" TargetMode="External"/><Relationship Id="rId7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Relationship Id="rId4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8.png"/><Relationship Id="rId5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Relationship Id="rId4" Type="http://schemas.openxmlformats.org/officeDocument/2006/relationships/image" Target="../media/image52.png"/><Relationship Id="rId5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Relationship Id="rId4" Type="http://schemas.openxmlformats.org/officeDocument/2006/relationships/image" Target="../media/image38.png"/><Relationship Id="rId5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Relationship Id="rId4" Type="http://schemas.openxmlformats.org/officeDocument/2006/relationships/image" Target="../media/image38.png"/><Relationship Id="rId5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4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5" Type="http://schemas.openxmlformats.org/officeDocument/2006/relationships/image" Target="../media/image26.png"/><Relationship Id="rId6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46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2287" y="2909500"/>
            <a:ext cx="2879425" cy="20525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207150" y="3663675"/>
            <a:ext cx="2879400" cy="83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47625">
              <a:srgbClr val="FF99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venir"/>
                <a:ea typeface="Avenir"/>
                <a:cs typeface="Avenir"/>
                <a:sym typeface="Avenir"/>
              </a:rPr>
              <a:t>~Executive Director Report~</a:t>
            </a:r>
            <a:endParaRPr b="1" sz="1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venir"/>
                <a:ea typeface="Avenir"/>
                <a:cs typeface="Avenir"/>
                <a:sym typeface="Avenir"/>
              </a:rPr>
              <a:t>September</a:t>
            </a:r>
            <a:r>
              <a:rPr b="1" lang="en" sz="1300">
                <a:latin typeface="Avenir"/>
                <a:ea typeface="Avenir"/>
                <a:cs typeface="Avenir"/>
                <a:sym typeface="Avenir"/>
              </a:rPr>
              <a:t> 2022</a:t>
            </a:r>
            <a:endParaRPr b="1" sz="1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050" y="3994563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475" y="4011000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575" y="3994550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950" y="4011000"/>
            <a:ext cx="229250" cy="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87521">
            <a:off x="427489" y="4006915"/>
            <a:ext cx="218921" cy="21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30687">
            <a:off x="703875" y="4036126"/>
            <a:ext cx="187675" cy="1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800" y="4015321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11650">
            <a:off x="840224" y="4017441"/>
            <a:ext cx="199826" cy="19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113" y="401534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5625" y="4022521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84504">
            <a:off x="1190975" y="4015321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125" y="394979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625" y="394979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2538" y="3949796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8600" y="4036108"/>
            <a:ext cx="187675" cy="18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sique de la bande originale de Forrest Gump écrite par Alan Silvestri." id="74" name="Google Shape;74;p13" title="Forrest Gump : I'm Forrest... Forrest Gump (Alan Silvestri) - HD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2450" y="4635275"/>
            <a:ext cx="494450" cy="37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/>
          <p:nvPr/>
        </p:nvSpPr>
        <p:spPr>
          <a:xfrm>
            <a:off x="3150" y="-125"/>
            <a:ext cx="4569900" cy="5143500"/>
          </a:xfrm>
          <a:prstGeom prst="rect">
            <a:avLst/>
          </a:prstGeom>
          <a:solidFill>
            <a:srgbClr val="CBF0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2"/>
          <p:cNvSpPr txBox="1"/>
          <p:nvPr>
            <p:ph type="title"/>
          </p:nvPr>
        </p:nvSpPr>
        <p:spPr>
          <a:xfrm>
            <a:off x="2549400" y="-2626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latin typeface="Licorice"/>
                <a:ea typeface="Licorice"/>
                <a:cs typeface="Licorice"/>
                <a:sym typeface="Licorice"/>
              </a:rPr>
              <a:t>Website Updates</a:t>
            </a:r>
            <a:endParaRPr b="1" sz="54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62194">
            <a:off x="7131901" y="3674525"/>
            <a:ext cx="2049926" cy="136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50" y="1305187"/>
            <a:ext cx="4476099" cy="253287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" name="Google Shape;154;p22"/>
          <p:cNvSpPr txBox="1"/>
          <p:nvPr/>
        </p:nvSpPr>
        <p:spPr>
          <a:xfrm>
            <a:off x="5207650" y="1740463"/>
            <a:ext cx="3486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" sz="1600">
                <a:latin typeface="Avenir"/>
                <a:ea typeface="Avenir"/>
                <a:cs typeface="Avenir"/>
                <a:sym typeface="Avenir"/>
              </a:rPr>
              <a:t>Going through page by page and helping to create more of an experience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" sz="1600">
                <a:latin typeface="Avenir"/>
                <a:ea typeface="Avenir"/>
                <a:cs typeface="Avenir"/>
                <a:sym typeface="Avenir"/>
              </a:rPr>
              <a:t>Phase 1 &amp; 2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●"/>
            </a:pPr>
            <a:r>
              <a:rPr lang="en" sz="1600">
                <a:latin typeface="Avenir"/>
                <a:ea typeface="Avenir"/>
                <a:cs typeface="Avenir"/>
                <a:sym typeface="Avenir"/>
              </a:rPr>
              <a:t>Provide information and resources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679650" y="274350"/>
            <a:ext cx="7784700" cy="264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latin typeface="Licorice"/>
                <a:ea typeface="Licorice"/>
                <a:cs typeface="Licorice"/>
                <a:sym typeface="Licorice"/>
              </a:rPr>
              <a:t>Department &amp; Program Updates</a:t>
            </a:r>
            <a:endParaRPr b="1" sz="8000">
              <a:latin typeface="Licorice"/>
              <a:ea typeface="Licorice"/>
              <a:cs typeface="Licorice"/>
              <a:sym typeface="Licoric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/>
        </p:nvSpPr>
        <p:spPr>
          <a:xfrm>
            <a:off x="3028050" y="141200"/>
            <a:ext cx="308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000000"/>
                </a:solidFill>
                <a:latin typeface="Licorice"/>
                <a:ea typeface="Licorice"/>
                <a:cs typeface="Licorice"/>
                <a:sym typeface="Licorice"/>
              </a:rPr>
              <a:t>Here to Help!</a:t>
            </a:r>
            <a:endParaRPr b="1" sz="4800">
              <a:solidFill>
                <a:srgbClr val="000000"/>
              </a:solidFill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617700" y="1597075"/>
            <a:ext cx="3954300" cy="3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66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6"/>
              <a:buFont typeface="ABeeZee"/>
              <a:buChar char="●"/>
            </a:pPr>
            <a:r>
              <a:rPr lang="en" sz="2016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Orientation Meetings</a:t>
            </a:r>
            <a:endParaRPr sz="2016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566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6"/>
              <a:buFont typeface="ABeeZee"/>
              <a:buChar char="●"/>
            </a:pPr>
            <a:r>
              <a:rPr lang="en" sz="2016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Homeschool Helper</a:t>
            </a:r>
            <a:endParaRPr sz="2016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5662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6"/>
              <a:buFont typeface="ABeeZee"/>
              <a:buChar char="●"/>
            </a:pPr>
            <a:r>
              <a:rPr lang="en" sz="2016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Social Media</a:t>
            </a:r>
            <a:endParaRPr sz="2016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35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576"/>
            <a:ext cx="2676552" cy="11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/>
        </p:nvSpPr>
        <p:spPr>
          <a:xfrm rot="-321086">
            <a:off x="471024" y="124606"/>
            <a:ext cx="1585812" cy="4155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BeeZee"/>
                <a:ea typeface="ABeeZee"/>
                <a:cs typeface="ABeeZee"/>
                <a:sym typeface="ABeeZee"/>
              </a:rPr>
              <a:t>Family Liaisons</a:t>
            </a:r>
            <a:endParaRPr b="1" sz="9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1" name="Google Shape;171;p24"/>
          <p:cNvSpPr txBox="1"/>
          <p:nvPr/>
        </p:nvSpPr>
        <p:spPr>
          <a:xfrm rot="244714">
            <a:off x="946820" y="769063"/>
            <a:ext cx="1564863" cy="4002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A great team!</a:t>
            </a:r>
            <a:endParaRPr b="1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200" y="1026575"/>
            <a:ext cx="4058875" cy="40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5934" y="3963025"/>
            <a:ext cx="1504273" cy="100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 rotWithShape="1">
          <a:blip r:embed="rId6">
            <a:alphaModFix/>
          </a:blip>
          <a:srcRect b="14694" l="13900" r="14925" t="15031"/>
          <a:stretch/>
        </p:blipFill>
        <p:spPr>
          <a:xfrm>
            <a:off x="56025" y="3072813"/>
            <a:ext cx="2016850" cy="199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03975" y="2768438"/>
            <a:ext cx="2600125" cy="26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EA3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75" y="3131100"/>
            <a:ext cx="2339948" cy="233994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 txBox="1"/>
          <p:nvPr>
            <p:ph type="title"/>
          </p:nvPr>
        </p:nvSpPr>
        <p:spPr>
          <a:xfrm>
            <a:off x="311700" y="466400"/>
            <a:ext cx="494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5020">
                <a:latin typeface="Licorice"/>
                <a:ea typeface="Licorice"/>
                <a:cs typeface="Licorice"/>
                <a:sym typeface="Licorice"/>
              </a:rPr>
              <a:t>Instructional Materials</a:t>
            </a:r>
            <a:endParaRPr b="1" sz="502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1498500" y="1516100"/>
            <a:ext cx="614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ABeeZee"/>
                <a:ea typeface="ABeeZee"/>
                <a:cs typeface="ABeeZee"/>
                <a:sym typeface="ABeeZee"/>
              </a:rPr>
              <a:t>Orders</a:t>
            </a:r>
            <a:endParaRPr b="1" sz="2000"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The teams have processed close to </a:t>
            </a:r>
            <a:r>
              <a:rPr b="1" lang="en" sz="1700">
                <a:solidFill>
                  <a:srgbClr val="FB6A2E"/>
                </a:solidFill>
                <a:latin typeface="ABeeZee"/>
                <a:ea typeface="ABeeZee"/>
                <a:cs typeface="ABeeZee"/>
                <a:sym typeface="ABeeZee"/>
              </a:rPr>
              <a:t>8500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so far this year </a:t>
            </a:r>
            <a:br>
              <a:rPr lang="en" sz="1500">
                <a:latin typeface="ABeeZee"/>
                <a:ea typeface="ABeeZee"/>
                <a:cs typeface="ABeeZee"/>
                <a:sym typeface="ABeeZee"/>
              </a:rPr>
            </a:br>
            <a:endParaRPr sz="900">
              <a:latin typeface="ABeeZee"/>
              <a:ea typeface="ABeeZee"/>
              <a:cs typeface="ABeeZee"/>
              <a:sym typeface="ABeeZee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BeeZee"/>
              <a:buChar char="★"/>
            </a:pPr>
            <a:r>
              <a:rPr b="1" lang="en" sz="1500">
                <a:latin typeface="ABeeZee"/>
                <a:ea typeface="ABeeZee"/>
                <a:cs typeface="ABeeZee"/>
                <a:sym typeface="ABeeZee"/>
              </a:rPr>
              <a:t>Products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are about 12 business days out!</a:t>
            </a:r>
            <a:br>
              <a:rPr lang="en" sz="1500">
                <a:latin typeface="ABeeZee"/>
                <a:ea typeface="ABeeZee"/>
                <a:cs typeface="ABeeZee"/>
                <a:sym typeface="ABeeZee"/>
              </a:rPr>
            </a:br>
            <a:endParaRPr sz="900">
              <a:latin typeface="ABeeZee"/>
              <a:ea typeface="ABeeZee"/>
              <a:cs typeface="ABeeZee"/>
              <a:sym typeface="ABeeZee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BeeZee"/>
              <a:buChar char="★"/>
            </a:pPr>
            <a:r>
              <a:rPr b="1" lang="en" sz="1500">
                <a:latin typeface="ABeeZee"/>
                <a:ea typeface="ABeeZee"/>
                <a:cs typeface="ABeeZee"/>
                <a:sym typeface="ABeeZee"/>
              </a:rPr>
              <a:t>Services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are being processed for September start dates!</a:t>
            </a:r>
            <a:br>
              <a:rPr lang="en" sz="1500">
                <a:latin typeface="ABeeZee"/>
                <a:ea typeface="ABeeZee"/>
                <a:cs typeface="ABeeZee"/>
                <a:sym typeface="ABeeZee"/>
              </a:rPr>
            </a:br>
            <a:endParaRPr sz="900">
              <a:latin typeface="ABeeZee"/>
              <a:ea typeface="ABeeZee"/>
              <a:cs typeface="ABeeZee"/>
              <a:sym typeface="ABeeZee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eZee"/>
              <a:buChar char="★"/>
            </a:pPr>
            <a:r>
              <a:rPr b="1" lang="en" sz="1900">
                <a:solidFill>
                  <a:srgbClr val="FB6A2E"/>
                </a:solidFill>
                <a:latin typeface="ABeeZee"/>
                <a:ea typeface="ABeeZee"/>
                <a:cs typeface="ABeeZee"/>
                <a:sym typeface="ABeeZee"/>
              </a:rPr>
              <a:t>1200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chromebooks that have been distributed! </a:t>
            </a:r>
            <a:r>
              <a:rPr lang="en" sz="1500">
                <a:latin typeface="ABeeZee"/>
                <a:ea typeface="ABeeZee"/>
                <a:cs typeface="ABeeZee"/>
                <a:sym typeface="ABeeZee"/>
              </a:rPr>
              <a:t> </a:t>
            </a:r>
            <a:endParaRPr sz="15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0525" y="65850"/>
            <a:ext cx="2194225" cy="1891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6"/>
          <p:cNvSpPr txBox="1"/>
          <p:nvPr/>
        </p:nvSpPr>
        <p:spPr>
          <a:xfrm>
            <a:off x="178600" y="219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20">
                <a:solidFill>
                  <a:srgbClr val="000000"/>
                </a:solidFill>
                <a:latin typeface="Licorice"/>
                <a:ea typeface="Licorice"/>
                <a:cs typeface="Licorice"/>
                <a:sym typeface="Licorice"/>
              </a:rPr>
              <a:t>Special Education &amp; Student Support</a:t>
            </a:r>
            <a:endParaRPr b="1" sz="4820">
              <a:solidFill>
                <a:srgbClr val="000000"/>
              </a:solidFill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332875" y="13324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SPED </a:t>
            </a:r>
            <a:r>
              <a:rPr b="1" lang="en" u="sng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Department Updates:</a:t>
            </a:r>
            <a:endParaRPr b="1" u="sng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9 new case managers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2 Compliance Coordinators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2 Assessment Program Specialists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2 Teacher Program Specialists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1 additional School Nurse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rPr>
              <a:t>456 Current Special Education Students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HST sped/student support website has been updated with all new department information and more still coming : ) 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4768900" y="1374750"/>
            <a:ext cx="4068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Student Support Department Updates:</a:t>
            </a:r>
            <a:endParaRPr b="1" u="sng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Live Virtual Academic and Social-Emotional Tiered Interventions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83 students in the first cycle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SST’s &amp; 504’s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Student’s in Crisis Team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BeeZee"/>
              <a:buChar char="●"/>
            </a:pPr>
            <a:r>
              <a:rPr lang="en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Acceleration and Retention Requests</a:t>
            </a:r>
            <a:endParaRPr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eZee"/>
              <a:buChar char="●"/>
            </a:pPr>
            <a:r>
              <a:rPr lang="en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rPr>
              <a:t>New Intervention Teacher</a:t>
            </a:r>
            <a:endParaRPr>
              <a:solidFill>
                <a:schemeClr val="dk2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32299">
            <a:off x="7017588" y="3267050"/>
            <a:ext cx="2046126" cy="204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5763" y="3414750"/>
            <a:ext cx="2046126" cy="2046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 txBox="1"/>
          <p:nvPr>
            <p:ph type="title"/>
          </p:nvPr>
        </p:nvSpPr>
        <p:spPr>
          <a:xfrm>
            <a:off x="231275" y="263250"/>
            <a:ext cx="599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latin typeface="Licorice"/>
                <a:ea typeface="Licorice"/>
                <a:cs typeface="Licorice"/>
                <a:sym typeface="Licorice"/>
              </a:rPr>
              <a:t>2022-2023 Offerings</a:t>
            </a:r>
            <a:endParaRPr b="1" sz="45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925" y="1185375"/>
            <a:ext cx="2409975" cy="24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2225" y="1416850"/>
            <a:ext cx="2309775" cy="23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975" y="1509975"/>
            <a:ext cx="2123575" cy="212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 rotWithShape="1">
          <a:blip r:embed="rId7">
            <a:alphaModFix/>
          </a:blip>
          <a:srcRect b="15296" l="12710" r="13646" t="13952"/>
          <a:stretch/>
        </p:blipFill>
        <p:spPr>
          <a:xfrm>
            <a:off x="4828650" y="1588813"/>
            <a:ext cx="2046125" cy="196586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6105975" y="263238"/>
            <a:ext cx="2908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Staff Wellness Program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All Access Curriculum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New Curriculum Specialist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EL Classes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Char char="★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Dual Enrollment Program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7327912" y="3293550"/>
            <a:ext cx="1861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586 students enrolled in classes!</a:t>
            </a:r>
            <a:endParaRPr/>
          </a:p>
        </p:txBody>
      </p:sp>
      <p:sp>
        <p:nvSpPr>
          <p:cNvPr id="205" name="Google Shape;205;p27"/>
          <p:cNvSpPr txBox="1"/>
          <p:nvPr/>
        </p:nvSpPr>
        <p:spPr>
          <a:xfrm>
            <a:off x="182663" y="3554675"/>
            <a:ext cx="19782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53 total class offerings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Total Session 1 registrations:  472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Clarksville Registrations:  145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2428013" y="3633525"/>
            <a:ext cx="1978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</a:t>
            </a: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Staff Book Club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-Sync Up Lessons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-Resources on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     Homeschool Helper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-Coffee &amp; Conversations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4997000" y="3726625"/>
            <a:ext cx="190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Session 1 starts September 12!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0825" y="275687"/>
            <a:ext cx="4592125" cy="459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9"/>
          <p:cNvPicPr preferRelativeResize="0"/>
          <p:nvPr/>
        </p:nvPicPr>
        <p:blipFill rotWithShape="1">
          <a:blip r:embed="rId3">
            <a:alphaModFix amt="19000"/>
          </a:blip>
          <a:srcRect b="22324" l="0" r="0" t="22169"/>
          <a:stretch/>
        </p:blipFill>
        <p:spPr>
          <a:xfrm>
            <a:off x="-60850" y="0"/>
            <a:ext cx="9265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 txBox="1"/>
          <p:nvPr/>
        </p:nvSpPr>
        <p:spPr>
          <a:xfrm>
            <a:off x="1238400" y="1293000"/>
            <a:ext cx="6667200" cy="34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44" u="sng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Services Provided by Sequoia Grove</a:t>
            </a:r>
            <a:br>
              <a:rPr b="1"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</a:br>
            <a:endParaRPr b="1"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Community Partners (Vendors)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Ordering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Curriculum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Library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Enrollment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Records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Compliance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Student Information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Business Services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Payroll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Medical Benefits</a:t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22" name="Google Shape;222;p29"/>
          <p:cNvPicPr preferRelativeResize="0"/>
          <p:nvPr/>
        </p:nvPicPr>
        <p:blipFill rotWithShape="1">
          <a:blip r:embed="rId4">
            <a:alphaModFix/>
          </a:blip>
          <a:srcRect b="0" l="0" r="36358" t="0"/>
          <a:stretch/>
        </p:blipFill>
        <p:spPr>
          <a:xfrm rot="-23">
            <a:off x="6463955" y="-625566"/>
            <a:ext cx="2680044" cy="267415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3" name="Google Shape;223;p29"/>
          <p:cNvSpPr txBox="1"/>
          <p:nvPr/>
        </p:nvSpPr>
        <p:spPr>
          <a:xfrm rot="839329">
            <a:off x="6812874" y="599700"/>
            <a:ext cx="966772" cy="3692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SGCA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 rot="-1003">
            <a:off x="8014525" y="583361"/>
            <a:ext cx="1027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Charter Service Organization</a:t>
            </a:r>
            <a:endParaRPr sz="1100">
              <a:solidFill>
                <a:srgbClr val="00000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5862" y="-204175"/>
            <a:ext cx="4594373" cy="183137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/>
        </p:nvSpPr>
        <p:spPr>
          <a:xfrm>
            <a:off x="2466725" y="4102575"/>
            <a:ext cx="4125000" cy="431100"/>
          </a:xfrm>
          <a:prstGeom prst="rect">
            <a:avLst/>
          </a:prstGeom>
          <a:noFill/>
          <a:ln cap="flat" cmpd="sng" w="19050">
            <a:solidFill>
              <a:srgbClr val="33605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CEO- Royce Gough</a:t>
            </a:r>
            <a:endParaRPr b="1" sz="1600">
              <a:solidFill>
                <a:srgbClr val="33605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2989325" y="4640925"/>
            <a:ext cx="307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36054"/>
                </a:solidFill>
                <a:latin typeface="ABeeZee"/>
                <a:ea typeface="ABeeZee"/>
                <a:cs typeface="ABeeZee"/>
                <a:sym typeface="ABeeZee"/>
              </a:rPr>
              <a:t>Board composition &amp; reporting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 txBox="1"/>
          <p:nvPr/>
        </p:nvSpPr>
        <p:spPr>
          <a:xfrm>
            <a:off x="1750775" y="1086738"/>
            <a:ext cx="6006000" cy="141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latin typeface="Licorice"/>
                <a:ea typeface="Licorice"/>
                <a:cs typeface="Licorice"/>
                <a:sym typeface="Licorice"/>
              </a:rPr>
              <a:t>Achievement</a:t>
            </a:r>
            <a:endParaRPr b="1" sz="80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400" y="2571750"/>
            <a:ext cx="1997097" cy="199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23" y="3674525"/>
            <a:ext cx="1264876" cy="126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 txBox="1"/>
          <p:nvPr>
            <p:ph type="title"/>
          </p:nvPr>
        </p:nvSpPr>
        <p:spPr>
          <a:xfrm>
            <a:off x="311700" y="243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Licorice"/>
                <a:ea typeface="Licorice"/>
                <a:cs typeface="Licorice"/>
                <a:sym typeface="Licorice"/>
              </a:rPr>
              <a:t>State Test Results - Clarksville</a:t>
            </a:r>
            <a:endParaRPr b="1" sz="36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 rotWithShape="1">
          <a:blip r:embed="rId4">
            <a:alphaModFix/>
          </a:blip>
          <a:srcRect b="0" l="0" r="36358" t="0"/>
          <a:stretch/>
        </p:blipFill>
        <p:spPr>
          <a:xfrm rot="-23">
            <a:off x="6479455" y="-683066"/>
            <a:ext cx="2680044" cy="267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 rot="839329">
            <a:off x="6856449" y="537150"/>
            <a:ext cx="966772" cy="3692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Speaker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 rot="-1003">
            <a:off x="8049450" y="572861"/>
            <a:ext cx="1027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Department/ Topic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descr="Graphical user interface, application&#10;&#10;Description automatically generated" id="247" name="Google Shape;24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800" y="1271300"/>
            <a:ext cx="5103574" cy="303885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248" name="Google Shape;248;p31"/>
          <p:cNvSpPr txBox="1"/>
          <p:nvPr/>
        </p:nvSpPr>
        <p:spPr>
          <a:xfrm>
            <a:off x="5391000" y="1525650"/>
            <a:ext cx="3676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Clarksville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ELA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Met or Exceeded - </a:t>
            </a:r>
            <a:r>
              <a:rPr b="1" lang="en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40%</a:t>
            </a:r>
            <a:endParaRPr b="1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Nearly or Not Met  - </a:t>
            </a:r>
            <a:r>
              <a:rPr b="1" lang="en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60%</a:t>
            </a:r>
            <a:endParaRPr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Math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Met or Exceeded - </a:t>
            </a:r>
            <a:r>
              <a:rPr b="1" lang="en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30%</a:t>
            </a:r>
            <a:endParaRPr b="1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Standard Nearly or Not Met - </a:t>
            </a:r>
            <a:r>
              <a:rPr b="1" lang="en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70%</a:t>
            </a:r>
            <a:endParaRPr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>
            <a:off x="4573050" y="0"/>
            <a:ext cx="4569900" cy="5143500"/>
          </a:xfrm>
          <a:prstGeom prst="rect">
            <a:avLst/>
          </a:prstGeom>
          <a:solidFill>
            <a:srgbClr val="9BD4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 txBox="1"/>
          <p:nvPr/>
        </p:nvSpPr>
        <p:spPr>
          <a:xfrm>
            <a:off x="265500" y="1089450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00">
                <a:solidFill>
                  <a:srgbClr val="595959"/>
                </a:solidFill>
                <a:latin typeface="Licorice"/>
                <a:ea typeface="Licorice"/>
                <a:cs typeface="Licorice"/>
                <a:sym typeface="Licorice"/>
              </a:rPr>
              <a:t>Agenda</a:t>
            </a:r>
            <a:endParaRPr b="1" sz="6400">
              <a:solidFill>
                <a:srgbClr val="595959"/>
              </a:solidFill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4786200" y="122100"/>
            <a:ext cx="4143600" cy="48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Back to School &amp; August PD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Enrollment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Communication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Department &amp; Program Updates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Score Reports</a:t>
            </a:r>
            <a:endParaRPr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475" y="2571750"/>
            <a:ext cx="2777523" cy="27775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2"/>
          <p:cNvSpPr txBox="1"/>
          <p:nvPr>
            <p:ph type="title"/>
          </p:nvPr>
        </p:nvSpPr>
        <p:spPr>
          <a:xfrm>
            <a:off x="311700" y="167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Licorice"/>
                <a:ea typeface="Licorice"/>
                <a:cs typeface="Licorice"/>
                <a:sym typeface="Licorice"/>
              </a:rPr>
              <a:t>Distance From Standard - Clarksville</a:t>
            </a:r>
            <a:endParaRPr b="1" sz="36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 rotWithShape="1">
          <a:blip r:embed="rId4">
            <a:alphaModFix/>
          </a:blip>
          <a:srcRect b="0" l="0" r="36358" t="0"/>
          <a:stretch/>
        </p:blipFill>
        <p:spPr>
          <a:xfrm rot="-23">
            <a:off x="6479455" y="-683066"/>
            <a:ext cx="2680044" cy="267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 txBox="1"/>
          <p:nvPr/>
        </p:nvSpPr>
        <p:spPr>
          <a:xfrm rot="839329">
            <a:off x="6896674" y="376908"/>
            <a:ext cx="966772" cy="5542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Kristie Nicosia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57" name="Google Shape;257;p32"/>
          <p:cNvSpPr txBox="1"/>
          <p:nvPr/>
        </p:nvSpPr>
        <p:spPr>
          <a:xfrm rot="-1003">
            <a:off x="8049450" y="572861"/>
            <a:ext cx="102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Assessment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58" name="Google Shape;25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225" y="963475"/>
            <a:ext cx="6756424" cy="3939475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9" name="Google Shape;259;p32"/>
          <p:cNvSpPr/>
          <p:nvPr/>
        </p:nvSpPr>
        <p:spPr>
          <a:xfrm>
            <a:off x="6399375" y="1707000"/>
            <a:ext cx="2760102" cy="2262600"/>
          </a:xfrm>
          <a:prstGeom prst="irregularSeal2">
            <a:avLst/>
          </a:prstGeom>
          <a:solidFill>
            <a:srgbClr val="FFF2CC"/>
          </a:solidFill>
          <a:ln cap="flat" cmpd="sng" w="19050">
            <a:solidFill>
              <a:srgbClr val="0261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0" name="Google Shape;260;p32"/>
          <p:cNvCxnSpPr/>
          <p:nvPr/>
        </p:nvCxnSpPr>
        <p:spPr>
          <a:xfrm flipH="1" rot="10800000">
            <a:off x="4713375" y="4121950"/>
            <a:ext cx="636300" cy="483900"/>
          </a:xfrm>
          <a:prstGeom prst="straightConnector1">
            <a:avLst/>
          </a:prstGeom>
          <a:noFill/>
          <a:ln cap="flat" cmpd="sng" w="28575">
            <a:solidFill>
              <a:srgbClr val="EA496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1" name="Google Shape;261;p32"/>
          <p:cNvSpPr txBox="1"/>
          <p:nvPr/>
        </p:nvSpPr>
        <p:spPr>
          <a:xfrm>
            <a:off x="3783518" y="4308015"/>
            <a:ext cx="114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ondrina Solid"/>
                <a:ea typeface="Londrina Solid"/>
                <a:cs typeface="Londrina Solid"/>
                <a:sym typeface="Londrina Solid"/>
              </a:rPr>
              <a:t>This trend  is good news!</a:t>
            </a:r>
            <a:endParaRPr sz="12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262" name="Google Shape;262;p32"/>
          <p:cNvSpPr txBox="1"/>
          <p:nvPr/>
        </p:nvSpPr>
        <p:spPr>
          <a:xfrm>
            <a:off x="6828000" y="2414913"/>
            <a:ext cx="181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The upward trend over time </a:t>
            </a:r>
            <a:b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is good news!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Licorice"/>
                <a:ea typeface="Licorice"/>
                <a:cs typeface="Licorice"/>
                <a:sym typeface="Licorice"/>
              </a:rPr>
              <a:t>Opportunities for Growth - Clarksville</a:t>
            </a:r>
            <a:endParaRPr b="1" sz="36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269" name="Google Shape;269;p33"/>
          <p:cNvPicPr preferRelativeResize="0"/>
          <p:nvPr/>
        </p:nvPicPr>
        <p:blipFill rotWithShape="1">
          <a:blip r:embed="rId4">
            <a:alphaModFix/>
          </a:blip>
          <a:srcRect b="0" l="0" r="36358" t="0"/>
          <a:stretch/>
        </p:blipFill>
        <p:spPr>
          <a:xfrm rot="-23">
            <a:off x="6479455" y="-683066"/>
            <a:ext cx="2680044" cy="267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/>
        </p:nvSpPr>
        <p:spPr>
          <a:xfrm rot="839329">
            <a:off x="6896674" y="376908"/>
            <a:ext cx="966772" cy="5542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Kristie Nicosia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71" name="Google Shape;271;p33"/>
          <p:cNvSpPr txBox="1"/>
          <p:nvPr/>
        </p:nvSpPr>
        <p:spPr>
          <a:xfrm rot="-1003">
            <a:off x="8049450" y="572861"/>
            <a:ext cx="102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Assessment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72" name="Google Shape;272;p33"/>
          <p:cNvSpPr txBox="1"/>
          <p:nvPr>
            <p:ph idx="2" type="body"/>
          </p:nvPr>
        </p:nvSpPr>
        <p:spPr>
          <a:xfrm>
            <a:off x="4603800" y="13048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latin typeface="ABeeZee"/>
                <a:ea typeface="ABeeZee"/>
                <a:cs typeface="ABeeZee"/>
                <a:sym typeface="ABeeZee"/>
              </a:rPr>
              <a:t>Math</a:t>
            </a:r>
            <a:endParaRPr b="1" sz="18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73" name="Google Shape;273;p33"/>
          <p:cNvSpPr txBox="1"/>
          <p:nvPr>
            <p:ph idx="2" type="body"/>
          </p:nvPr>
        </p:nvSpPr>
        <p:spPr>
          <a:xfrm>
            <a:off x="336600" y="13048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latin typeface="ABeeZee"/>
                <a:ea typeface="ABeeZee"/>
                <a:cs typeface="ABeeZee"/>
                <a:sym typeface="ABeeZee"/>
              </a:rPr>
              <a:t>ELA</a:t>
            </a:r>
            <a:endParaRPr b="1" sz="18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74" name="Google Shape;27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600" y="1667475"/>
            <a:ext cx="3569276" cy="282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8675" y="1667475"/>
            <a:ext cx="3625783" cy="28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3"/>
          <p:cNvSpPr/>
          <p:nvPr/>
        </p:nvSpPr>
        <p:spPr>
          <a:xfrm>
            <a:off x="2114750" y="1881775"/>
            <a:ext cx="1769700" cy="1267800"/>
          </a:xfrm>
          <a:prstGeom prst="rect">
            <a:avLst/>
          </a:prstGeom>
          <a:noFill/>
          <a:ln cap="flat" cmpd="sng" w="28575">
            <a:solidFill>
              <a:srgbClr val="DD39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3"/>
          <p:cNvSpPr/>
          <p:nvPr/>
        </p:nvSpPr>
        <p:spPr>
          <a:xfrm>
            <a:off x="4553150" y="1881775"/>
            <a:ext cx="1769700" cy="1267800"/>
          </a:xfrm>
          <a:prstGeom prst="rect">
            <a:avLst/>
          </a:prstGeom>
          <a:noFill/>
          <a:ln cap="flat" cmpd="sng" w="28575">
            <a:solidFill>
              <a:srgbClr val="DD39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4"/>
          <p:cNvSpPr txBox="1"/>
          <p:nvPr/>
        </p:nvSpPr>
        <p:spPr>
          <a:xfrm>
            <a:off x="2278200" y="384975"/>
            <a:ext cx="45876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900">
                <a:latin typeface="Licorice"/>
                <a:ea typeface="Licorice"/>
                <a:cs typeface="Licorice"/>
                <a:sym typeface="Licorice"/>
              </a:rPr>
              <a:t>Thank You</a:t>
            </a:r>
            <a:endParaRPr b="1" sz="690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1706250" y="1700225"/>
            <a:ext cx="5731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ABeeZee"/>
                <a:ea typeface="ABeeZee"/>
                <a:cs typeface="ABeeZee"/>
                <a:sym typeface="ABeeZee"/>
              </a:rPr>
              <a:t>We appreciate your service to our school. We are looking forward to a great year together!</a:t>
            </a:r>
            <a:endParaRPr sz="1900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792600" y="315725"/>
            <a:ext cx="755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Licorice"/>
                <a:ea typeface="Licorice"/>
                <a:cs typeface="Licorice"/>
                <a:sym typeface="Licorice"/>
              </a:rPr>
              <a:t>Welcome to the 2022-2023 School Year!</a:t>
            </a:r>
            <a:endParaRPr b="1" sz="420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2449350" y="1432900"/>
            <a:ext cx="4245300" cy="201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1- All Staff Returned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2- All Staff Meeting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9- All Staff Professional Development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                Meeting the Needs of Diverse Learners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8-12 Team Meetings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August 15- First Day of School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225" y="904549"/>
            <a:ext cx="7303550" cy="391224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2428038" y="141700"/>
            <a:ext cx="428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Licorice"/>
                <a:ea typeface="Licorice"/>
                <a:cs typeface="Licorice"/>
                <a:sym typeface="Licorice"/>
              </a:rPr>
              <a:t>Enrollment Goal Met</a:t>
            </a:r>
            <a:endParaRPr b="1" sz="4000">
              <a:latin typeface="Licorice"/>
              <a:ea typeface="Licorice"/>
              <a:cs typeface="Licorice"/>
              <a:sym typeface="Licoric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917700" y="259550"/>
            <a:ext cx="7289700" cy="1323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400">
                <a:latin typeface="Licorice"/>
                <a:ea typeface="Licorice"/>
                <a:cs typeface="Licorice"/>
                <a:sym typeface="Licorice"/>
              </a:rPr>
              <a:t>Improving Communication</a:t>
            </a:r>
            <a:endParaRPr b="1" sz="7400">
              <a:latin typeface="Licorice"/>
              <a:ea typeface="Licorice"/>
              <a:cs typeface="Licorice"/>
              <a:sym typeface="Licorice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b="22934" l="0" r="0" t="27797"/>
          <a:stretch/>
        </p:blipFill>
        <p:spPr>
          <a:xfrm>
            <a:off x="2013363" y="1989153"/>
            <a:ext cx="5117276" cy="2521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576"/>
            <a:ext cx="2676552" cy="11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 rot="-252161">
            <a:off x="169444" y="121173"/>
            <a:ext cx="2165523" cy="4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Staying up to date….</a:t>
            </a:r>
            <a:endParaRPr b="1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 rot="245001">
            <a:off x="499844" y="728550"/>
            <a:ext cx="2165497" cy="4002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Staff Communication</a:t>
            </a:r>
            <a:endParaRPr b="1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1075" y="140550"/>
            <a:ext cx="6531677" cy="410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42607">
            <a:off x="7639734" y="4063599"/>
            <a:ext cx="1504271" cy="100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364650" y="1509750"/>
            <a:ext cx="1775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Departments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contribute content and then o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ur Assistant Director of Instruction does an amazing job of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preparing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the weekly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bulletin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that is emailed out to all staff every Monday at 10am!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2475" y="3304900"/>
            <a:ext cx="2262226" cy="226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3150" y="-125"/>
            <a:ext cx="9144000" cy="5143500"/>
          </a:xfrm>
          <a:prstGeom prst="rect">
            <a:avLst/>
          </a:prstGeom>
          <a:solidFill>
            <a:srgbClr val="CBF0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625" y="431801"/>
            <a:ext cx="7047726" cy="396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1184100" y="4433000"/>
            <a:ext cx="7381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ABeeZee"/>
                <a:ea typeface="ABeeZee"/>
                <a:cs typeface="ABeeZee"/>
                <a:sym typeface="ABeeZee"/>
              </a:rPr>
              <a:t>A place where staff feedback is received and used for improvement!</a:t>
            </a:r>
            <a:endParaRPr sz="1500">
              <a:solidFill>
                <a:srgbClr val="595959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3575" y="-453350"/>
            <a:ext cx="2619849" cy="174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576"/>
            <a:ext cx="2676552" cy="11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 rot="-260781">
            <a:off x="167784" y="172694"/>
            <a:ext cx="2165327" cy="3694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ABeeZee"/>
                <a:ea typeface="ABeeZee"/>
                <a:cs typeface="ABeeZee"/>
                <a:sym typeface="ABeeZee"/>
              </a:rPr>
              <a:t>Spreading the News…..</a:t>
            </a:r>
            <a:endParaRPr b="1"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 rot="245001">
            <a:off x="501044" y="728596"/>
            <a:ext cx="2165497" cy="3692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Communication to Families</a:t>
            </a:r>
            <a:endParaRPr b="1" sz="12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04" y="2951603"/>
            <a:ext cx="2512732" cy="251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4575" y="141900"/>
            <a:ext cx="5934249" cy="486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375400" y="1486375"/>
            <a:ext cx="2416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Written by our family liaisons, this w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eekly newsletter goes out to all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families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and teachers. Offers advice for homeschool families, lists upcoming events, important dates,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resources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instructions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, updates, etc… It is a wealth of information!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/>
          <p:nvPr/>
        </p:nvSpPr>
        <p:spPr>
          <a:xfrm>
            <a:off x="4574200" y="9775"/>
            <a:ext cx="4569900" cy="5143500"/>
          </a:xfrm>
          <a:prstGeom prst="rect">
            <a:avLst/>
          </a:prstGeom>
          <a:solidFill>
            <a:srgbClr val="DFA1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 txBox="1"/>
          <p:nvPr>
            <p:ph type="title"/>
          </p:nvPr>
        </p:nvSpPr>
        <p:spPr>
          <a:xfrm>
            <a:off x="351750" y="784075"/>
            <a:ext cx="3872700" cy="77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5680">
                <a:latin typeface="Licorice"/>
                <a:ea typeface="Licorice"/>
                <a:cs typeface="Licorice"/>
                <a:sym typeface="Licorice"/>
              </a:rPr>
              <a:t>Our Own Podcast</a:t>
            </a:r>
            <a:endParaRPr b="1" sz="5680">
              <a:latin typeface="Licorice"/>
              <a:ea typeface="Licorice"/>
              <a:cs typeface="Licorice"/>
              <a:sym typeface="Licorice"/>
            </a:endParaRPr>
          </a:p>
        </p:txBody>
      </p:sp>
      <p:sp>
        <p:nvSpPr>
          <p:cNvPr id="143" name="Google Shape;143;p21"/>
          <p:cNvSpPr txBox="1"/>
          <p:nvPr>
            <p:ph idx="1" type="subTitle"/>
          </p:nvPr>
        </p:nvSpPr>
        <p:spPr>
          <a:xfrm>
            <a:off x="265500" y="1825905"/>
            <a:ext cx="4054500" cy="17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“RUN to listen!!!! I enjoyed every single episode! I have a 7th and 8yth grader and grandbabies in early elementary. The Learning to Read was SPOT on and wish I would have had the info in my beginning days”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-Annette, Parent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50" y="2997474"/>
            <a:ext cx="2586875" cy="25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5738" y="388050"/>
            <a:ext cx="4286824" cy="436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