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Oswald Medium"/>
      <p:regular r:id="rId13"/>
      <p:bold r:id="rId14"/>
    </p:embeddedFont>
    <p:embeddedFont>
      <p:font typeface="PT Serif"/>
      <p:regular r:id="rId15"/>
      <p:bold r:id="rId16"/>
      <p:italic r:id="rId17"/>
      <p:boldItalic r:id="rId18"/>
    </p:embeddedFont>
    <p:embeddedFont>
      <p:font typeface="Chivo"/>
      <p:regular r:id="rId19"/>
      <p:bold r:id="rId20"/>
      <p:italic r:id="rId21"/>
      <p:boldItalic r:id="rId22"/>
    </p:embeddedFont>
    <p:embeddedFont>
      <p:font typeface="Merriweather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hivo-bold.fntdata"/><Relationship Id="rId22" Type="http://schemas.openxmlformats.org/officeDocument/2006/relationships/font" Target="fonts/Chivo-boldItalic.fntdata"/><Relationship Id="rId21" Type="http://schemas.openxmlformats.org/officeDocument/2006/relationships/font" Target="fonts/Chivo-italic.fntdata"/><Relationship Id="rId24" Type="http://schemas.openxmlformats.org/officeDocument/2006/relationships/font" Target="fonts/Merriweather-bold.fntdata"/><Relationship Id="rId23" Type="http://schemas.openxmlformats.org/officeDocument/2006/relationships/font" Target="fonts/Merriweather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erriweather-boldItalic.fntdata"/><Relationship Id="rId25" Type="http://schemas.openxmlformats.org/officeDocument/2006/relationships/font" Target="fonts/Merriweather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OswaldMedium-regular.fntdata"/><Relationship Id="rId12" Type="http://schemas.openxmlformats.org/officeDocument/2006/relationships/slide" Target="slides/slide8.xml"/><Relationship Id="rId15" Type="http://schemas.openxmlformats.org/officeDocument/2006/relationships/font" Target="fonts/PTSerif-regular.fntdata"/><Relationship Id="rId14" Type="http://schemas.openxmlformats.org/officeDocument/2006/relationships/font" Target="fonts/OswaldMedium-bold.fntdata"/><Relationship Id="rId17" Type="http://schemas.openxmlformats.org/officeDocument/2006/relationships/font" Target="fonts/PTSerif-italic.fntdata"/><Relationship Id="rId16" Type="http://schemas.openxmlformats.org/officeDocument/2006/relationships/font" Target="fonts/PTSerif-bold.fntdata"/><Relationship Id="rId19" Type="http://schemas.openxmlformats.org/officeDocument/2006/relationships/font" Target="fonts/Chivo-regular.fntdata"/><Relationship Id="rId18" Type="http://schemas.openxmlformats.org/officeDocument/2006/relationships/font" Target="fonts/PTSerif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cb6c6536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cb6c6536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cc5925cc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cc5925cc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a668a66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a668a66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a2a3da31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a2a3da31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cc5925cc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cc5925cc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ed2fb0850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ed2fb0850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a7d0be9b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a7d0be9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21cc8ee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21cc8ee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1717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2291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747300" y="19347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>
                <a:solidFill>
                  <a:srgbClr val="44665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720000" y="2977450"/>
            <a:ext cx="7704000" cy="131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b="1"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730800" y="4256850"/>
            <a:ext cx="7704000" cy="3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1600"/>
              <a:buNone/>
              <a:defRPr>
                <a:solidFill>
                  <a:srgbClr val="6C503E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CUSTOM">
    <p:bg>
      <p:bgPr>
        <a:solidFill>
          <a:srgbClr val="FCFCF7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110137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2" type="subTitle"/>
          </p:nvPr>
        </p:nvSpPr>
        <p:spPr>
          <a:xfrm>
            <a:off x="3505800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3" type="subTitle"/>
          </p:nvPr>
        </p:nvSpPr>
        <p:spPr>
          <a:xfrm>
            <a:off x="591022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4" type="body"/>
          </p:nvPr>
        </p:nvSpPr>
        <p:spPr>
          <a:xfrm>
            <a:off x="110137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5" type="body"/>
          </p:nvPr>
        </p:nvSpPr>
        <p:spPr>
          <a:xfrm>
            <a:off x="3505800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6" type="body"/>
          </p:nvPr>
        </p:nvSpPr>
        <p:spPr>
          <a:xfrm>
            <a:off x="591022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solidFill>
          <a:srgbClr val="FCFCF7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155991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4" type="body"/>
          </p:nvPr>
        </p:nvSpPr>
        <p:spPr>
          <a:xfrm>
            <a:off x="556626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5" type="subTitle"/>
          </p:nvPr>
        </p:nvSpPr>
        <p:spPr>
          <a:xfrm>
            <a:off x="155991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6" type="body"/>
          </p:nvPr>
        </p:nvSpPr>
        <p:spPr>
          <a:xfrm>
            <a:off x="155991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7" type="subTitle"/>
          </p:nvPr>
        </p:nvSpPr>
        <p:spPr>
          <a:xfrm>
            <a:off x="556626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8" type="body"/>
          </p:nvPr>
        </p:nvSpPr>
        <p:spPr>
          <a:xfrm>
            <a:off x="556626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hasCustomPrompt="1"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/>
          <p:nvPr>
            <p:ph hasCustomPrompt="1"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/>
          <p:nvPr>
            <p:ph hasCustomPrompt="1" idx="14" type="title"/>
          </p:nvPr>
        </p:nvSpPr>
        <p:spPr>
          <a:xfrm>
            <a:off x="556626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/>
          <p:nvPr>
            <p:ph hasCustomPrompt="1"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>
            <p:ph type="title"/>
          </p:nvPr>
        </p:nvSpPr>
        <p:spPr>
          <a:xfrm>
            <a:off x="1771950" y="1251175"/>
            <a:ext cx="3656400" cy="18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1778250" y="3225225"/>
            <a:ext cx="3650100" cy="3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s">
  <p:cSld name="CUSTOM_3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720000" y="1533525"/>
            <a:ext cx="5732700" cy="30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numbers">
  <p:cSld name="CUSTOM_4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650049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2" type="subTitle"/>
          </p:nvPr>
        </p:nvSpPr>
        <p:spPr>
          <a:xfrm>
            <a:off x="3237450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3" type="subTitle"/>
          </p:nvPr>
        </p:nvSpPr>
        <p:spPr>
          <a:xfrm>
            <a:off x="5828648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idx="4" type="body"/>
          </p:nvPr>
        </p:nvSpPr>
        <p:spPr>
          <a:xfrm>
            <a:off x="650049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5" type="body"/>
          </p:nvPr>
        </p:nvSpPr>
        <p:spPr>
          <a:xfrm>
            <a:off x="3237864" y="3291975"/>
            <a:ext cx="23625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idx="6" type="body"/>
          </p:nvPr>
        </p:nvSpPr>
        <p:spPr>
          <a:xfrm>
            <a:off x="5828648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2" name="Google Shape;102;p17"/>
          <p:cNvSpPr txBox="1"/>
          <p:nvPr>
            <p:ph hasCustomPrompt="1" type="title"/>
          </p:nvPr>
        </p:nvSpPr>
        <p:spPr>
          <a:xfrm>
            <a:off x="3237886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/>
          <p:nvPr>
            <p:ph hasCustomPrompt="1" idx="7" type="title"/>
          </p:nvPr>
        </p:nvSpPr>
        <p:spPr>
          <a:xfrm>
            <a:off x="5829062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/>
          <p:nvPr>
            <p:ph hasCustomPrompt="1" idx="8" type="title"/>
          </p:nvPr>
        </p:nvSpPr>
        <p:spPr>
          <a:xfrm>
            <a:off x="646711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/>
          <p:nvPr>
            <p:ph idx="9" type="title"/>
          </p:nvPr>
        </p:nvSpPr>
        <p:spPr>
          <a:xfrm>
            <a:off x="724050" y="526575"/>
            <a:ext cx="7700100" cy="5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CUSTOM_5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idx="1" type="subTitle"/>
          </p:nvPr>
        </p:nvSpPr>
        <p:spPr>
          <a:xfrm>
            <a:off x="8649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2" type="subTitle"/>
          </p:nvPr>
        </p:nvSpPr>
        <p:spPr>
          <a:xfrm>
            <a:off x="342900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3" type="subTitle"/>
          </p:nvPr>
        </p:nvSpPr>
        <p:spPr>
          <a:xfrm>
            <a:off x="59980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4" type="body"/>
          </p:nvPr>
        </p:nvSpPr>
        <p:spPr>
          <a:xfrm>
            <a:off x="8649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5" type="body"/>
          </p:nvPr>
        </p:nvSpPr>
        <p:spPr>
          <a:xfrm>
            <a:off x="3429300" y="2312625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6" type="body"/>
          </p:nvPr>
        </p:nvSpPr>
        <p:spPr>
          <a:xfrm>
            <a:off x="59980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7" type="subTitle"/>
          </p:nvPr>
        </p:nvSpPr>
        <p:spPr>
          <a:xfrm>
            <a:off x="8649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8" type="subTitle"/>
          </p:nvPr>
        </p:nvSpPr>
        <p:spPr>
          <a:xfrm>
            <a:off x="342900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9" type="subTitle"/>
          </p:nvPr>
        </p:nvSpPr>
        <p:spPr>
          <a:xfrm>
            <a:off x="59980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3" type="body"/>
          </p:nvPr>
        </p:nvSpPr>
        <p:spPr>
          <a:xfrm>
            <a:off x="864950" y="4030800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4" type="body"/>
          </p:nvPr>
        </p:nvSpPr>
        <p:spPr>
          <a:xfrm>
            <a:off x="3429300" y="4030801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5" type="body"/>
          </p:nvPr>
        </p:nvSpPr>
        <p:spPr>
          <a:xfrm>
            <a:off x="5998050" y="4030801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 2">
  <p:cSld name="CUSTOM_9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3815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93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type="ctrTitle"/>
          </p:nvPr>
        </p:nvSpPr>
        <p:spPr>
          <a:xfrm>
            <a:off x="1677450" y="862125"/>
            <a:ext cx="57891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27" name="Google Shape;127;p20"/>
          <p:cNvSpPr txBox="1"/>
          <p:nvPr>
            <p:ph idx="1" type="subTitle"/>
          </p:nvPr>
        </p:nvSpPr>
        <p:spPr>
          <a:xfrm>
            <a:off x="2236350" y="1736775"/>
            <a:ext cx="4671300" cy="1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8" name="Google Shape;128;p20"/>
          <p:cNvSpPr txBox="1"/>
          <p:nvPr/>
        </p:nvSpPr>
        <p:spPr>
          <a:xfrm>
            <a:off x="2914650" y="3580575"/>
            <a:ext cx="33147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67625" y="-2126475"/>
            <a:ext cx="8101675" cy="8346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hasCustomPrompt="1" type="title"/>
          </p:nvPr>
        </p:nvSpPr>
        <p:spPr>
          <a:xfrm>
            <a:off x="4124325" y="2258650"/>
            <a:ext cx="42999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3500"/>
              <a:buNone/>
              <a:defRPr sz="13500">
                <a:solidFill>
                  <a:srgbClr val="44665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1285875" y="3616575"/>
            <a:ext cx="71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295400" y="4095750"/>
            <a:ext cx="7128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">
  <p:cSld name="CUSTOM_1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Image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ctrTitle"/>
          </p:nvPr>
        </p:nvSpPr>
        <p:spPr>
          <a:xfrm>
            <a:off x="2992575" y="1516150"/>
            <a:ext cx="5431500" cy="17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6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6" name="Google Shape;1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3144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CUSTOM_17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idx="1" type="subTitle"/>
          </p:nvPr>
        </p:nvSpPr>
        <p:spPr>
          <a:xfrm>
            <a:off x="1066513" y="1835325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39" name="Google Shape;139;p24"/>
          <p:cNvSpPr txBox="1"/>
          <p:nvPr>
            <p:ph idx="2" type="subTitle"/>
          </p:nvPr>
        </p:nvSpPr>
        <p:spPr>
          <a:xfrm>
            <a:off x="4997386" y="1835325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idx="3" type="body"/>
          </p:nvPr>
        </p:nvSpPr>
        <p:spPr>
          <a:xfrm>
            <a:off x="1266463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4" type="body"/>
          </p:nvPr>
        </p:nvSpPr>
        <p:spPr>
          <a:xfrm>
            <a:off x="5197775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5" type="subTitle"/>
          </p:nvPr>
        </p:nvSpPr>
        <p:spPr>
          <a:xfrm>
            <a:off x="1066513" y="3553502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6" type="subTitle"/>
          </p:nvPr>
        </p:nvSpPr>
        <p:spPr>
          <a:xfrm>
            <a:off x="4997386" y="3553502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7" type="body"/>
          </p:nvPr>
        </p:nvSpPr>
        <p:spPr>
          <a:xfrm>
            <a:off x="1266463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8" type="body"/>
          </p:nvPr>
        </p:nvSpPr>
        <p:spPr>
          <a:xfrm>
            <a:off x="5197775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47" name="Google Shape;14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2346675" y="1417500"/>
            <a:ext cx="445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2346525" y="2244100"/>
            <a:ext cx="4450800" cy="15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87775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28918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987775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4828918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9781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720000" y="1521375"/>
            <a:ext cx="3471000" cy="30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Molengo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1623349" y="-12557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>
            <p:ph type="ctrTitle"/>
          </p:nvPr>
        </p:nvSpPr>
        <p:spPr>
          <a:xfrm>
            <a:off x="720000" y="1935975"/>
            <a:ext cx="77040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7000"/>
              <a:buFont typeface="PT Serif"/>
              <a:buNone/>
              <a:defRPr sz="70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733425" y="2933700"/>
            <a:ext cx="76905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0543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5261700" y="2495475"/>
            <a:ext cx="3086100" cy="12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855675" y="4076700"/>
            <a:ext cx="7568400" cy="52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0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FC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 sz="2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302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302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302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302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302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302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302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302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ctrTitle"/>
          </p:nvPr>
        </p:nvSpPr>
        <p:spPr>
          <a:xfrm>
            <a:off x="747300" y="9890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Executive Director’s Report</a:t>
            </a:r>
            <a:endParaRPr sz="5100"/>
          </a:p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May 2022</a:t>
            </a:r>
            <a:endParaRPr sz="3100"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738" y="299170"/>
            <a:ext cx="461300" cy="3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550" y="1211851"/>
            <a:ext cx="572200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43" y="2567724"/>
            <a:ext cx="46131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775" y="4258211"/>
            <a:ext cx="1322575" cy="10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0775" y="2961325"/>
            <a:ext cx="2149277" cy="157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Agenda</a:t>
            </a:r>
            <a:endParaRPr sz="3600"/>
          </a:p>
        </p:txBody>
      </p:sp>
      <p:sp>
        <p:nvSpPr>
          <p:cNvPr id="164" name="Google Shape;164;p26"/>
          <p:cNvSpPr txBox="1"/>
          <p:nvPr>
            <p:ph idx="1" type="subTitle"/>
          </p:nvPr>
        </p:nvSpPr>
        <p:spPr>
          <a:xfrm>
            <a:off x="1559913" y="38568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Return Date for Teachers</a:t>
            </a:r>
            <a:endParaRPr/>
          </a:p>
        </p:txBody>
      </p:sp>
      <p:sp>
        <p:nvSpPr>
          <p:cNvPr id="165" name="Google Shape;165;p26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Vista Ordering</a:t>
            </a:r>
            <a:endParaRPr/>
          </a:p>
        </p:txBody>
      </p:sp>
      <p:sp>
        <p:nvSpPr>
          <p:cNvPr id="166" name="Google Shape;166;p26"/>
          <p:cNvSpPr txBox="1"/>
          <p:nvPr>
            <p:ph idx="5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Enrollment</a:t>
            </a:r>
            <a:endParaRPr/>
          </a:p>
        </p:txBody>
      </p:sp>
      <p:sp>
        <p:nvSpPr>
          <p:cNvPr id="167" name="Google Shape;167;p26"/>
          <p:cNvSpPr txBox="1"/>
          <p:nvPr>
            <p:ph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8" name="Google Shape;168;p26"/>
          <p:cNvSpPr txBox="1"/>
          <p:nvPr>
            <p:ph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9" name="Google Shape;169;p26"/>
          <p:cNvSpPr txBox="1"/>
          <p:nvPr>
            <p:ph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415" y="1466775"/>
            <a:ext cx="336385" cy="133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238" y="1466870"/>
            <a:ext cx="390971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993" y="3253258"/>
            <a:ext cx="257469" cy="13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8550" y="3058575"/>
            <a:ext cx="3215926" cy="3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8383" y="1705825"/>
            <a:ext cx="4355900" cy="216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 txBox="1"/>
          <p:nvPr>
            <p:ph type="title"/>
          </p:nvPr>
        </p:nvSpPr>
        <p:spPr>
          <a:xfrm>
            <a:off x="434313" y="8208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 Update</a:t>
            </a:r>
            <a:endParaRPr/>
          </a:p>
        </p:txBody>
      </p:sp>
      <p:sp>
        <p:nvSpPr>
          <p:cNvPr id="180" name="Google Shape;180;p27"/>
          <p:cNvSpPr txBox="1"/>
          <p:nvPr/>
        </p:nvSpPr>
        <p:spPr>
          <a:xfrm>
            <a:off x="1978725" y="3938225"/>
            <a:ext cx="449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hivo"/>
                <a:ea typeface="Chivo"/>
                <a:cs typeface="Chivo"/>
                <a:sym typeface="Chivo"/>
              </a:rPr>
              <a:t>A special thank you to our amazing Sequoia Grove Enrollment Team!!!</a:t>
            </a:r>
            <a:endParaRPr sz="1800"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712350" y="-1419850"/>
            <a:ext cx="3258320" cy="33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99999">
            <a:off x="7188199" y="-347238"/>
            <a:ext cx="2904159" cy="188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91308">
            <a:off x="7390801" y="185352"/>
            <a:ext cx="1671872" cy="8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2725" y="942100"/>
            <a:ext cx="6518548" cy="345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394850" y="187025"/>
            <a:ext cx="67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New Ordering System Launched for Pre-Ordering!</a:t>
            </a:r>
            <a:endParaRPr b="1"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571500" y="4530425"/>
            <a:ext cx="800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ivo"/>
                <a:ea typeface="Chivo"/>
                <a:cs typeface="Chivo"/>
                <a:sym typeface="Chivo"/>
              </a:rPr>
              <a:t>A great big thank you to Stephanie and Ryan for helping with the build and implementation!</a:t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400" y="0"/>
            <a:ext cx="5032676" cy="50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50" y="58900"/>
            <a:ext cx="4040699" cy="30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1700" y="1661825"/>
            <a:ext cx="2522826" cy="336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50" y="2618500"/>
            <a:ext cx="3080351" cy="23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6099" y="2521650"/>
            <a:ext cx="3338575" cy="25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4572000" y="642450"/>
            <a:ext cx="329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Student Showcase Success!</a:t>
            </a:r>
            <a:endParaRPr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4268425" y="1661825"/>
            <a:ext cx="18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hivo"/>
                <a:ea typeface="Chivo"/>
                <a:cs typeface="Chivo"/>
                <a:sym typeface="Chivo"/>
              </a:rPr>
              <a:t>Our students are so talented!</a:t>
            </a:r>
            <a:endParaRPr>
              <a:solidFill>
                <a:schemeClr val="lt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1682575" y="515050"/>
            <a:ext cx="5088300" cy="21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We made it to the end of our first year as Sequoia Grove.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It has been quite a journey and we look forward to continuing to serve our homeschool families well in the future.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Thank you to all of our school staff, the CSO staff and our boards for </a:t>
            </a:r>
            <a:r>
              <a:rPr lang="en" sz="1900"/>
              <a:t>making</a:t>
            </a:r>
            <a:r>
              <a:rPr lang="en" sz="1900"/>
              <a:t> this year a success.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Teachers will return August 1</a:t>
            </a:r>
            <a:endParaRPr sz="1900"/>
          </a:p>
        </p:txBody>
      </p:sp>
      <p:pic>
        <p:nvPicPr>
          <p:cNvPr id="213" name="Google Shape;2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200" y="2691250"/>
            <a:ext cx="4017376" cy="32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ctrTitle"/>
          </p:nvPr>
        </p:nvSpPr>
        <p:spPr>
          <a:xfrm>
            <a:off x="720000" y="1935975"/>
            <a:ext cx="82152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so much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7" y="817250"/>
            <a:ext cx="719618" cy="56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40">
            <a:off x="7640069" y="3859295"/>
            <a:ext cx="580709" cy="45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>
            <p:ph idx="1" type="subTitle"/>
          </p:nvPr>
        </p:nvSpPr>
        <p:spPr>
          <a:xfrm>
            <a:off x="726750" y="3144950"/>
            <a:ext cx="7690500" cy="6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For all you do to encourage, </a:t>
            </a:r>
            <a:r>
              <a:rPr lang="en"/>
              <a:t>inspire</a:t>
            </a:r>
            <a:r>
              <a:rPr lang="en"/>
              <a:t>, motivate and guide your teams! </a:t>
            </a:r>
            <a:br>
              <a:rPr lang="en"/>
            </a:br>
            <a:r>
              <a:rPr lang="en"/>
              <a:t>The work you do is amazing! </a:t>
            </a:r>
            <a:br>
              <a:rPr lang="en"/>
            </a:br>
            <a:r>
              <a:rPr lang="en"/>
              <a:t>You are much appreciated.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ural Science Thesis by Slidesgo">
  <a:themeElements>
    <a:clrScheme name="Simple Light">
      <a:dk1>
        <a:srgbClr val="6C503E"/>
      </a:dk1>
      <a:lt1>
        <a:srgbClr val="446652"/>
      </a:lt1>
      <a:dk2>
        <a:srgbClr val="6C503E"/>
      </a:dk2>
      <a:lt2>
        <a:srgbClr val="446652"/>
      </a:lt2>
      <a:accent1>
        <a:srgbClr val="446652"/>
      </a:accent1>
      <a:accent2>
        <a:srgbClr val="446652"/>
      </a:accent2>
      <a:accent3>
        <a:srgbClr val="446652"/>
      </a:accent3>
      <a:accent4>
        <a:srgbClr val="6C503E"/>
      </a:accent4>
      <a:accent5>
        <a:srgbClr val="6C503E"/>
      </a:accent5>
      <a:accent6>
        <a:srgbClr val="6C503E"/>
      </a:accent6>
      <a:hlink>
        <a:srgbClr val="4466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