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Patrick Hand"/>
      <p:regular r:id="rId13"/>
    </p:embeddedFont>
    <p:embeddedFont>
      <p:font typeface="Roboto"/>
      <p:regular r:id="rId14"/>
      <p:bold r:id="rId15"/>
      <p:italic r:id="rId16"/>
      <p:boldItalic r:id="rId17"/>
    </p:embeddedFont>
    <p:embeddedFont>
      <p:font typeface="Patrick Hand SC"/>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atrickHand-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PatrickHandS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7bf8799b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7bf8799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your time to learn more about the Local Control Funding Formula referred to LCFF and the Local Control Accountability Plan referred to the LCAP these systems require that Educational Partners have input on plans that are developed and on how state funds are spent in a our schools.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7bf8799bb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7bf8799b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Educational Partners include Students, Parents/Guardians, Staff, and Community Members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7bf8799bb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7bf8799b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past several years California schools have been funded under a system called the Local Control Funding Formula- LCFF. Local control funds are comprised of 3 types of funds. The Base Grant is tied to how many students attend the school. The other two type of funds are Supplemental and Concentration Grants which are generated by English Learners, Foster Youth, and Low </a:t>
            </a:r>
            <a:r>
              <a:rPr lang="en"/>
              <a:t>Socioeconomically</a:t>
            </a:r>
            <a:r>
              <a:rPr lang="en"/>
              <a:t> disadvantaged pupils for funding purposes. These students are often are referred to as unduplicated. This is because if a student is in more than one of these specially funded groups they are only counted once. Schools that have </a:t>
            </a:r>
            <a:r>
              <a:rPr lang="en"/>
              <a:t>exceptionally</a:t>
            </a:r>
            <a:r>
              <a:rPr lang="en"/>
              <a:t> high unduplicated population receive the concentration grant. Our school is not eligible for these funds.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7bf8799bb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7bf8799b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The state looks at Equity vs. Equality and recognizes that each person has different circumstances and allocates the exact resources and opportunities needed to reach an equal outcome. </a:t>
            </a:r>
            <a:r>
              <a:rPr lang="en" sz="1200">
                <a:solidFill>
                  <a:srgbClr val="202124"/>
                </a:solidFill>
                <a:highlight>
                  <a:schemeClr val="lt1"/>
                </a:highlight>
                <a:latin typeface="Roboto"/>
                <a:ea typeface="Roboto"/>
                <a:cs typeface="Roboto"/>
                <a:sym typeface="Roboto"/>
              </a:rPr>
              <a:t>LCFF Funds are primarily focused towards providing the additional </a:t>
            </a:r>
            <a:r>
              <a:rPr lang="en" sz="1200">
                <a:solidFill>
                  <a:srgbClr val="202124"/>
                </a:solidFill>
                <a:highlight>
                  <a:srgbClr val="FFFFFF"/>
                </a:highlight>
                <a:latin typeface="Roboto"/>
                <a:ea typeface="Roboto"/>
                <a:cs typeface="Roboto"/>
                <a:sym typeface="Roboto"/>
              </a:rPr>
              <a:t>resources required for unduplicated students to reach their full potential of academic success.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7bf8799bb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7bf8799b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LCAP is a 3 year year plan for improving </a:t>
            </a:r>
            <a:r>
              <a:rPr lang="en"/>
              <a:t>student</a:t>
            </a:r>
            <a:r>
              <a:rPr lang="en"/>
              <a:t> outcome that is aligned with the state priorities </a:t>
            </a:r>
            <a:r>
              <a:rPr lang="en"/>
              <a:t>California's</a:t>
            </a:r>
            <a:r>
              <a:rPr lang="en"/>
              <a:t> 8 priorities are shown here</a:t>
            </a:r>
            <a:r>
              <a:rPr lang="en">
                <a:solidFill>
                  <a:srgbClr val="393B44"/>
                </a:solidFill>
              </a:rPr>
              <a:t>. The LCAP must have actions implemented to reach the goals, these actions are supported by Base and supplemental grant funds to meet the needs of all students.</a:t>
            </a:r>
            <a:endParaRPr sz="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7bf8799bb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7bf8799b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develop goals and actions of the LCAP schools consider metrics, measures and educational partner input. State </a:t>
            </a:r>
            <a:r>
              <a:rPr lang="en"/>
              <a:t>testing, attendance information, suspension rates, and California Dashboard h</a:t>
            </a:r>
            <a:r>
              <a:rPr lang="en"/>
              <a:t>elp us understand how </a:t>
            </a:r>
            <a:r>
              <a:rPr lang="en"/>
              <a:t>students</a:t>
            </a:r>
            <a:r>
              <a:rPr lang="en"/>
              <a:t> are performing academically and how well they are navigating the school </a:t>
            </a:r>
            <a:r>
              <a:rPr lang="en"/>
              <a:t>environment. </a:t>
            </a:r>
            <a:r>
              <a:rPr lang="en"/>
              <a:t> Educational Partner input Is used to </a:t>
            </a:r>
            <a:r>
              <a:rPr lang="en"/>
              <a:t>determine</a:t>
            </a:r>
            <a:r>
              <a:rPr lang="en"/>
              <a:t> the communities priorities and is also an important consideration in the development of the LCAP. There are many </a:t>
            </a:r>
            <a:r>
              <a:rPr lang="en"/>
              <a:t>ways</a:t>
            </a:r>
            <a:r>
              <a:rPr lang="en"/>
              <a:t> for Educational partners to share ideas. Parents and guardians, students, staff members, and community members are asked to complete an annual LCAP survey and attend local board meetings to share their ideas and suggestions.  We also </a:t>
            </a:r>
            <a:r>
              <a:rPr lang="en"/>
              <a:t>encourage</a:t>
            </a:r>
            <a:r>
              <a:rPr lang="en"/>
              <a:t> our </a:t>
            </a:r>
            <a:r>
              <a:rPr lang="en"/>
              <a:t>educational</a:t>
            </a:r>
            <a:r>
              <a:rPr lang="en"/>
              <a:t> partners to serve on school and district </a:t>
            </a:r>
            <a:r>
              <a:rPr lang="en"/>
              <a:t>advisory</a:t>
            </a:r>
            <a:r>
              <a:rPr lang="en"/>
              <a:t> </a:t>
            </a:r>
            <a:r>
              <a:rPr lang="en"/>
              <a:t>committees.</a:t>
            </a:r>
            <a:r>
              <a:rPr lang="en"/>
              <a:t> Additionally ideas can </a:t>
            </a:r>
            <a:r>
              <a:rPr lang="en"/>
              <a:t>always</a:t>
            </a:r>
            <a:r>
              <a:rPr lang="en"/>
              <a:t> be shared with our school </a:t>
            </a:r>
            <a:r>
              <a:rPr lang="en"/>
              <a:t>administrators. </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7bf8799bb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7bf8799b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value and appreciate the contributions of our school Educational Partners. The </a:t>
            </a:r>
            <a:r>
              <a:rPr lang="en"/>
              <a:t>voice</a:t>
            </a:r>
            <a:r>
              <a:rPr lang="en"/>
              <a:t> of our community combined with our shared </a:t>
            </a:r>
            <a:r>
              <a:rPr lang="en"/>
              <a:t>commitment</a:t>
            </a:r>
            <a:r>
              <a:rPr lang="en"/>
              <a:t> to student </a:t>
            </a:r>
            <a:r>
              <a:rPr lang="en"/>
              <a:t>success will make today's students become tomorrow's leaders.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540425" y="1991825"/>
            <a:ext cx="4063200" cy="1159800"/>
          </a:xfrm>
          <a:prstGeom prst="rect">
            <a:avLst/>
          </a:prstGeom>
        </p:spPr>
        <p:txBody>
          <a:bodyPr anchorCtr="0" anchor="ctr" bIns="0" lIns="0" spcFirstLastPara="1" rIns="0"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dget - Mobile">
  <p:cSld name="BLANK_1_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3"/>
          <p:cNvSpPr txBox="1"/>
          <p:nvPr>
            <p:ph idx="1" type="body"/>
          </p:nvPr>
        </p:nvSpPr>
        <p:spPr>
          <a:xfrm>
            <a:off x="2137950" y="1973175"/>
            <a:ext cx="1281900" cy="13482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gt;"/>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dget - Tablet">
  <p:cSld name="BLANK_1_2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4"/>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4"/>
          <p:cNvSpPr txBox="1"/>
          <p:nvPr>
            <p:ph idx="1" type="body"/>
          </p:nvPr>
        </p:nvSpPr>
        <p:spPr>
          <a:xfrm>
            <a:off x="1752950" y="1475875"/>
            <a:ext cx="1281900" cy="13482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gt;"/>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spTree>
      <p:nvGrpSpPr>
        <p:cNvPr id="56" name="Shape 56"/>
        <p:cNvGrpSpPr/>
        <p:nvPr/>
      </p:nvGrpSpPr>
      <p:grpSpPr>
        <a:xfrm>
          <a:off x="0" y="0"/>
          <a:ext cx="0" cy="0"/>
          <a:chOff x="0" y="0"/>
          <a:chExt cx="0" cy="0"/>
        </a:xfrm>
      </p:grpSpPr>
      <p:pic>
        <p:nvPicPr>
          <p:cNvPr id="57" name="Google Shape;57;p15"/>
          <p:cNvPicPr preferRelativeResize="0"/>
          <p:nvPr/>
        </p:nvPicPr>
        <p:blipFill>
          <a:blip r:embed="rId2">
            <a:alphaModFix/>
          </a:blip>
          <a:stretch>
            <a:fillRect/>
          </a:stretch>
        </p:blipFill>
        <p:spPr>
          <a:xfrm>
            <a:off x="0" y="0"/>
            <a:ext cx="9144001" cy="5143500"/>
          </a:xfrm>
          <a:prstGeom prst="rect">
            <a:avLst/>
          </a:prstGeom>
          <a:noFill/>
          <a:ln>
            <a:noFill/>
          </a:ln>
        </p:spPr>
      </p:pic>
      <p:sp>
        <p:nvSpPr>
          <p:cNvPr id="58" name="Google Shape;58;p1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2457500" y="1583350"/>
            <a:ext cx="4229100" cy="1159800"/>
          </a:xfrm>
          <a:prstGeom prst="rect">
            <a:avLst/>
          </a:prstGeom>
        </p:spPr>
        <p:txBody>
          <a:bodyPr anchorCtr="0" anchor="b" bIns="0" lIns="0" spcFirstLastPara="1" rIns="0" wrap="square" tIns="0">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3" name="Google Shape;13;p3"/>
          <p:cNvSpPr txBox="1"/>
          <p:nvPr>
            <p:ph idx="1" type="subTitle"/>
          </p:nvPr>
        </p:nvSpPr>
        <p:spPr>
          <a:xfrm>
            <a:off x="2457500" y="2840054"/>
            <a:ext cx="42291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4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idx="1" type="body"/>
          </p:nvPr>
        </p:nvSpPr>
        <p:spPr>
          <a:xfrm>
            <a:off x="3135950" y="922850"/>
            <a:ext cx="2872200" cy="3588300"/>
          </a:xfrm>
          <a:prstGeom prst="rect">
            <a:avLst/>
          </a:prstGeom>
        </p:spPr>
        <p:txBody>
          <a:bodyPr anchorCtr="0" anchor="ctr" bIns="0" lIns="0" spcFirstLastPara="1" rIns="0" wrap="square" tIns="0">
            <a:noAutofit/>
          </a:bodyPr>
          <a:lstStyle>
            <a:lvl1pPr indent="-381000" lvl="0" marL="457200" rtl="0" algn="ctr">
              <a:spcBef>
                <a:spcPts val="600"/>
              </a:spcBef>
              <a:spcAft>
                <a:spcPts val="0"/>
              </a:spcAft>
              <a:buSzPts val="2400"/>
              <a:buChar char="&gt;"/>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16" name="Google Shape;16;p4"/>
          <p:cNvSpPr txBox="1"/>
          <p:nvPr>
            <p:ph idx="12" type="sldNum"/>
          </p:nvPr>
        </p:nvSpPr>
        <p:spPr>
          <a:xfrm>
            <a:off x="4297650" y="4726525"/>
            <a:ext cx="548700" cy="416700"/>
          </a:xfrm>
          <a:prstGeom prst="rect">
            <a:avLst/>
          </a:prstGeom>
        </p:spPr>
        <p:txBody>
          <a:bodyPr anchorCtr="0" anchor="ctr" bIns="0" lIns="0" spcFirstLastPara="1" rIns="0" wrap="square" tIns="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5"/>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0" name="Google Shape;20;p5"/>
          <p:cNvSpPr txBox="1"/>
          <p:nvPr>
            <p:ph idx="1" type="body"/>
          </p:nvPr>
        </p:nvSpPr>
        <p:spPr>
          <a:xfrm>
            <a:off x="1628275" y="1428825"/>
            <a:ext cx="5887500" cy="29088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gt;"/>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1" name="Google Shape;21;p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1876225" y="1420400"/>
            <a:ext cx="2345100" cy="312300"/>
          </a:xfrm>
          <a:prstGeom prst="rect">
            <a:avLst/>
          </a:prstGeom>
        </p:spPr>
        <p:txBody>
          <a:bodyPr anchorCtr="0" anchor="b" bIns="0" lIns="0" spcFirstLastPara="1" rIns="0" wrap="square" tIns="0">
            <a:noAutofit/>
          </a:bodyPr>
          <a:lstStyle>
            <a:lvl1pPr lvl="0" rtl="0" algn="l">
              <a:spcBef>
                <a:spcPts val="0"/>
              </a:spcBef>
              <a:spcAft>
                <a:spcPts val="0"/>
              </a:spcAft>
              <a:buSzPts val="2400"/>
              <a:buNone/>
              <a:defRPr/>
            </a:lvl1pPr>
            <a:lvl2pPr lvl="1" rtl="0" algn="l">
              <a:spcBef>
                <a:spcPts val="0"/>
              </a:spcBef>
              <a:spcAft>
                <a:spcPts val="0"/>
              </a:spcAft>
              <a:buSzPts val="2400"/>
              <a:buNone/>
              <a:defRPr/>
            </a:lvl2pPr>
            <a:lvl3pPr lvl="2" rtl="0" algn="l">
              <a:spcBef>
                <a:spcPts val="0"/>
              </a:spcBef>
              <a:spcAft>
                <a:spcPts val="0"/>
              </a:spcAft>
              <a:buSzPts val="2400"/>
              <a:buNone/>
              <a:defRPr/>
            </a:lvl3pPr>
            <a:lvl4pPr lvl="3" rtl="0" algn="l">
              <a:spcBef>
                <a:spcPts val="0"/>
              </a:spcBef>
              <a:spcAft>
                <a:spcPts val="0"/>
              </a:spcAft>
              <a:buSzPts val="2400"/>
              <a:buNone/>
              <a:defRPr/>
            </a:lvl4pPr>
            <a:lvl5pPr lvl="4" rtl="0" algn="l">
              <a:spcBef>
                <a:spcPts val="0"/>
              </a:spcBef>
              <a:spcAft>
                <a:spcPts val="0"/>
              </a:spcAft>
              <a:buSzPts val="2400"/>
              <a:buNone/>
              <a:defRPr/>
            </a:lvl5pPr>
            <a:lvl6pPr lvl="5" rtl="0" algn="l">
              <a:spcBef>
                <a:spcPts val="0"/>
              </a:spcBef>
              <a:spcAft>
                <a:spcPts val="0"/>
              </a:spcAft>
              <a:buSzPts val="2400"/>
              <a:buNone/>
              <a:defRPr/>
            </a:lvl6pPr>
            <a:lvl7pPr lvl="6" rtl="0" algn="l">
              <a:spcBef>
                <a:spcPts val="0"/>
              </a:spcBef>
              <a:spcAft>
                <a:spcPts val="0"/>
              </a:spcAft>
              <a:buSzPts val="2400"/>
              <a:buNone/>
              <a:defRPr/>
            </a:lvl7pPr>
            <a:lvl8pPr lvl="7" rtl="0" algn="l">
              <a:spcBef>
                <a:spcPts val="0"/>
              </a:spcBef>
              <a:spcAft>
                <a:spcPts val="0"/>
              </a:spcAft>
              <a:buSzPts val="2400"/>
              <a:buNone/>
              <a:defRPr/>
            </a:lvl8pPr>
            <a:lvl9pPr lvl="8" rtl="0" algn="l">
              <a:spcBef>
                <a:spcPts val="0"/>
              </a:spcBef>
              <a:spcAft>
                <a:spcPts val="0"/>
              </a:spcAft>
              <a:buSzPts val="2400"/>
              <a:buNone/>
              <a:defRPr/>
            </a:lvl9pPr>
          </a:lstStyle>
          <a:p/>
        </p:txBody>
      </p:sp>
      <p:sp>
        <p:nvSpPr>
          <p:cNvPr id="24" name="Google Shape;24;p6"/>
          <p:cNvSpPr txBox="1"/>
          <p:nvPr>
            <p:ph idx="1" type="body"/>
          </p:nvPr>
        </p:nvSpPr>
        <p:spPr>
          <a:xfrm>
            <a:off x="1876225" y="1853502"/>
            <a:ext cx="2345100" cy="20385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gt;"/>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25" name="Google Shape;25;p6"/>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7"/>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7"/>
          <p:cNvSpPr txBox="1"/>
          <p:nvPr>
            <p:ph idx="1" type="body"/>
          </p:nvPr>
        </p:nvSpPr>
        <p:spPr>
          <a:xfrm>
            <a:off x="1628225" y="1428825"/>
            <a:ext cx="2721300" cy="29088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gt;"/>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0" name="Google Shape;30;p7"/>
          <p:cNvSpPr txBox="1"/>
          <p:nvPr>
            <p:ph idx="2" type="body"/>
          </p:nvPr>
        </p:nvSpPr>
        <p:spPr>
          <a:xfrm>
            <a:off x="4794549" y="1428825"/>
            <a:ext cx="2721300" cy="29088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gt;"/>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7"/>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8"/>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5" name="Google Shape;35;p8"/>
          <p:cNvSpPr txBox="1"/>
          <p:nvPr>
            <p:ph idx="1" type="body"/>
          </p:nvPr>
        </p:nvSpPr>
        <p:spPr>
          <a:xfrm>
            <a:off x="162827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8"/>
          <p:cNvSpPr txBox="1"/>
          <p:nvPr>
            <p:ph idx="2" type="body"/>
          </p:nvPr>
        </p:nvSpPr>
        <p:spPr>
          <a:xfrm>
            <a:off x="364672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8"/>
          <p:cNvSpPr txBox="1"/>
          <p:nvPr>
            <p:ph idx="3" type="body"/>
          </p:nvPr>
        </p:nvSpPr>
        <p:spPr>
          <a:xfrm>
            <a:off x="566517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2" name="Google Shape;42;p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idx="1" type="body"/>
          </p:nvPr>
        </p:nvSpPr>
        <p:spPr>
          <a:xfrm>
            <a:off x="3068100" y="4101500"/>
            <a:ext cx="30078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SzPts val="1600"/>
              <a:buNone/>
              <a:defRPr sz="1600">
                <a:solidFill>
                  <a:schemeClr val="dk2"/>
                </a:solidFill>
              </a:defRPr>
            </a:lvl1pPr>
          </a:lstStyle>
          <a:p/>
        </p:txBody>
      </p:sp>
      <p:sp>
        <p:nvSpPr>
          <p:cNvPr id="45" name="Google Shape;45;p10"/>
          <p:cNvSpPr txBox="1"/>
          <p:nvPr>
            <p:ph idx="12" type="sldNum"/>
          </p:nvPr>
        </p:nvSpPr>
        <p:spPr>
          <a:xfrm>
            <a:off x="4297650" y="4711450"/>
            <a:ext cx="548700" cy="432000"/>
          </a:xfrm>
          <a:prstGeom prst="rect">
            <a:avLst/>
          </a:prstGeom>
        </p:spPr>
        <p:txBody>
          <a:bodyPr anchorCtr="0" anchor="ctr" bIns="0" lIns="0" spcFirstLastPara="1" rIns="0" wrap="square" tIns="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8275" y="810800"/>
            <a:ext cx="5887500" cy="445500"/>
          </a:xfrm>
          <a:prstGeom prst="rect">
            <a:avLst/>
          </a:prstGeom>
          <a:noFill/>
          <a:ln>
            <a:noFill/>
          </a:ln>
        </p:spPr>
        <p:txBody>
          <a:bodyPr anchorCtr="0" anchor="b" bIns="0" lIns="0" spcFirstLastPara="1" rIns="0" wrap="square" tIns="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p:txBody>
      </p:sp>
      <p:sp>
        <p:nvSpPr>
          <p:cNvPr id="7" name="Google Shape;7;p1"/>
          <p:cNvSpPr txBox="1"/>
          <p:nvPr>
            <p:ph idx="1" type="body"/>
          </p:nvPr>
        </p:nvSpPr>
        <p:spPr>
          <a:xfrm>
            <a:off x="1628275" y="1428825"/>
            <a:ext cx="5887500" cy="29088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indent="-381000" lvl="1" marL="9144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indent="-381000" lvl="2" marL="13716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indent="-381000" lvl="3" marL="18288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indent="-381000" lvl="4" marL="2286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indent="-381000" lvl="5" marL="27432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indent="-381000" lvl="6" marL="32004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indent="-381000" lvl="7" marL="36576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indent="-381000" lvl="8" marL="41148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p:txBody>
      </p:sp>
      <p:sp>
        <p:nvSpPr>
          <p:cNvPr id="8" name="Google Shape;8;p1"/>
          <p:cNvSpPr txBox="1"/>
          <p:nvPr>
            <p:ph idx="12" type="sldNum"/>
          </p:nvPr>
        </p:nvSpPr>
        <p:spPr>
          <a:xfrm>
            <a:off x="4297650" y="4646800"/>
            <a:ext cx="548700" cy="496500"/>
          </a:xfrm>
          <a:prstGeom prst="rect">
            <a:avLst/>
          </a:prstGeom>
          <a:noFill/>
          <a:ln>
            <a:noFill/>
          </a:ln>
        </p:spPr>
        <p:txBody>
          <a:bodyPr anchorCtr="0" anchor="ctr" bIns="0" lIns="0" spcFirstLastPara="1" rIns="0" wrap="square" tIns="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6"/>
          <p:cNvSpPr txBox="1"/>
          <p:nvPr>
            <p:ph type="ctrTitle"/>
          </p:nvPr>
        </p:nvSpPr>
        <p:spPr>
          <a:xfrm>
            <a:off x="2540400" y="1525050"/>
            <a:ext cx="4063200" cy="2093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latin typeface="Roboto"/>
                <a:ea typeface="Roboto"/>
                <a:cs typeface="Roboto"/>
                <a:sym typeface="Roboto"/>
              </a:rPr>
              <a:t>LCAP</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&amp;</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LCFF</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7"/>
          <p:cNvSpPr txBox="1"/>
          <p:nvPr>
            <p:ph type="ctrTitle"/>
          </p:nvPr>
        </p:nvSpPr>
        <p:spPr>
          <a:xfrm>
            <a:off x="2721813" y="1101300"/>
            <a:ext cx="4000200" cy="787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is best for our school?</a:t>
            </a:r>
            <a:endParaRPr/>
          </a:p>
        </p:txBody>
      </p:sp>
      <p:pic>
        <p:nvPicPr>
          <p:cNvPr id="69" name="Google Shape;69;p17"/>
          <p:cNvPicPr preferRelativeResize="0"/>
          <p:nvPr/>
        </p:nvPicPr>
        <p:blipFill>
          <a:blip r:embed="rId3">
            <a:alphaModFix/>
          </a:blip>
          <a:stretch>
            <a:fillRect/>
          </a:stretch>
        </p:blipFill>
        <p:spPr>
          <a:xfrm>
            <a:off x="3079624" y="2287025"/>
            <a:ext cx="3284600" cy="200815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8"/>
          <p:cNvSpPr txBox="1"/>
          <p:nvPr>
            <p:ph idx="4294967295" type="ctrTitle"/>
          </p:nvPr>
        </p:nvSpPr>
        <p:spPr>
          <a:xfrm>
            <a:off x="2785125" y="469925"/>
            <a:ext cx="4021200" cy="496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3900">
                <a:solidFill>
                  <a:schemeClr val="lt1"/>
                </a:solidFill>
              </a:rPr>
              <a:t>Educational Partners</a:t>
            </a:r>
            <a:endParaRPr b="1" sz="3900">
              <a:solidFill>
                <a:schemeClr val="lt1"/>
              </a:solidFill>
            </a:endParaRPr>
          </a:p>
        </p:txBody>
      </p:sp>
      <p:sp>
        <p:nvSpPr>
          <p:cNvPr id="75" name="Google Shape;75;p1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3">
            <a:alphaModFix/>
          </a:blip>
          <a:stretch>
            <a:fillRect/>
          </a:stretch>
        </p:blipFill>
        <p:spPr>
          <a:xfrm>
            <a:off x="275250" y="1710850"/>
            <a:ext cx="1967775" cy="1721800"/>
          </a:xfrm>
          <a:prstGeom prst="rect">
            <a:avLst/>
          </a:prstGeom>
          <a:noFill/>
          <a:ln>
            <a:noFill/>
          </a:ln>
        </p:spPr>
      </p:pic>
      <p:pic>
        <p:nvPicPr>
          <p:cNvPr id="77" name="Google Shape;77;p18"/>
          <p:cNvPicPr preferRelativeResize="0"/>
          <p:nvPr/>
        </p:nvPicPr>
        <p:blipFill>
          <a:blip r:embed="rId4">
            <a:alphaModFix/>
          </a:blip>
          <a:stretch>
            <a:fillRect/>
          </a:stretch>
        </p:blipFill>
        <p:spPr>
          <a:xfrm>
            <a:off x="2483325" y="1539600"/>
            <a:ext cx="2047875" cy="2228850"/>
          </a:xfrm>
          <a:prstGeom prst="rect">
            <a:avLst/>
          </a:prstGeom>
          <a:noFill/>
          <a:ln>
            <a:noFill/>
          </a:ln>
        </p:spPr>
      </p:pic>
      <p:pic>
        <p:nvPicPr>
          <p:cNvPr id="78" name="Google Shape;78;p18"/>
          <p:cNvPicPr preferRelativeResize="0"/>
          <p:nvPr/>
        </p:nvPicPr>
        <p:blipFill>
          <a:blip r:embed="rId5">
            <a:alphaModFix/>
          </a:blip>
          <a:stretch>
            <a:fillRect/>
          </a:stretch>
        </p:blipFill>
        <p:spPr>
          <a:xfrm>
            <a:off x="4854600" y="1241475"/>
            <a:ext cx="1428750" cy="3200400"/>
          </a:xfrm>
          <a:prstGeom prst="rect">
            <a:avLst/>
          </a:prstGeom>
          <a:noFill/>
          <a:ln>
            <a:noFill/>
          </a:ln>
        </p:spPr>
      </p:pic>
      <p:pic>
        <p:nvPicPr>
          <p:cNvPr id="79" name="Google Shape;79;p18"/>
          <p:cNvPicPr preferRelativeResize="0"/>
          <p:nvPr/>
        </p:nvPicPr>
        <p:blipFill>
          <a:blip r:embed="rId6">
            <a:alphaModFix/>
          </a:blip>
          <a:stretch>
            <a:fillRect/>
          </a:stretch>
        </p:blipFill>
        <p:spPr>
          <a:xfrm>
            <a:off x="6606750" y="1371600"/>
            <a:ext cx="1905000" cy="2400300"/>
          </a:xfrm>
          <a:prstGeom prst="rect">
            <a:avLst/>
          </a:prstGeom>
          <a:noFill/>
          <a:ln>
            <a:noFill/>
          </a:ln>
        </p:spPr>
      </p:pic>
      <p:sp>
        <p:nvSpPr>
          <p:cNvPr id="80" name="Google Shape;80;p18"/>
          <p:cNvSpPr/>
          <p:nvPr/>
        </p:nvSpPr>
        <p:spPr>
          <a:xfrm>
            <a:off x="506675" y="3684900"/>
            <a:ext cx="1428900" cy="49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STUDENTS</a:t>
            </a:r>
            <a:endParaRPr/>
          </a:p>
        </p:txBody>
      </p:sp>
      <p:sp>
        <p:nvSpPr>
          <p:cNvPr id="81" name="Google Shape;81;p18"/>
          <p:cNvSpPr/>
          <p:nvPr/>
        </p:nvSpPr>
        <p:spPr>
          <a:xfrm>
            <a:off x="2792800" y="3883375"/>
            <a:ext cx="1428900" cy="49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PARENTS/ GUARDIANS</a:t>
            </a:r>
            <a:endParaRPr/>
          </a:p>
        </p:txBody>
      </p:sp>
      <p:sp>
        <p:nvSpPr>
          <p:cNvPr id="82" name="Google Shape;82;p18"/>
          <p:cNvSpPr/>
          <p:nvPr/>
        </p:nvSpPr>
        <p:spPr>
          <a:xfrm>
            <a:off x="4846350" y="4557800"/>
            <a:ext cx="1428900" cy="49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STAFF</a:t>
            </a:r>
            <a:endParaRPr/>
          </a:p>
        </p:txBody>
      </p:sp>
      <p:sp>
        <p:nvSpPr>
          <p:cNvPr id="83" name="Google Shape;83;p18"/>
          <p:cNvSpPr/>
          <p:nvPr/>
        </p:nvSpPr>
        <p:spPr>
          <a:xfrm>
            <a:off x="6844800" y="3989700"/>
            <a:ext cx="1428900" cy="49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COMMUNITY MEMBERS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500"/>
                                        <p:tgtEl>
                                          <p:spTgt spid="7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89" name="Google Shape;89;p19"/>
          <p:cNvSpPr txBox="1"/>
          <p:nvPr>
            <p:ph idx="1" type="body"/>
          </p:nvPr>
        </p:nvSpPr>
        <p:spPr>
          <a:xfrm>
            <a:off x="1443250" y="2666025"/>
            <a:ext cx="1895100" cy="1771200"/>
          </a:xfrm>
          <a:prstGeom prst="rect">
            <a:avLst/>
          </a:prstGeom>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12700" rtl="0" algn="ctr">
              <a:lnSpc>
                <a:spcPct val="115000"/>
              </a:lnSpc>
              <a:spcBef>
                <a:spcPts val="0"/>
              </a:spcBef>
              <a:spcAft>
                <a:spcPts val="0"/>
              </a:spcAft>
              <a:buNone/>
            </a:pPr>
            <a:r>
              <a:rPr b="1" lang="en" sz="1900">
                <a:solidFill>
                  <a:srgbClr val="000000"/>
                </a:solidFill>
                <a:latin typeface="Calibri"/>
                <a:ea typeface="Calibri"/>
                <a:cs typeface="Calibri"/>
                <a:sym typeface="Calibri"/>
              </a:rPr>
              <a:t>Base Grants</a:t>
            </a:r>
            <a:endParaRPr b="1" sz="1900">
              <a:solidFill>
                <a:srgbClr val="000000"/>
              </a:solidFill>
              <a:latin typeface="Calibri"/>
              <a:ea typeface="Calibri"/>
              <a:cs typeface="Calibri"/>
              <a:sym typeface="Calibri"/>
            </a:endParaRPr>
          </a:p>
          <a:p>
            <a:pPr indent="0" lvl="0" marL="12700" marR="12700" rtl="0" algn="l">
              <a:lnSpc>
                <a:spcPct val="115000"/>
              </a:lnSpc>
              <a:spcBef>
                <a:spcPts val="0"/>
              </a:spcBef>
              <a:spcAft>
                <a:spcPts val="0"/>
              </a:spcAft>
              <a:buNone/>
            </a:pPr>
            <a:r>
              <a:rPr lang="en" sz="1100">
                <a:latin typeface="Calibri"/>
                <a:ea typeface="Calibri"/>
                <a:cs typeface="Calibri"/>
                <a:sym typeface="Calibri"/>
              </a:rPr>
              <a:t>Every student generates a base grant which funds basic educational costs, such as: employee salaries, building costs, and instructional </a:t>
            </a:r>
            <a:r>
              <a:rPr lang="en" sz="1100">
                <a:latin typeface="Calibri"/>
                <a:ea typeface="Calibri"/>
                <a:cs typeface="Calibri"/>
                <a:sym typeface="Calibri"/>
              </a:rPr>
              <a:t>materials.</a:t>
            </a:r>
            <a:endParaRPr sz="1100">
              <a:latin typeface="Calibri"/>
              <a:ea typeface="Calibri"/>
              <a:cs typeface="Calibri"/>
              <a:sym typeface="Calibri"/>
            </a:endParaRPr>
          </a:p>
          <a:p>
            <a:pPr indent="0" lvl="0" marL="0" rtl="0" algn="l">
              <a:spcBef>
                <a:spcPts val="600"/>
              </a:spcBef>
              <a:spcAft>
                <a:spcPts val="0"/>
              </a:spcAft>
              <a:buNone/>
            </a:pPr>
            <a:r>
              <a:t/>
            </a:r>
            <a:endParaRPr sz="1200"/>
          </a:p>
        </p:txBody>
      </p:sp>
      <p:sp>
        <p:nvSpPr>
          <p:cNvPr id="90" name="Google Shape;90;p19"/>
          <p:cNvSpPr txBox="1"/>
          <p:nvPr>
            <p:ph type="title"/>
          </p:nvPr>
        </p:nvSpPr>
        <p:spPr>
          <a:xfrm>
            <a:off x="1660350" y="506675"/>
            <a:ext cx="5791200" cy="1085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What is the</a:t>
            </a:r>
            <a:endParaRPr/>
          </a:p>
          <a:p>
            <a:pPr indent="0" lvl="0" marL="0" rtl="0" algn="ctr">
              <a:spcBef>
                <a:spcPts val="0"/>
              </a:spcBef>
              <a:spcAft>
                <a:spcPts val="0"/>
              </a:spcAft>
              <a:buNone/>
            </a:pPr>
            <a:r>
              <a:rPr lang="en"/>
              <a:t>Local Control Funding Formula (LCFF)?</a:t>
            </a:r>
            <a:endParaRPr/>
          </a:p>
          <a:p>
            <a:pPr indent="0" lvl="0" marL="0" rtl="0" algn="ctr">
              <a:spcBef>
                <a:spcPts val="0"/>
              </a:spcBef>
              <a:spcAft>
                <a:spcPts val="0"/>
              </a:spcAft>
              <a:buNone/>
            </a:pPr>
            <a:r>
              <a:t/>
            </a:r>
            <a:endParaRPr/>
          </a:p>
        </p:txBody>
      </p:sp>
      <p:sp>
        <p:nvSpPr>
          <p:cNvPr id="91" name="Google Shape;91;p19"/>
          <p:cNvSpPr txBox="1"/>
          <p:nvPr>
            <p:ph idx="2" type="body"/>
          </p:nvPr>
        </p:nvSpPr>
        <p:spPr>
          <a:xfrm>
            <a:off x="3414775" y="2666025"/>
            <a:ext cx="1983600" cy="1771200"/>
          </a:xfrm>
          <a:prstGeom prst="rect">
            <a:avLst/>
          </a:prstGeom>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12700" rtl="0" algn="ctr">
              <a:lnSpc>
                <a:spcPct val="115000"/>
              </a:lnSpc>
              <a:spcBef>
                <a:spcPts val="0"/>
              </a:spcBef>
              <a:spcAft>
                <a:spcPts val="0"/>
              </a:spcAft>
              <a:buNone/>
            </a:pPr>
            <a:r>
              <a:rPr b="1" lang="en" sz="1700">
                <a:solidFill>
                  <a:srgbClr val="000000"/>
                </a:solidFill>
                <a:latin typeface="Calibri"/>
                <a:ea typeface="Calibri"/>
                <a:cs typeface="Calibri"/>
                <a:sym typeface="Calibri"/>
              </a:rPr>
              <a:t>Supplemental Grants</a:t>
            </a:r>
            <a:endParaRPr b="1" sz="1700">
              <a:solidFill>
                <a:srgbClr val="000000"/>
              </a:solidFill>
              <a:latin typeface="Calibri"/>
              <a:ea typeface="Calibri"/>
              <a:cs typeface="Calibri"/>
              <a:sym typeface="Calibri"/>
            </a:endParaRPr>
          </a:p>
          <a:p>
            <a:pPr indent="0" lvl="0" marL="12700" rtl="0" algn="l">
              <a:lnSpc>
                <a:spcPct val="115000"/>
              </a:lnSpc>
              <a:spcBef>
                <a:spcPts val="0"/>
              </a:spcBef>
              <a:spcAft>
                <a:spcPts val="0"/>
              </a:spcAft>
              <a:buNone/>
            </a:pPr>
            <a:r>
              <a:rPr lang="en" sz="1100">
                <a:solidFill>
                  <a:srgbClr val="000000"/>
                </a:solidFill>
                <a:latin typeface="Calibri"/>
                <a:ea typeface="Calibri"/>
                <a:cs typeface="Calibri"/>
                <a:sym typeface="Calibri"/>
              </a:rPr>
              <a:t>Low income, English learners, and foster youth/homeless, generate more funding above the base grant (20%).</a:t>
            </a:r>
            <a:endParaRPr sz="1100">
              <a:solidFill>
                <a:srgbClr val="000000"/>
              </a:solidFill>
              <a:latin typeface="Calibri"/>
              <a:ea typeface="Calibri"/>
              <a:cs typeface="Calibri"/>
              <a:sym typeface="Calibri"/>
            </a:endParaRPr>
          </a:p>
          <a:p>
            <a:pPr indent="0" lvl="0" marL="12700" rtl="0" algn="l">
              <a:lnSpc>
                <a:spcPct val="115000"/>
              </a:lnSpc>
              <a:spcBef>
                <a:spcPts val="0"/>
              </a:spcBef>
              <a:spcAft>
                <a:spcPts val="0"/>
              </a:spcAft>
              <a:buNone/>
            </a:pPr>
            <a:r>
              <a:rPr lang="en" sz="1100">
                <a:solidFill>
                  <a:srgbClr val="000000"/>
                </a:solidFill>
                <a:latin typeface="Calibri"/>
                <a:ea typeface="Calibri"/>
                <a:cs typeface="Calibri"/>
                <a:sym typeface="Calibri"/>
              </a:rPr>
              <a:t>Funding is to increase and improve services for the specified groups above to improve achievement.</a:t>
            </a:r>
            <a:endParaRPr sz="1100">
              <a:solidFill>
                <a:srgbClr val="000000"/>
              </a:solidFill>
              <a:latin typeface="Calibri"/>
              <a:ea typeface="Calibri"/>
              <a:cs typeface="Calibri"/>
              <a:sym typeface="Calibri"/>
            </a:endParaRPr>
          </a:p>
          <a:p>
            <a:pPr indent="0" lvl="0" marL="12700" rtl="0" algn="l">
              <a:lnSpc>
                <a:spcPct val="115000"/>
              </a:lnSpc>
              <a:spcBef>
                <a:spcPts val="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t/>
            </a:r>
            <a:endParaRPr b="1"/>
          </a:p>
        </p:txBody>
      </p:sp>
      <p:sp>
        <p:nvSpPr>
          <p:cNvPr id="92" name="Google Shape;92;p19"/>
          <p:cNvSpPr txBox="1"/>
          <p:nvPr>
            <p:ph idx="3" type="body"/>
          </p:nvPr>
        </p:nvSpPr>
        <p:spPr>
          <a:xfrm>
            <a:off x="5474725" y="2666025"/>
            <a:ext cx="2048700" cy="1771200"/>
          </a:xfrm>
          <a:prstGeom prst="rect">
            <a:avLst/>
          </a:prstGeom>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12700" rtl="0" algn="ctr">
              <a:lnSpc>
                <a:spcPct val="115000"/>
              </a:lnSpc>
              <a:spcBef>
                <a:spcPts val="0"/>
              </a:spcBef>
              <a:spcAft>
                <a:spcPts val="0"/>
              </a:spcAft>
              <a:buNone/>
            </a:pPr>
            <a:r>
              <a:rPr b="1" lang="en" sz="1800">
                <a:solidFill>
                  <a:srgbClr val="000000"/>
                </a:solidFill>
                <a:latin typeface="Calibri"/>
                <a:ea typeface="Calibri"/>
                <a:cs typeface="Calibri"/>
                <a:sym typeface="Calibri"/>
              </a:rPr>
              <a:t>Concentration Grants</a:t>
            </a:r>
            <a:endParaRPr b="1" sz="1800">
              <a:solidFill>
                <a:srgbClr val="000000"/>
              </a:solidFill>
              <a:latin typeface="Calibri"/>
              <a:ea typeface="Calibri"/>
              <a:cs typeface="Calibri"/>
              <a:sym typeface="Calibri"/>
            </a:endParaRPr>
          </a:p>
          <a:p>
            <a:pPr indent="0" lvl="0" marL="12700" marR="12700" rtl="0" algn="l">
              <a:lnSpc>
                <a:spcPct val="115000"/>
              </a:lnSpc>
              <a:spcBef>
                <a:spcPts val="0"/>
              </a:spcBef>
              <a:spcAft>
                <a:spcPts val="0"/>
              </a:spcAft>
              <a:buNone/>
            </a:pPr>
            <a:r>
              <a:rPr lang="en" sz="1100">
                <a:latin typeface="Calibri"/>
                <a:ea typeface="Calibri"/>
                <a:cs typeface="Calibri"/>
                <a:sym typeface="Calibri"/>
              </a:rPr>
              <a:t>Districts with more than 55% low income, English learners, or foster youth/homeless receive an additional 50% of the base grant.</a:t>
            </a:r>
            <a:endParaRPr sz="1100">
              <a:latin typeface="Calibri"/>
              <a:ea typeface="Calibri"/>
              <a:cs typeface="Calibri"/>
              <a:sym typeface="Calibri"/>
            </a:endParaRPr>
          </a:p>
          <a:p>
            <a:pPr indent="0" lvl="0" marL="0" rtl="0" algn="l">
              <a:spcBef>
                <a:spcPts val="600"/>
              </a:spcBef>
              <a:spcAft>
                <a:spcPts val="0"/>
              </a:spcAft>
              <a:buNone/>
            </a:pPr>
            <a:r>
              <a:rPr b="1" lang="en" sz="1100">
                <a:latin typeface="Calibri"/>
                <a:ea typeface="Calibri"/>
                <a:cs typeface="Calibri"/>
                <a:sym typeface="Calibri"/>
              </a:rPr>
              <a:t>Our school does not qualify for concentration grants</a:t>
            </a:r>
            <a:endParaRPr b="1" sz="1100"/>
          </a:p>
        </p:txBody>
      </p:sp>
      <p:pic>
        <p:nvPicPr>
          <p:cNvPr id="93" name="Google Shape;93;p19"/>
          <p:cNvPicPr preferRelativeResize="0"/>
          <p:nvPr/>
        </p:nvPicPr>
        <p:blipFill>
          <a:blip r:embed="rId3">
            <a:alphaModFix/>
          </a:blip>
          <a:stretch>
            <a:fillRect/>
          </a:stretch>
        </p:blipFill>
        <p:spPr>
          <a:xfrm>
            <a:off x="1660375" y="1285675"/>
            <a:ext cx="1563925" cy="1318900"/>
          </a:xfrm>
          <a:prstGeom prst="rect">
            <a:avLst/>
          </a:prstGeom>
          <a:noFill/>
          <a:ln>
            <a:noFill/>
          </a:ln>
        </p:spPr>
      </p:pic>
      <p:pic>
        <p:nvPicPr>
          <p:cNvPr id="94" name="Google Shape;94;p19"/>
          <p:cNvPicPr preferRelativeResize="0"/>
          <p:nvPr/>
        </p:nvPicPr>
        <p:blipFill>
          <a:blip r:embed="rId3">
            <a:alphaModFix/>
          </a:blip>
          <a:stretch>
            <a:fillRect/>
          </a:stretch>
        </p:blipFill>
        <p:spPr>
          <a:xfrm>
            <a:off x="3662774" y="1285663"/>
            <a:ext cx="1563925" cy="1318915"/>
          </a:xfrm>
          <a:prstGeom prst="rect">
            <a:avLst/>
          </a:prstGeom>
          <a:noFill/>
          <a:ln>
            <a:noFill/>
          </a:ln>
        </p:spPr>
      </p:pic>
      <p:pic>
        <p:nvPicPr>
          <p:cNvPr id="95" name="Google Shape;95;p19"/>
          <p:cNvPicPr preferRelativeResize="0"/>
          <p:nvPr/>
        </p:nvPicPr>
        <p:blipFill>
          <a:blip r:embed="rId3">
            <a:alphaModFix/>
          </a:blip>
          <a:stretch>
            <a:fillRect/>
          </a:stretch>
        </p:blipFill>
        <p:spPr>
          <a:xfrm>
            <a:off x="5665175" y="1285675"/>
            <a:ext cx="1563927" cy="131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4294967295"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2600"/>
              <a:t>Unduplicated</a:t>
            </a:r>
            <a:r>
              <a:rPr b="1" lang="en" sz="2600"/>
              <a:t> Pupils</a:t>
            </a:r>
            <a:endParaRPr b="1" sz="2600"/>
          </a:p>
        </p:txBody>
      </p:sp>
      <p:sp>
        <p:nvSpPr>
          <p:cNvPr id="101" name="Google Shape;101;p20"/>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02" name="Google Shape;102;p20"/>
          <p:cNvPicPr preferRelativeResize="0"/>
          <p:nvPr/>
        </p:nvPicPr>
        <p:blipFill>
          <a:blip r:embed="rId3">
            <a:alphaModFix/>
          </a:blip>
          <a:stretch>
            <a:fillRect/>
          </a:stretch>
        </p:blipFill>
        <p:spPr>
          <a:xfrm>
            <a:off x="1454325" y="1408700"/>
            <a:ext cx="3535649" cy="3085700"/>
          </a:xfrm>
          <a:prstGeom prst="rect">
            <a:avLst/>
          </a:prstGeom>
          <a:noFill/>
          <a:ln>
            <a:noFill/>
          </a:ln>
        </p:spPr>
      </p:pic>
      <p:sp>
        <p:nvSpPr>
          <p:cNvPr id="103" name="Google Shape;103;p20"/>
          <p:cNvSpPr txBox="1"/>
          <p:nvPr>
            <p:ph idx="4294967295" type="body"/>
          </p:nvPr>
        </p:nvSpPr>
        <p:spPr>
          <a:xfrm>
            <a:off x="5128150" y="2013025"/>
            <a:ext cx="2533500" cy="1723500"/>
          </a:xfrm>
          <a:prstGeom prst="rect">
            <a:avLst/>
          </a:prstGeom>
          <a:solidFill>
            <a:schemeClr val="dk2"/>
          </a:solidFill>
          <a:effectLst>
            <a:outerShdw blurRad="57150" rotWithShape="0" algn="bl" dir="5400000" dist="19050">
              <a:schemeClr val="dk1">
                <a:alpha val="0"/>
              </a:schemeClr>
            </a:outerShdw>
          </a:effectLst>
        </p:spPr>
        <p:txBody>
          <a:bodyPr anchorCtr="0" anchor="t" bIns="0" lIns="0" spcFirstLastPara="1" rIns="0" wrap="square" tIns="0">
            <a:noAutofit/>
          </a:bodyPr>
          <a:lstStyle/>
          <a:p>
            <a:pPr indent="-349250" lvl="0" marL="457200" rtl="0" algn="l">
              <a:spcBef>
                <a:spcPts val="600"/>
              </a:spcBef>
              <a:spcAft>
                <a:spcPts val="0"/>
              </a:spcAft>
              <a:buClr>
                <a:srgbClr val="202124"/>
              </a:buClr>
              <a:buSzPts val="1900"/>
              <a:buChar char="❏"/>
            </a:pPr>
            <a:r>
              <a:rPr b="1" lang="en" sz="1900"/>
              <a:t>F</a:t>
            </a:r>
            <a:r>
              <a:rPr b="1" lang="en" sz="1900"/>
              <a:t>OSTER YOUTH</a:t>
            </a:r>
            <a:endParaRPr b="1" sz="1900"/>
          </a:p>
          <a:p>
            <a:pPr indent="-349250" lvl="0" marL="457200" rtl="0" algn="l">
              <a:spcBef>
                <a:spcPts val="0"/>
              </a:spcBef>
              <a:spcAft>
                <a:spcPts val="0"/>
              </a:spcAft>
              <a:buClr>
                <a:srgbClr val="202124"/>
              </a:buClr>
              <a:buSzPts val="1900"/>
              <a:buChar char="❏"/>
            </a:pPr>
            <a:r>
              <a:rPr b="1" lang="en" sz="1900"/>
              <a:t>ENGLISH LEARNERS</a:t>
            </a:r>
            <a:endParaRPr b="1" sz="1900"/>
          </a:p>
          <a:p>
            <a:pPr indent="-368300" lvl="0" marL="457200" rtl="0" algn="l">
              <a:spcBef>
                <a:spcPts val="0"/>
              </a:spcBef>
              <a:spcAft>
                <a:spcPts val="0"/>
              </a:spcAft>
              <a:buClr>
                <a:srgbClr val="202124"/>
              </a:buClr>
              <a:buSzPts val="2200"/>
              <a:buChar char="❏"/>
            </a:pPr>
            <a:r>
              <a:rPr b="1" lang="en" sz="1700"/>
              <a:t>lOW SOCIOECONOMICALLY DISADVANTAGED</a:t>
            </a:r>
            <a:r>
              <a:rPr b="1" lang="en" sz="2000"/>
              <a:t> </a:t>
            </a:r>
            <a:endParaRPr b="1" sz="2000"/>
          </a:p>
          <a:p>
            <a:pPr indent="0" lvl="0" marL="0" rtl="0" algn="l">
              <a:spcBef>
                <a:spcPts val="60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1876225" y="944425"/>
            <a:ext cx="2345100" cy="312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the lcap?</a:t>
            </a:r>
            <a:endParaRPr/>
          </a:p>
        </p:txBody>
      </p:sp>
      <p:sp>
        <p:nvSpPr>
          <p:cNvPr id="109" name="Google Shape;109;p21"/>
          <p:cNvSpPr txBox="1"/>
          <p:nvPr>
            <p:ph idx="1" type="body"/>
          </p:nvPr>
        </p:nvSpPr>
        <p:spPr>
          <a:xfrm>
            <a:off x="1876225" y="1520000"/>
            <a:ext cx="2345100" cy="19806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3 year plan</a:t>
            </a:r>
            <a:endParaRPr/>
          </a:p>
          <a:p>
            <a:pPr indent="-355600" lvl="0" marL="457200" rtl="0" algn="l">
              <a:spcBef>
                <a:spcPts val="0"/>
              </a:spcBef>
              <a:spcAft>
                <a:spcPts val="0"/>
              </a:spcAft>
              <a:buSzPts val="2000"/>
              <a:buChar char="✓"/>
            </a:pPr>
            <a:r>
              <a:rPr lang="en"/>
              <a:t>Updated annually</a:t>
            </a:r>
            <a:endParaRPr/>
          </a:p>
          <a:p>
            <a:pPr indent="-355600" lvl="0" marL="457200" rtl="0" algn="l">
              <a:spcBef>
                <a:spcPts val="0"/>
              </a:spcBef>
              <a:spcAft>
                <a:spcPts val="0"/>
              </a:spcAft>
              <a:buSzPts val="2000"/>
              <a:buChar char="✓"/>
            </a:pPr>
            <a:r>
              <a:rPr lang="en"/>
              <a:t>Goals</a:t>
            </a:r>
            <a:endParaRPr/>
          </a:p>
          <a:p>
            <a:pPr indent="-355600" lvl="0" marL="457200" rtl="0" algn="l">
              <a:spcBef>
                <a:spcPts val="0"/>
              </a:spcBef>
              <a:spcAft>
                <a:spcPts val="0"/>
              </a:spcAft>
              <a:buSzPts val="2000"/>
              <a:buChar char="✓"/>
            </a:pPr>
            <a:r>
              <a:rPr lang="en"/>
              <a:t>Actions</a:t>
            </a:r>
            <a:endParaRPr/>
          </a:p>
          <a:p>
            <a:pPr indent="0" lvl="0" marL="0" rtl="0" algn="l">
              <a:spcBef>
                <a:spcPts val="600"/>
              </a:spcBef>
              <a:spcAft>
                <a:spcPts val="0"/>
              </a:spcAft>
              <a:buNone/>
            </a:pPr>
            <a:r>
              <a:t/>
            </a:r>
            <a:endParaRPr/>
          </a:p>
        </p:txBody>
      </p:sp>
      <p:sp>
        <p:nvSpPr>
          <p:cNvPr id="110" name="Google Shape;110;p2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11" name="Google Shape;111;p21"/>
          <p:cNvPicPr preferRelativeResize="0"/>
          <p:nvPr/>
        </p:nvPicPr>
        <p:blipFill>
          <a:blip r:embed="rId3">
            <a:alphaModFix/>
          </a:blip>
          <a:stretch>
            <a:fillRect/>
          </a:stretch>
        </p:blipFill>
        <p:spPr>
          <a:xfrm>
            <a:off x="4974600" y="806075"/>
            <a:ext cx="2410550" cy="353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is best for our schools?</a:t>
            </a:r>
            <a:endParaRPr/>
          </a:p>
        </p:txBody>
      </p:sp>
      <p:sp>
        <p:nvSpPr>
          <p:cNvPr id="117" name="Google Shape;117;p22"/>
          <p:cNvSpPr txBox="1"/>
          <p:nvPr>
            <p:ph idx="1" type="body"/>
          </p:nvPr>
        </p:nvSpPr>
        <p:spPr>
          <a:xfrm>
            <a:off x="1628275" y="1428825"/>
            <a:ext cx="2721300" cy="1918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Metrics and Measures</a:t>
            </a:r>
            <a:endParaRPr b="1"/>
          </a:p>
          <a:p>
            <a:pPr indent="0" lvl="0" marL="0" rtl="0" algn="l">
              <a:spcBef>
                <a:spcPts val="600"/>
              </a:spcBef>
              <a:spcAft>
                <a:spcPts val="0"/>
              </a:spcAft>
              <a:buNone/>
            </a:pPr>
            <a:r>
              <a:rPr lang="en"/>
              <a:t>State testing</a:t>
            </a:r>
            <a:endParaRPr/>
          </a:p>
          <a:p>
            <a:pPr indent="0" lvl="0" marL="0" rtl="0" algn="l">
              <a:spcBef>
                <a:spcPts val="600"/>
              </a:spcBef>
              <a:spcAft>
                <a:spcPts val="0"/>
              </a:spcAft>
              <a:buNone/>
            </a:pPr>
            <a:r>
              <a:rPr lang="en"/>
              <a:t>Attendance Information</a:t>
            </a:r>
            <a:endParaRPr/>
          </a:p>
          <a:p>
            <a:pPr indent="0" lvl="0" marL="0" rtl="0" algn="l">
              <a:spcBef>
                <a:spcPts val="600"/>
              </a:spcBef>
              <a:spcAft>
                <a:spcPts val="0"/>
              </a:spcAft>
              <a:buNone/>
            </a:pPr>
            <a:r>
              <a:rPr lang="en"/>
              <a:t>Suspension Rates </a:t>
            </a:r>
            <a:endParaRPr/>
          </a:p>
          <a:p>
            <a:pPr indent="0" lvl="0" marL="0" rtl="0" algn="l">
              <a:spcBef>
                <a:spcPts val="600"/>
              </a:spcBef>
              <a:spcAft>
                <a:spcPts val="0"/>
              </a:spcAft>
              <a:buNone/>
            </a:pPr>
            <a:r>
              <a:rPr lang="en"/>
              <a:t>California Dashboard</a:t>
            </a:r>
            <a:endParaRPr/>
          </a:p>
        </p:txBody>
      </p:sp>
      <p:sp>
        <p:nvSpPr>
          <p:cNvPr id="118" name="Google Shape;118;p2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9" name="Google Shape;119;p22"/>
          <p:cNvSpPr txBox="1"/>
          <p:nvPr>
            <p:ph idx="2" type="body"/>
          </p:nvPr>
        </p:nvSpPr>
        <p:spPr>
          <a:xfrm>
            <a:off x="4846350" y="1352375"/>
            <a:ext cx="2721300" cy="1698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Educational Partner Input </a:t>
            </a:r>
            <a:endParaRPr b="1"/>
          </a:p>
          <a:p>
            <a:pPr indent="0" lvl="0" marL="0" rtl="0" algn="l">
              <a:spcBef>
                <a:spcPts val="600"/>
              </a:spcBef>
              <a:spcAft>
                <a:spcPts val="0"/>
              </a:spcAft>
              <a:buNone/>
            </a:pPr>
            <a:r>
              <a:rPr lang="en"/>
              <a:t>Value your Opinion!</a:t>
            </a:r>
            <a:endParaRPr/>
          </a:p>
          <a:p>
            <a:pPr indent="-355600" lvl="0" marL="457200" rtl="0" algn="l">
              <a:spcBef>
                <a:spcPts val="600"/>
              </a:spcBef>
              <a:spcAft>
                <a:spcPts val="0"/>
              </a:spcAft>
              <a:buSzPts val="2000"/>
              <a:buChar char="✅"/>
            </a:pPr>
            <a:r>
              <a:rPr lang="en"/>
              <a:t>LCAP Survey</a:t>
            </a:r>
            <a:endParaRPr/>
          </a:p>
          <a:p>
            <a:pPr indent="-355600" lvl="0" marL="457200" rtl="0" algn="l">
              <a:spcBef>
                <a:spcPts val="0"/>
              </a:spcBef>
              <a:spcAft>
                <a:spcPts val="0"/>
              </a:spcAft>
              <a:buSzPts val="2000"/>
              <a:buChar char="✅"/>
            </a:pPr>
            <a:r>
              <a:rPr lang="en"/>
              <a:t>Advisory </a:t>
            </a:r>
            <a:r>
              <a:rPr lang="en"/>
              <a:t>Committees</a:t>
            </a:r>
            <a:endParaRPr/>
          </a:p>
          <a:p>
            <a:pPr indent="-355600" lvl="0" marL="457200" rtl="0" algn="l">
              <a:spcBef>
                <a:spcPts val="0"/>
              </a:spcBef>
              <a:spcAft>
                <a:spcPts val="0"/>
              </a:spcAft>
              <a:buSzPts val="2000"/>
              <a:buChar char="✅"/>
            </a:pPr>
            <a:r>
              <a:rPr lang="en"/>
              <a:t>Board Meetings</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p:txBody>
      </p:sp>
      <p:pic>
        <p:nvPicPr>
          <p:cNvPr id="120" name="Google Shape;120;p22"/>
          <p:cNvPicPr preferRelativeResize="0"/>
          <p:nvPr/>
        </p:nvPicPr>
        <p:blipFill>
          <a:blip r:embed="rId3">
            <a:alphaModFix/>
          </a:blip>
          <a:stretch>
            <a:fillRect/>
          </a:stretch>
        </p:blipFill>
        <p:spPr>
          <a:xfrm>
            <a:off x="3007938" y="3347037"/>
            <a:ext cx="3128125" cy="12395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ctrTitle"/>
          </p:nvPr>
        </p:nvSpPr>
        <p:spPr>
          <a:xfrm>
            <a:off x="2540400" y="989075"/>
            <a:ext cx="40632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THANK YOU!</a:t>
            </a:r>
            <a:endParaRPr/>
          </a:p>
        </p:txBody>
      </p:sp>
      <p:pic>
        <p:nvPicPr>
          <p:cNvPr id="126" name="Google Shape;126;p23"/>
          <p:cNvPicPr preferRelativeResize="0"/>
          <p:nvPr/>
        </p:nvPicPr>
        <p:blipFill>
          <a:blip r:embed="rId3">
            <a:alphaModFix/>
          </a:blip>
          <a:stretch>
            <a:fillRect/>
          </a:stretch>
        </p:blipFill>
        <p:spPr>
          <a:xfrm>
            <a:off x="3318575" y="2148875"/>
            <a:ext cx="2912725" cy="1924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albot template">
  <a:themeElements>
    <a:clrScheme name="Custom 347">
      <a:dk1>
        <a:srgbClr val="393B44"/>
      </a:dk1>
      <a:lt1>
        <a:srgbClr val="FFFFFF"/>
      </a:lt1>
      <a:dk2>
        <a:srgbClr val="98ADBE"/>
      </a:dk2>
      <a:lt2>
        <a:srgbClr val="CDD6DD"/>
      </a:lt2>
      <a:accent1>
        <a:srgbClr val="2768CF"/>
      </a:accent1>
      <a:accent2>
        <a:srgbClr val="39B5D8"/>
      </a:accent2>
      <a:accent3>
        <a:srgbClr val="F16A39"/>
      </a:accent3>
      <a:accent4>
        <a:srgbClr val="DA2323"/>
      </a:accent4>
      <a:accent5>
        <a:srgbClr val="FFE599"/>
      </a:accent5>
      <a:accent6>
        <a:srgbClr val="FFD451"/>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