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Sue Ellen Francisco"/>
      <p:regular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Poppins"/>
      <p:regular r:id="rId42"/>
      <p:bold r:id="rId43"/>
      <p:italic r:id="rId44"/>
      <p:boldItalic r:id="rId45"/>
    </p:embeddedFont>
    <p:embeddedFont>
      <p:font typeface="Barlow Condensed"/>
      <p:regular r:id="rId46"/>
      <p:bold r:id="rId47"/>
      <p:italic r:id="rId48"/>
      <p:boldItalic r:id="rId49"/>
    </p:embeddedFont>
    <p:embeddedFont>
      <p:font typeface="Didact Gothic"/>
      <p:regular r:id="rId50"/>
    </p:embeddedFont>
    <p:embeddedFont>
      <p:font typeface="Helvetica Neue"/>
      <p:regular r:id="rId51"/>
      <p:bold r:id="rId52"/>
      <p:italic r:id="rId53"/>
      <p:boldItalic r:id="rId54"/>
    </p:embeddedFont>
    <p:embeddedFont>
      <p:font typeface="Homemade Apple"/>
      <p:regular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6" roundtripDataSignature="AMtx7mico/JQTHjKorn1TNN8Ym1U6Mrb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9EE11B-9636-40E2-A173-57A6053F5EA3}">
  <a:tblStyle styleId="{9F9EE11B-9636-40E2-A173-57A6053F5EA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Poppins-regular.fntdata"/><Relationship Id="rId41" Type="http://schemas.openxmlformats.org/officeDocument/2006/relationships/font" Target="fonts/Roboto-boldItalic.fntdata"/><Relationship Id="rId44" Type="http://schemas.openxmlformats.org/officeDocument/2006/relationships/font" Target="fonts/Poppins-italic.fntdata"/><Relationship Id="rId43" Type="http://schemas.openxmlformats.org/officeDocument/2006/relationships/font" Target="fonts/Poppins-bold.fntdata"/><Relationship Id="rId46" Type="http://schemas.openxmlformats.org/officeDocument/2006/relationships/font" Target="fonts/BarlowCondensed-regular.fntdata"/><Relationship Id="rId45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BarlowCondensed-italic.fntdata"/><Relationship Id="rId47" Type="http://schemas.openxmlformats.org/officeDocument/2006/relationships/font" Target="fonts/BarlowCondensed-bold.fntdata"/><Relationship Id="rId49" Type="http://schemas.openxmlformats.org/officeDocument/2006/relationships/font" Target="fonts/BarlowCondense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SueEllenFrancisco-regular.fntdata"/><Relationship Id="rId36" Type="http://schemas.openxmlformats.org/officeDocument/2006/relationships/slide" Target="slides/slide30.xml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regular.fntdata"/><Relationship Id="rId50" Type="http://schemas.openxmlformats.org/officeDocument/2006/relationships/font" Target="fonts/DidactGothic-regular.fntdata"/><Relationship Id="rId53" Type="http://schemas.openxmlformats.org/officeDocument/2006/relationships/font" Target="fonts/HelveticaNeue-italic.fntdata"/><Relationship Id="rId52" Type="http://schemas.openxmlformats.org/officeDocument/2006/relationships/font" Target="fonts/HelveticaNeue-bold.fntdata"/><Relationship Id="rId11" Type="http://schemas.openxmlformats.org/officeDocument/2006/relationships/slide" Target="slides/slide5.xml"/><Relationship Id="rId55" Type="http://schemas.openxmlformats.org/officeDocument/2006/relationships/font" Target="fonts/HomemadeApple-regular.fntdata"/><Relationship Id="rId10" Type="http://schemas.openxmlformats.org/officeDocument/2006/relationships/slide" Target="slides/slide4.xml"/><Relationship Id="rId54" Type="http://schemas.openxmlformats.org/officeDocument/2006/relationships/font" Target="fonts/HelveticaNeue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cbdba529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ccbdba529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Examples of Questions on LCAP for Family Feedback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3582d326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d3582d32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Examples of parent feedback….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How concerned are you about: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child’s mental well-being?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falling behind academically?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NOT being able to interact with other students?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Your child feeling secure during this period of uncertainty?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d3582d326f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d3582d326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look forward to school each day.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feel safe and connected to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works with my parent/guardian to help me do my best in school.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provides me with the materials I need to learn such as textbooks and learning materials to meet my educational needs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3582d326f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d3582d326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courses I need to enroll in and pass to graduate from high school in 4 years.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courses I need to take and pass to complete the UC A-G requirements.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clear what career related courses are available to me at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My school helps me prepare for future college and/or career paths.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d3582d326f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d3582d326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aware that I can enroll in community college courses while  I am still in high school and earn credits for college and high school.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know whom to contact at the school to ask questions about my high school graduation status.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I am aware of available resources at the school to help me graduate form high school with my cohort (4 years).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Which state priorities should be the focus of school resources? Pick top 3.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Parent Involvement ( Efforts to seek parent input and participation) 60.4%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Basic Services (Teacher credentials, instructional materials) 56%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Course Access (Student access to broad course of study) 53.8%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3582d326f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d3582d326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What is your overall comfort level in implementing the California Standards (ELA, History/Social Science, Math, NGSS, PE/Health, WorldLanguage, VAPA) that you are responsible for teaching?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3582d326f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d3582d326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How strongly do you agree or disagree that this school been doing the following things during the school year?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1.  I am aware that our school is a charter school and the ability to continue to operate is contingent on a positive performance on the annual state assessments commonly known as the CAASPP.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2. The school is effective in strengthening and promoting academic achievement of all students.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3. Letting you know how your child is progressing academically.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4. Providing information on your expected role at your child’s school.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5. Providing information on how to help your child plan for college and career after High school. (middle and high school only)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d3582d326f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d3582d326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How effective is the school in providing a safe, healthy, and engaged learning environment for all? This school....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Provides a safe environment for my child.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Has high expectations for all students.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Promptly responds to my phone calls, messages, or emails.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>
                <a:solidFill>
                  <a:schemeClr val="dk1"/>
                </a:solidFill>
              </a:rPr>
              <a:t>Encourages me to be an active partner with the school in educating my child.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d3582d326f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gd3582d32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FOR HIGH SCHOOL: If this does not apply, please click, " "Not Applicable." How strongly do you agree or disagree with the following statements?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 am aware of available resources within the school to help my child graduate from high school on time (4 year cohort).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 am well informed about my child’s high school progress toward graduation.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AutoNum type="arabicPeriod"/>
            </a:pPr>
            <a:r>
              <a:rPr lang="en-GB" sz="12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school prepares students for future college and/or career paths. </a:t>
            </a:r>
            <a:endParaRPr sz="12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cbdba529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gccbdba529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Learning recovery plan that provides supplemental instruction, support ford social and emotional well-being to: unduplicated, SWD, student at rise of abuse, neglect, or exploitation, disengaged students, below grade level, those who did not enroll in diner for the 20-21, credit deficient, HS at risk and other students identified by certificate staff.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50% in May 2021 and remaining in Aug. 2021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to pay salaries for certificated or classified employees providing in-person instruction or services. AB 86 did not limit "salaries" to personnel costs associated with new or expanded services. Salaries may also include stipends or "hazard pay."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An LEA may use IPI funds for any eligible expenditures from the start of the 2020–21 fiscal year on </a:t>
            </a:r>
            <a:r>
              <a:rPr b="1"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July 1, 2020, through August 31, 2022.</a:t>
            </a:r>
            <a:r>
              <a:rPr lang="en-GB" sz="1200">
                <a:solidFill>
                  <a:schemeClr val="dk1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All expenditures, including reimbursements, must be linked to an allowable use.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cdb0986c6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6" name="Google Shape;586;gcdb0986c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 sz="1600"/>
              <a:t>As one of the six state metrics for determining the health of our school, we constantly seek to improve the percentage of our students who are considered “Prepared”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d31c9557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gd31c9557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cbdba529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ccbdba529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8.png"/><Relationship Id="rId12" Type="http://schemas.openxmlformats.org/officeDocument/2006/relationships/image" Target="../media/image17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19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/>
          <p:nvPr>
            <p:ph type="ctrTitle"/>
          </p:nvPr>
        </p:nvSpPr>
        <p:spPr>
          <a:xfrm>
            <a:off x="3980883" y="1545450"/>
            <a:ext cx="48705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b="1" sz="5300"/>
            </a:lvl9pPr>
          </a:lstStyle>
          <a:p/>
        </p:txBody>
      </p:sp>
      <p:sp>
        <p:nvSpPr>
          <p:cNvPr id="12" name="Google Shape;12;p23"/>
          <p:cNvSpPr txBox="1"/>
          <p:nvPr>
            <p:ph idx="1" type="subTitle"/>
          </p:nvPr>
        </p:nvSpPr>
        <p:spPr>
          <a:xfrm>
            <a:off x="4079204" y="3919125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3"/>
          <p:cNvSpPr/>
          <p:nvPr/>
        </p:nvSpPr>
        <p:spPr>
          <a:xfrm rot="10800000">
            <a:off x="2054174" y="1827535"/>
            <a:ext cx="363300" cy="231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3"/>
          <p:cNvSpPr/>
          <p:nvPr/>
        </p:nvSpPr>
        <p:spPr>
          <a:xfrm rot="5400000">
            <a:off x="2168309" y="1746020"/>
            <a:ext cx="115500" cy="5304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3"/>
          <p:cNvSpPr/>
          <p:nvPr/>
        </p:nvSpPr>
        <p:spPr>
          <a:xfrm rot="5400000">
            <a:off x="2184840" y="1849467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3"/>
          <p:cNvSpPr/>
          <p:nvPr/>
        </p:nvSpPr>
        <p:spPr>
          <a:xfrm rot="5400000">
            <a:off x="2185597" y="1963578"/>
            <a:ext cx="96300" cy="568800"/>
          </a:xfrm>
          <a:prstGeom prst="roundRect">
            <a:avLst>
              <a:gd fmla="val 50000" name="adj"/>
            </a:avLst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3"/>
          <p:cNvCxnSpPr>
            <a:endCxn id="14" idx="1"/>
          </p:cNvCxnSpPr>
          <p:nvPr/>
        </p:nvCxnSpPr>
        <p:spPr>
          <a:xfrm>
            <a:off x="2235824" y="-665"/>
            <a:ext cx="0" cy="18282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" name="Google Shape;19;p23"/>
          <p:cNvCxnSpPr/>
          <p:nvPr/>
        </p:nvCxnSpPr>
        <p:spPr>
          <a:xfrm rot="10800000">
            <a:off x="3450939" y="3179236"/>
            <a:ext cx="4275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" name="Google Shape;20;p23"/>
          <p:cNvCxnSpPr/>
          <p:nvPr/>
        </p:nvCxnSpPr>
        <p:spPr>
          <a:xfrm rot="10800000">
            <a:off x="3457058" y="3536473"/>
            <a:ext cx="504600" cy="131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1" name="Google Shape;21;p23"/>
          <p:cNvCxnSpPr/>
          <p:nvPr/>
        </p:nvCxnSpPr>
        <p:spPr>
          <a:xfrm rot="10800000">
            <a:off x="3280864" y="3919123"/>
            <a:ext cx="540000" cy="3657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2" name="Google Shape;22;p23"/>
          <p:cNvCxnSpPr/>
          <p:nvPr/>
        </p:nvCxnSpPr>
        <p:spPr>
          <a:xfrm rot="10800000">
            <a:off x="2996060" y="4220328"/>
            <a:ext cx="388800" cy="6222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3" name="Google Shape;23;p23"/>
          <p:cNvCxnSpPr/>
          <p:nvPr/>
        </p:nvCxnSpPr>
        <p:spPr>
          <a:xfrm rot="10800000">
            <a:off x="2301705" y="4520686"/>
            <a:ext cx="0" cy="4488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4" name="Google Shape;24;p23"/>
          <p:cNvCxnSpPr/>
          <p:nvPr/>
        </p:nvCxnSpPr>
        <p:spPr>
          <a:xfrm rot="10800000">
            <a:off x="2662011" y="4479597"/>
            <a:ext cx="118800" cy="37200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5" name="Google Shape;25;p23"/>
          <p:cNvGrpSpPr/>
          <p:nvPr/>
        </p:nvGrpSpPr>
        <p:grpSpPr>
          <a:xfrm flipH="1">
            <a:off x="531948" y="3137618"/>
            <a:ext cx="1300322" cy="1671565"/>
            <a:chOff x="3523532" y="4398405"/>
            <a:chExt cx="1733763" cy="2233518"/>
          </a:xfrm>
        </p:grpSpPr>
        <p:cxnSp>
          <p:nvCxnSpPr>
            <p:cNvPr id="26" name="Google Shape;26;p23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7" name="Google Shape;27;p23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" name="Google Shape;28;p23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9" name="Google Shape;29;p23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23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571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" name="Google Shape;3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6105" y="2088585"/>
            <a:ext cx="2152426" cy="217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0" name="Google Shape;270;p28"/>
          <p:cNvSpPr txBox="1"/>
          <p:nvPr>
            <p:ph idx="1" type="body"/>
          </p:nvPr>
        </p:nvSpPr>
        <p:spPr>
          <a:xfrm>
            <a:off x="311700" y="1389600"/>
            <a:ext cx="8160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71" name="Google Shape;27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Imagen que contiene crema, rosquilla, postre, cubierto&#10;&#10;Descripción generada automáticamente" id="272" name="Google Shape;27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01231" y="4262506"/>
            <a:ext cx="558278" cy="558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273" name="Google Shape;27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214" y="4193330"/>
            <a:ext cx="465863" cy="470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274" name="Google Shape;27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306" y="4310166"/>
            <a:ext cx="526380" cy="53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75" name="Google Shape;27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5290" y="4031194"/>
            <a:ext cx="647133" cy="595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28"/>
          <p:cNvGrpSpPr/>
          <p:nvPr/>
        </p:nvGrpSpPr>
        <p:grpSpPr>
          <a:xfrm>
            <a:off x="7190179" y="94"/>
            <a:ext cx="1553887" cy="2252874"/>
            <a:chOff x="531948" y="-845"/>
            <a:chExt cx="4572947" cy="6637815"/>
          </a:xfrm>
        </p:grpSpPr>
        <p:sp>
          <p:nvSpPr>
            <p:cNvPr id="277" name="Google Shape;277;p2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1" name="Google Shape;281;p28"/>
            <p:cNvCxnSpPr>
              <a:endCxn id="277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2" name="Google Shape;282;p2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3" name="Google Shape;283;p2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4" name="Google Shape;284;p2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5" name="Google Shape;285;p2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6" name="Google Shape;286;p2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87" name="Google Shape;287;p2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88" name="Google Shape;288;p2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289" name="Google Shape;289;p2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0" name="Google Shape;290;p2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1" name="Google Shape;291;p2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2" name="Google Shape;292;p2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93" name="Google Shape;293;p2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94" name="Google Shape;294;p2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/>
          <p:nvPr>
            <p:ph type="title"/>
          </p:nvPr>
        </p:nvSpPr>
        <p:spPr>
          <a:xfrm>
            <a:off x="2138775" y="445025"/>
            <a:ext cx="504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98" name="Google Shape;298;p30"/>
          <p:cNvSpPr txBox="1"/>
          <p:nvPr>
            <p:ph idx="1" type="body"/>
          </p:nvPr>
        </p:nvSpPr>
        <p:spPr>
          <a:xfrm>
            <a:off x="3117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299" name="Google Shape;299;p30"/>
          <p:cNvSpPr txBox="1"/>
          <p:nvPr>
            <p:ph idx="2" type="body"/>
          </p:nvPr>
        </p:nvSpPr>
        <p:spPr>
          <a:xfrm>
            <a:off x="4832400" y="1743675"/>
            <a:ext cx="39999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?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?"/>
              <a:defRPr sz="1800"/>
            </a:lvl9pPr>
          </a:lstStyle>
          <a:p/>
        </p:txBody>
      </p:sp>
      <p:sp>
        <p:nvSpPr>
          <p:cNvPr id="300" name="Google Shape;30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1" name="Google Shape;301;p30"/>
          <p:cNvSpPr/>
          <p:nvPr/>
        </p:nvSpPr>
        <p:spPr>
          <a:xfrm rot="10800000">
            <a:off x="8080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0"/>
          <p:cNvSpPr/>
          <p:nvPr/>
        </p:nvSpPr>
        <p:spPr>
          <a:xfrm rot="5400000">
            <a:off x="8575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0"/>
          <p:cNvSpPr/>
          <p:nvPr/>
        </p:nvSpPr>
        <p:spPr>
          <a:xfrm rot="5400000">
            <a:off x="8646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0"/>
          <p:cNvSpPr/>
          <p:nvPr/>
        </p:nvSpPr>
        <p:spPr>
          <a:xfrm rot="5400000">
            <a:off x="8649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5" name="Google Shape;305;p30"/>
          <p:cNvCxnSpPr>
            <a:endCxn id="301" idx="1"/>
          </p:cNvCxnSpPr>
          <p:nvPr/>
        </p:nvCxnSpPr>
        <p:spPr>
          <a:xfrm flipH="1">
            <a:off x="8863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30"/>
          <p:cNvCxnSpPr/>
          <p:nvPr/>
        </p:nvCxnSpPr>
        <p:spPr>
          <a:xfrm rot="10800000">
            <a:off x="14106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7" name="Google Shape;307;p30"/>
          <p:cNvCxnSpPr/>
          <p:nvPr/>
        </p:nvCxnSpPr>
        <p:spPr>
          <a:xfrm rot="10800000">
            <a:off x="14135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8" name="Google Shape;308;p30"/>
          <p:cNvCxnSpPr/>
          <p:nvPr/>
        </p:nvCxnSpPr>
        <p:spPr>
          <a:xfrm rot="10800000">
            <a:off x="13363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09" name="Google Shape;309;p30"/>
          <p:cNvCxnSpPr/>
          <p:nvPr/>
        </p:nvCxnSpPr>
        <p:spPr>
          <a:xfrm rot="10800000">
            <a:off x="12142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10" name="Google Shape;310;p30"/>
          <p:cNvCxnSpPr/>
          <p:nvPr/>
        </p:nvCxnSpPr>
        <p:spPr>
          <a:xfrm rot="10800000">
            <a:off x="9146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11" name="Google Shape;311;p30"/>
          <p:cNvCxnSpPr/>
          <p:nvPr/>
        </p:nvCxnSpPr>
        <p:spPr>
          <a:xfrm rot="10800000">
            <a:off x="10691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12" name="Google Shape;312;p30"/>
          <p:cNvGrpSpPr/>
          <p:nvPr/>
        </p:nvGrpSpPr>
        <p:grpSpPr>
          <a:xfrm flipH="1">
            <a:off x="150934" y="1075103"/>
            <a:ext cx="561046" cy="721426"/>
            <a:chOff x="3523532" y="4398405"/>
            <a:chExt cx="1733763" cy="2233518"/>
          </a:xfrm>
        </p:grpSpPr>
        <p:cxnSp>
          <p:nvCxnSpPr>
            <p:cNvPr id="313" name="Google Shape;313;p3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4" name="Google Shape;314;p3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5" name="Google Shape;315;p3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6" name="Google Shape;316;p3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17" name="Google Shape;317;p3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18" name="Google Shape;3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77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21" name="Google Shape;321;p33"/>
          <p:cNvSpPr txBox="1"/>
          <p:nvPr>
            <p:ph idx="1" type="body"/>
          </p:nvPr>
        </p:nvSpPr>
        <p:spPr>
          <a:xfrm>
            <a:off x="311700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22" name="Google Shape;322;p33"/>
          <p:cNvSpPr txBox="1"/>
          <p:nvPr>
            <p:ph idx="2" type="body"/>
          </p:nvPr>
        </p:nvSpPr>
        <p:spPr>
          <a:xfrm>
            <a:off x="3247913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sp>
        <p:nvSpPr>
          <p:cNvPr id="323" name="Google Shape;32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4" name="Google Shape;324;p33"/>
          <p:cNvSpPr txBox="1"/>
          <p:nvPr>
            <p:ph idx="3" type="body"/>
          </p:nvPr>
        </p:nvSpPr>
        <p:spPr>
          <a:xfrm>
            <a:off x="6184138" y="1152475"/>
            <a:ext cx="2598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?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?"/>
              <a:defRPr sz="1200"/>
            </a:lvl9pPr>
          </a:lstStyle>
          <a:p/>
        </p:txBody>
      </p:sp>
      <p:pic>
        <p:nvPicPr>
          <p:cNvPr descr="Imagen que contiene crema, rosquilla, postre, cubierto&#10;&#10;Descripción generada automáticamente" id="325" name="Google Shape;32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4156" y="447073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326" name="Google Shape;3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9946" y="440082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327" name="Google Shape;32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9406" y="451890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328" name="Google Shape;32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7810" y="423697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type="title"/>
          </p:nvPr>
        </p:nvSpPr>
        <p:spPr>
          <a:xfrm>
            <a:off x="490250" y="450150"/>
            <a:ext cx="6367800" cy="3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1" name="Google Shape;33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2" name="Google Shape;332;p29"/>
          <p:cNvSpPr/>
          <p:nvPr/>
        </p:nvSpPr>
        <p:spPr>
          <a:xfrm rot="10800000">
            <a:off x="77562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9"/>
          <p:cNvSpPr/>
          <p:nvPr/>
        </p:nvSpPr>
        <p:spPr>
          <a:xfrm rot="5400000">
            <a:off x="78102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9"/>
          <p:cNvSpPr/>
          <p:nvPr/>
        </p:nvSpPr>
        <p:spPr>
          <a:xfrm rot="5400000">
            <a:off x="78180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9"/>
          <p:cNvSpPr/>
          <p:nvPr/>
        </p:nvSpPr>
        <p:spPr>
          <a:xfrm rot="5400000">
            <a:off x="78183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6" name="Google Shape;336;p29"/>
          <p:cNvCxnSpPr>
            <a:endCxn id="332" idx="1"/>
          </p:cNvCxnSpPr>
          <p:nvPr/>
        </p:nvCxnSpPr>
        <p:spPr>
          <a:xfrm flipH="1">
            <a:off x="78415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29"/>
          <p:cNvCxnSpPr/>
          <p:nvPr/>
        </p:nvCxnSpPr>
        <p:spPr>
          <a:xfrm rot="10800000">
            <a:off x="84127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38" name="Google Shape;338;p29"/>
          <p:cNvCxnSpPr/>
          <p:nvPr/>
        </p:nvCxnSpPr>
        <p:spPr>
          <a:xfrm rot="10800000">
            <a:off x="84158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39" name="Google Shape;339;p29"/>
          <p:cNvCxnSpPr/>
          <p:nvPr/>
        </p:nvCxnSpPr>
        <p:spPr>
          <a:xfrm rot="10800000">
            <a:off x="83317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0" name="Google Shape;340;p29"/>
          <p:cNvCxnSpPr/>
          <p:nvPr/>
        </p:nvCxnSpPr>
        <p:spPr>
          <a:xfrm rot="10800000">
            <a:off x="81988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1" name="Google Shape;341;p29"/>
          <p:cNvCxnSpPr/>
          <p:nvPr/>
        </p:nvCxnSpPr>
        <p:spPr>
          <a:xfrm rot="10800000">
            <a:off x="78724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42" name="Google Shape;342;p29"/>
          <p:cNvCxnSpPr/>
          <p:nvPr/>
        </p:nvCxnSpPr>
        <p:spPr>
          <a:xfrm rot="10800000">
            <a:off x="80406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43" name="Google Shape;343;p29"/>
          <p:cNvGrpSpPr/>
          <p:nvPr/>
        </p:nvGrpSpPr>
        <p:grpSpPr>
          <a:xfrm flipH="1">
            <a:off x="7040602" y="1895854"/>
            <a:ext cx="611151" cy="785975"/>
            <a:chOff x="3523532" y="4398405"/>
            <a:chExt cx="1733763" cy="2233518"/>
          </a:xfrm>
        </p:grpSpPr>
        <p:cxnSp>
          <p:nvCxnSpPr>
            <p:cNvPr id="344" name="Google Shape;344;p29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5" name="Google Shape;345;p29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6" name="Google Shape;346;p29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7" name="Google Shape;347;p29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48" name="Google Shape;348;p29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349" name="Google Shape;34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29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3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i="0" sz="2100" u="none" cap="none" strike="noStrike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b="0" i="0" lang="en-GB" sz="1400" u="sng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 b="0" i="0" sz="14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57" name="Google Shape;357;p37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8" name="Google Shape;358;p3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i="0" sz="1800" u="none" cap="none" strike="noStrike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6" name="Google Shape;366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7" name="Google Shape;367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368" name="Google Shape;36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/>
          <p:nvPr/>
        </p:nvSpPr>
        <p:spPr>
          <a:xfrm rot="10800000">
            <a:off x="44816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1"/>
          <p:cNvSpPr/>
          <p:nvPr/>
        </p:nvSpPr>
        <p:spPr>
          <a:xfrm rot="5400000">
            <a:off x="45356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1"/>
          <p:cNvSpPr/>
          <p:nvPr/>
        </p:nvSpPr>
        <p:spPr>
          <a:xfrm rot="5400000">
            <a:off x="45434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1"/>
          <p:cNvSpPr/>
          <p:nvPr/>
        </p:nvSpPr>
        <p:spPr>
          <a:xfrm rot="5400000">
            <a:off x="45437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" name="Google Shape;37;p31"/>
          <p:cNvCxnSpPr>
            <a:endCxn id="33" idx="1"/>
          </p:cNvCxnSpPr>
          <p:nvPr/>
        </p:nvCxnSpPr>
        <p:spPr>
          <a:xfrm flipH="1">
            <a:off x="45669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" name="Google Shape;38;p31"/>
          <p:cNvCxnSpPr/>
          <p:nvPr/>
        </p:nvCxnSpPr>
        <p:spPr>
          <a:xfrm rot="10800000">
            <a:off x="51381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39" name="Google Shape;39;p31"/>
          <p:cNvCxnSpPr/>
          <p:nvPr/>
        </p:nvCxnSpPr>
        <p:spPr>
          <a:xfrm rot="10800000">
            <a:off x="51412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0" name="Google Shape;40;p31"/>
          <p:cNvCxnSpPr/>
          <p:nvPr/>
        </p:nvCxnSpPr>
        <p:spPr>
          <a:xfrm rot="10800000">
            <a:off x="50571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1" name="Google Shape;41;p31"/>
          <p:cNvCxnSpPr/>
          <p:nvPr/>
        </p:nvCxnSpPr>
        <p:spPr>
          <a:xfrm rot="10800000">
            <a:off x="49242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2" name="Google Shape;42;p31"/>
          <p:cNvCxnSpPr/>
          <p:nvPr/>
        </p:nvCxnSpPr>
        <p:spPr>
          <a:xfrm rot="10800000">
            <a:off x="45978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43" name="Google Shape;43;p31"/>
          <p:cNvCxnSpPr/>
          <p:nvPr/>
        </p:nvCxnSpPr>
        <p:spPr>
          <a:xfrm rot="10800000">
            <a:off x="47660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44" name="Google Shape;44;p31"/>
          <p:cNvGrpSpPr/>
          <p:nvPr/>
        </p:nvGrpSpPr>
        <p:grpSpPr>
          <a:xfrm flipH="1">
            <a:off x="3766002" y="1895854"/>
            <a:ext cx="611151" cy="785975"/>
            <a:chOff x="3523532" y="4398405"/>
            <a:chExt cx="1733763" cy="2233518"/>
          </a:xfrm>
        </p:grpSpPr>
        <p:cxnSp>
          <p:nvCxnSpPr>
            <p:cNvPr id="45" name="Google Shape;45;p3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6" name="Google Shape;46;p3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7" name="Google Shape;47;p3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8" name="Google Shape;48;p3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9" name="Google Shape;49;p3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50" name="Google Shape;5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83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1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36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36"/>
          <p:cNvSpPr txBox="1"/>
          <p:nvPr>
            <p:ph idx="1" type="subTitle"/>
          </p:nvPr>
        </p:nvSpPr>
        <p:spPr>
          <a:xfrm>
            <a:off x="265500" y="36412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36"/>
          <p:cNvSpPr/>
          <p:nvPr/>
        </p:nvSpPr>
        <p:spPr>
          <a:xfrm rot="10800000">
            <a:off x="2049452" y="58595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6"/>
          <p:cNvSpPr/>
          <p:nvPr/>
        </p:nvSpPr>
        <p:spPr>
          <a:xfrm rot="5400000">
            <a:off x="2103478" y="54718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6"/>
          <p:cNvSpPr/>
          <p:nvPr/>
        </p:nvSpPr>
        <p:spPr>
          <a:xfrm rot="5400000">
            <a:off x="2111258" y="59588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6"/>
          <p:cNvSpPr/>
          <p:nvPr/>
        </p:nvSpPr>
        <p:spPr>
          <a:xfrm rot="5400000">
            <a:off x="2111614" y="64955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61;p36"/>
          <p:cNvCxnSpPr>
            <a:endCxn id="57" idx="1"/>
          </p:cNvCxnSpPr>
          <p:nvPr/>
        </p:nvCxnSpPr>
        <p:spPr>
          <a:xfrm>
            <a:off x="2124902" y="50"/>
            <a:ext cx="9900" cy="585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" name="Google Shape;62;p36"/>
          <p:cNvCxnSpPr/>
          <p:nvPr/>
        </p:nvCxnSpPr>
        <p:spPr>
          <a:xfrm rot="10800000">
            <a:off x="2706032" y="122102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3" name="Google Shape;63;p36"/>
          <p:cNvCxnSpPr/>
          <p:nvPr/>
        </p:nvCxnSpPr>
        <p:spPr>
          <a:xfrm rot="10800000">
            <a:off x="2709141" y="138797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4" name="Google Shape;64;p36"/>
          <p:cNvCxnSpPr/>
          <p:nvPr/>
        </p:nvCxnSpPr>
        <p:spPr>
          <a:xfrm rot="10800000">
            <a:off x="2624975" y="156999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5" name="Google Shape;65;p36"/>
          <p:cNvCxnSpPr/>
          <p:nvPr/>
        </p:nvCxnSpPr>
        <p:spPr>
          <a:xfrm rot="10800000">
            <a:off x="2492075" y="170928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6" name="Google Shape;66;p36"/>
          <p:cNvCxnSpPr/>
          <p:nvPr/>
        </p:nvCxnSpPr>
        <p:spPr>
          <a:xfrm rot="10800000">
            <a:off x="2165747" y="185299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67" name="Google Shape;67;p36"/>
          <p:cNvCxnSpPr/>
          <p:nvPr/>
        </p:nvCxnSpPr>
        <p:spPr>
          <a:xfrm rot="10800000">
            <a:off x="2333902" y="183355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68" name="Google Shape;68;p36"/>
          <p:cNvGrpSpPr/>
          <p:nvPr/>
        </p:nvGrpSpPr>
        <p:grpSpPr>
          <a:xfrm flipH="1">
            <a:off x="1333852" y="1201104"/>
            <a:ext cx="611151" cy="785975"/>
            <a:chOff x="3523532" y="4398405"/>
            <a:chExt cx="1733763" cy="2233518"/>
          </a:xfrm>
        </p:grpSpPr>
        <p:cxnSp>
          <p:nvCxnSpPr>
            <p:cNvPr id="69" name="Google Shape;69;p3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0" name="Google Shape;70;p3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1" name="Google Shape;71;p3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2" name="Google Shape;72;p3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3" name="Google Shape;73;p3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74" name="Google Shape;7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46170" y="70808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 txBox="1"/>
          <p:nvPr>
            <p:ph type="title"/>
          </p:nvPr>
        </p:nvSpPr>
        <p:spPr>
          <a:xfrm>
            <a:off x="2597700" y="555600"/>
            <a:ext cx="6204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" type="body"/>
          </p:nvPr>
        </p:nvSpPr>
        <p:spPr>
          <a:xfrm>
            <a:off x="2597700" y="1389600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24"/>
          <p:cNvSpPr/>
          <p:nvPr/>
        </p:nvSpPr>
        <p:spPr>
          <a:xfrm rot="10800000">
            <a:off x="973702" y="1280700"/>
            <a:ext cx="170700" cy="108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4"/>
          <p:cNvSpPr/>
          <p:nvPr/>
        </p:nvSpPr>
        <p:spPr>
          <a:xfrm rot="5400000">
            <a:off x="1027728" y="1241937"/>
            <a:ext cx="54000" cy="248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4"/>
          <p:cNvSpPr/>
          <p:nvPr/>
        </p:nvSpPr>
        <p:spPr>
          <a:xfrm rot="5400000">
            <a:off x="1035508" y="1290634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4"/>
          <p:cNvSpPr/>
          <p:nvPr/>
        </p:nvSpPr>
        <p:spPr>
          <a:xfrm rot="5400000">
            <a:off x="1035864" y="1344301"/>
            <a:ext cx="45000" cy="2667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" name="Google Shape;83;p24"/>
          <p:cNvCxnSpPr>
            <a:endCxn id="79" idx="1"/>
          </p:cNvCxnSpPr>
          <p:nvPr/>
        </p:nvCxnSpPr>
        <p:spPr>
          <a:xfrm flipH="1">
            <a:off x="1059052" y="0"/>
            <a:ext cx="9000" cy="1280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" name="Google Shape;84;p24"/>
          <p:cNvCxnSpPr/>
          <p:nvPr/>
        </p:nvCxnSpPr>
        <p:spPr>
          <a:xfrm rot="10800000">
            <a:off x="1630282" y="1915775"/>
            <a:ext cx="200700" cy="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5" name="Google Shape;85;p24"/>
          <p:cNvCxnSpPr/>
          <p:nvPr/>
        </p:nvCxnSpPr>
        <p:spPr>
          <a:xfrm rot="10800000">
            <a:off x="1633391" y="2082727"/>
            <a:ext cx="236700" cy="63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6" name="Google Shape;86;p24"/>
          <p:cNvCxnSpPr/>
          <p:nvPr/>
        </p:nvCxnSpPr>
        <p:spPr>
          <a:xfrm rot="10800000">
            <a:off x="1549225" y="2264743"/>
            <a:ext cx="254700" cy="171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7" name="Google Shape;87;p24"/>
          <p:cNvCxnSpPr/>
          <p:nvPr/>
        </p:nvCxnSpPr>
        <p:spPr>
          <a:xfrm rot="10800000">
            <a:off x="1416325" y="2404036"/>
            <a:ext cx="182700" cy="29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8" name="Google Shape;88;p24"/>
          <p:cNvCxnSpPr/>
          <p:nvPr/>
        </p:nvCxnSpPr>
        <p:spPr>
          <a:xfrm rot="10800000">
            <a:off x="1089997" y="2547745"/>
            <a:ext cx="0" cy="210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89" name="Google Shape;89;p24"/>
          <p:cNvCxnSpPr/>
          <p:nvPr/>
        </p:nvCxnSpPr>
        <p:spPr>
          <a:xfrm rot="10800000">
            <a:off x="1258152" y="2528301"/>
            <a:ext cx="57000" cy="1740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90" name="Google Shape;90;p24"/>
          <p:cNvGrpSpPr/>
          <p:nvPr/>
        </p:nvGrpSpPr>
        <p:grpSpPr>
          <a:xfrm flipH="1">
            <a:off x="258102" y="1895854"/>
            <a:ext cx="611151" cy="785975"/>
            <a:chOff x="3523532" y="4398405"/>
            <a:chExt cx="1733763" cy="2233518"/>
          </a:xfrm>
        </p:grpSpPr>
        <p:cxnSp>
          <p:nvCxnSpPr>
            <p:cNvPr id="91" name="Google Shape;91;p24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2" name="Google Shape;92;p24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3" name="Google Shape;93;p24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24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5" name="Google Shape;95;p24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96" name="Google Shape;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0420" y="1402833"/>
            <a:ext cx="1011529" cy="102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ubierto, papel, puesto, blanco&#10;&#10;Descripción generada automáticamente" id="98" name="Google Shape;9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488729" y="243099"/>
            <a:ext cx="4129384" cy="4478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7"/>
          <p:cNvGrpSpPr/>
          <p:nvPr/>
        </p:nvGrpSpPr>
        <p:grpSpPr>
          <a:xfrm>
            <a:off x="303347" y="-281"/>
            <a:ext cx="1553430" cy="2256857"/>
            <a:chOff x="531948" y="-845"/>
            <a:chExt cx="4572947" cy="6637815"/>
          </a:xfrm>
        </p:grpSpPr>
        <p:sp>
          <p:nvSpPr>
            <p:cNvPr id="100" name="Google Shape;100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27"/>
            <p:cNvCxnSpPr>
              <a:endCxn id="100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" name="Google Shape;105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6" name="Google Shape;106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7" name="Google Shape;107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8" name="Google Shape;108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09" name="Google Shape;109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0" name="Google Shape;110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11" name="Google Shape;111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12" name="Google Shape;112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3" name="Google Shape;113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4" name="Google Shape;114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5" name="Google Shape;115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16" name="Google Shape;116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17" name="Google Shape;117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7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120" name="Google Shape;120;p27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7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7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7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4" name="Google Shape;124;p27"/>
            <p:cNvCxnSpPr>
              <a:endCxn id="120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Google Shape;125;p27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6" name="Google Shape;126;p27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7" name="Google Shape;127;p27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8" name="Google Shape;128;p27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9" name="Google Shape;129;p27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30" name="Google Shape;130;p27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31" name="Google Shape;131;p27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32" name="Google Shape;132;p27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3" name="Google Shape;133;p27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4" name="Google Shape;134;p27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5" name="Google Shape;135;p27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36" name="Google Shape;136;p27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37" name="Google Shape;137;p27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27"/>
          <p:cNvSpPr txBox="1"/>
          <p:nvPr>
            <p:ph type="title"/>
          </p:nvPr>
        </p:nvSpPr>
        <p:spPr>
          <a:xfrm>
            <a:off x="2715425" y="735800"/>
            <a:ext cx="3732600" cy="3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b="1" sz="6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4" name="Google Shape;144;p35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5" name="Google Shape;145;p35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46" name="Google Shape;146;p35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48" name="Google Shape;148;p35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49" name="Google Shape;149;p35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50" name="Google Shape;150;p35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51" name="Google Shape;151;p35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sp>
        <p:nvSpPr>
          <p:cNvPr id="152" name="Google Shape;152;p35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?"/>
              <a:defRPr sz="1400"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b="1" sz="2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  <a:defRPr b="1" sz="2400"/>
            </a:lvl9pPr>
          </a:lstStyle>
          <a:p/>
        </p:txBody>
      </p:sp>
      <p:pic>
        <p:nvPicPr>
          <p:cNvPr descr="Imagen que contiene cubierto, papel, puesto, blanco&#10;&#10;Descripción generada automáticamente" id="154" name="Google Shape;15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536813" y="1562012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5" name="Google Shape;15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3482">
            <a:off x="4014638" y="1562013"/>
            <a:ext cx="1174149" cy="1273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6" name="Google Shape;15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5753538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ubierto, papel, puesto, blanco&#10;&#10;Descripción generada automáticamente" id="157" name="Google Shape;15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7492463" y="1561999"/>
            <a:ext cx="1174150" cy="1273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158" name="Google Shape;15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200" y="1628774"/>
            <a:ext cx="1446949" cy="13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Sue Ellen Francisco"/>
              <a:buNone/>
              <a:defRPr sz="48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</a:lstStyle>
          <a:p/>
        </p:txBody>
      </p:sp>
      <p:sp>
        <p:nvSpPr>
          <p:cNvPr id="161" name="Google Shape;16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62" name="Google Shape;162;p32"/>
          <p:cNvGrpSpPr/>
          <p:nvPr/>
        </p:nvGrpSpPr>
        <p:grpSpPr>
          <a:xfrm>
            <a:off x="6275779" y="94"/>
            <a:ext cx="1553887" cy="2252874"/>
            <a:chOff x="531948" y="-845"/>
            <a:chExt cx="4572947" cy="6637815"/>
          </a:xfrm>
        </p:grpSpPr>
        <p:sp>
          <p:nvSpPr>
            <p:cNvPr id="163" name="Google Shape;163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" name="Google Shape;167;p32"/>
            <p:cNvCxnSpPr>
              <a:endCxn id="163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69" name="Google Shape;169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0" name="Google Shape;170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1" name="Google Shape;171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2" name="Google Shape;172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73" name="Google Shape;173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74" name="Google Shape;174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5" name="Google Shape;175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6" name="Google Shape;176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7" name="Google Shape;177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8" name="Google Shape;178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79" name="Google Shape;179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180" name="Google Shape;180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32"/>
          <p:cNvGrpSpPr/>
          <p:nvPr/>
        </p:nvGrpSpPr>
        <p:grpSpPr>
          <a:xfrm>
            <a:off x="7304924" y="300"/>
            <a:ext cx="1553430" cy="3759623"/>
            <a:chOff x="531948" y="-4420745"/>
            <a:chExt cx="4572947" cy="11057715"/>
          </a:xfrm>
        </p:grpSpPr>
        <p:sp>
          <p:nvSpPr>
            <p:cNvPr id="183" name="Google Shape;183;p32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fmla="val 0" name="adj1"/>
                <a:gd fmla="val 10709559" name="adj2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2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2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2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7" name="Google Shape;187;p32"/>
            <p:cNvCxnSpPr>
              <a:endCxn id="183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32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89" name="Google Shape;189;p32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0" name="Google Shape;190;p32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1" name="Google Shape;191;p32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2" name="Google Shape;192;p32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93" name="Google Shape;193;p32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cap="rnd" cmpd="sng" w="28575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194" name="Google Shape;194;p32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95" name="Google Shape;195;p32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6" name="Google Shape;196;p32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7" name="Google Shape;197;p32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8" name="Google Shape;198;p32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199" name="Google Shape;199;p32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cap="rnd" cmpd="sng" w="28575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</p:grpSp>
        <p:sp>
          <p:nvSpPr>
            <p:cNvPr id="200" name="Google Shape;200;p32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rect b="b" l="l" r="r" t="t"/>
              <a:pathLst>
                <a:path extrusionOk="0" h="3699976" w="2592408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454102" y="3046396"/>
              <a:ext cx="629986" cy="1331895"/>
            </a:xfrm>
            <a:custGeom>
              <a:rect b="b" l="l" r="r" t="t"/>
              <a:pathLst>
                <a:path extrusionOk="0" h="1443789" w="659671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04" name="Google Shape;204;p25"/>
          <p:cNvSpPr txBox="1"/>
          <p:nvPr>
            <p:ph idx="1" type="body"/>
          </p:nvPr>
        </p:nvSpPr>
        <p:spPr>
          <a:xfrm>
            <a:off x="311700" y="1240025"/>
            <a:ext cx="53709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447508" y="45688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6999555" y="2661287"/>
            <a:ext cx="1908256" cy="389751"/>
          </a:xfrm>
          <a:prstGeom prst="ellipse">
            <a:avLst/>
          </a:prstGeom>
          <a:noFill/>
          <a:ln cap="flat" cmpd="sng" w="762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25"/>
          <p:cNvCxnSpPr>
            <a:endCxn id="206" idx="2"/>
          </p:cNvCxnSpPr>
          <p:nvPr/>
        </p:nvCxnSpPr>
        <p:spPr>
          <a:xfrm rot="10800000">
            <a:off x="6999555" y="2856162"/>
            <a:ext cx="308400" cy="1768500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08" name="Google Shape;208;p25"/>
          <p:cNvCxnSpPr/>
          <p:nvPr/>
        </p:nvCxnSpPr>
        <p:spPr>
          <a:xfrm flipH="1">
            <a:off x="8601196" y="2867161"/>
            <a:ext cx="307298" cy="1767585"/>
          </a:xfrm>
          <a:prstGeom prst="straightConnector1">
            <a:avLst/>
          </a:prstGeom>
          <a:noFill/>
          <a:ln cap="rnd" cmpd="sng" w="381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09" name="Google Shape;209;p25"/>
          <p:cNvSpPr/>
          <p:nvPr/>
        </p:nvSpPr>
        <p:spPr>
          <a:xfrm>
            <a:off x="7311282" y="4436446"/>
            <a:ext cx="1289337" cy="354413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rema, papel, rosquilla, tabla&#10;&#10;Descripción generada automáticamente" id="210" name="Google Shape;21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5766" y="4180492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25"/>
          <p:cNvGrpSpPr/>
          <p:nvPr/>
        </p:nvGrpSpPr>
        <p:grpSpPr>
          <a:xfrm>
            <a:off x="7219839" y="2660739"/>
            <a:ext cx="1547344" cy="394405"/>
            <a:chOff x="9162093" y="2888535"/>
            <a:chExt cx="2469823" cy="686400"/>
          </a:xfrm>
        </p:grpSpPr>
        <p:cxnSp>
          <p:nvCxnSpPr>
            <p:cNvPr id="212" name="Google Shape;212;p25"/>
            <p:cNvCxnSpPr/>
            <p:nvPr/>
          </p:nvCxnSpPr>
          <p:spPr>
            <a:xfrm rot="10800000">
              <a:off x="9162093" y="3045953"/>
              <a:ext cx="351300" cy="454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3" name="Google Shape;213;p25"/>
            <p:cNvCxnSpPr/>
            <p:nvPr/>
          </p:nvCxnSpPr>
          <p:spPr>
            <a:xfrm rot="10800000">
              <a:off x="9574967" y="2974342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4" name="Google Shape;214;p25"/>
            <p:cNvCxnSpPr/>
            <p:nvPr/>
          </p:nvCxnSpPr>
          <p:spPr>
            <a:xfrm rot="10800000">
              <a:off x="10084649" y="2908739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5" name="Google Shape;215;p25"/>
            <p:cNvCxnSpPr/>
            <p:nvPr/>
          </p:nvCxnSpPr>
          <p:spPr>
            <a:xfrm rot="10800000">
              <a:off x="10618554" y="2921860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6" name="Google Shape;216;p25"/>
            <p:cNvCxnSpPr/>
            <p:nvPr/>
          </p:nvCxnSpPr>
          <p:spPr>
            <a:xfrm rot="10800000">
              <a:off x="11128236" y="2953147"/>
              <a:ext cx="501600" cy="5682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7" name="Google Shape;217;p25"/>
            <p:cNvCxnSpPr/>
            <p:nvPr/>
          </p:nvCxnSpPr>
          <p:spPr>
            <a:xfrm flipH="1">
              <a:off x="11051416" y="3035887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8" name="Google Shape;218;p25"/>
            <p:cNvCxnSpPr/>
            <p:nvPr/>
          </p:nvCxnSpPr>
          <p:spPr>
            <a:xfrm flipH="1">
              <a:off x="10543763" y="2982396"/>
              <a:ext cx="580500" cy="5187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19" name="Google Shape;219;p25"/>
            <p:cNvCxnSpPr/>
            <p:nvPr/>
          </p:nvCxnSpPr>
          <p:spPr>
            <a:xfrm flipH="1">
              <a:off x="9921062" y="2888535"/>
              <a:ext cx="633900" cy="6864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20" name="Google Shape;220;p25"/>
            <p:cNvCxnSpPr/>
            <p:nvPr/>
          </p:nvCxnSpPr>
          <p:spPr>
            <a:xfrm flipH="1">
              <a:off x="9419553" y="2930924"/>
              <a:ext cx="426900" cy="5358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papel, rosquilla, tabla&#10;&#10;Descripción generada automáticamente" id="221" name="Google Shape;22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7412304" y="4089634"/>
            <a:ext cx="525477" cy="534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22" name="Google Shape;22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079717" y="3871713"/>
            <a:ext cx="572168" cy="490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25"/>
          <p:cNvGrpSpPr/>
          <p:nvPr/>
        </p:nvGrpSpPr>
        <p:grpSpPr>
          <a:xfrm>
            <a:off x="7023537" y="2894304"/>
            <a:ext cx="1866662" cy="1861631"/>
            <a:chOff x="7921705" y="2253592"/>
            <a:chExt cx="2979508" cy="3239873"/>
          </a:xfrm>
        </p:grpSpPr>
        <p:cxnSp>
          <p:nvCxnSpPr>
            <p:cNvPr id="224" name="Google Shape;224;p25"/>
            <p:cNvCxnSpPr/>
            <p:nvPr/>
          </p:nvCxnSpPr>
          <p:spPr>
            <a:xfrm rot="10800000">
              <a:off x="10325120" y="2404369"/>
              <a:ext cx="453900" cy="520500"/>
            </a:xfrm>
            <a:prstGeom prst="straightConnector1">
              <a:avLst/>
            </a:prstGeom>
            <a:noFill/>
            <a:ln cap="rnd" cmpd="sng" w="3810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grpSp>
          <p:nvGrpSpPr>
            <p:cNvPr id="225" name="Google Shape;225;p25"/>
            <p:cNvGrpSpPr/>
            <p:nvPr/>
          </p:nvGrpSpPr>
          <p:grpSpPr>
            <a:xfrm>
              <a:off x="7921705" y="2253592"/>
              <a:ext cx="2979508" cy="3239873"/>
              <a:chOff x="7915648" y="2247536"/>
              <a:chExt cx="2979508" cy="3239873"/>
            </a:xfrm>
          </p:grpSpPr>
          <p:cxnSp>
            <p:nvCxnSpPr>
              <p:cNvPr id="226" name="Google Shape;226;p25"/>
              <p:cNvCxnSpPr/>
              <p:nvPr/>
            </p:nvCxnSpPr>
            <p:spPr>
              <a:xfrm rot="10800000">
                <a:off x="7915648" y="2247536"/>
                <a:ext cx="2518200" cy="29487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7" name="Google Shape;227;p25"/>
              <p:cNvCxnSpPr/>
              <p:nvPr/>
            </p:nvCxnSpPr>
            <p:spPr>
              <a:xfrm rot="10800000">
                <a:off x="8055875" y="3102460"/>
                <a:ext cx="2076600" cy="23118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8" name="Google Shape;228;p25"/>
              <p:cNvCxnSpPr/>
              <p:nvPr/>
            </p:nvCxnSpPr>
            <p:spPr>
              <a:xfrm rot="10800000">
                <a:off x="8153984" y="3793989"/>
                <a:ext cx="1510800" cy="16803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29" name="Google Shape;229;p25"/>
              <p:cNvCxnSpPr/>
              <p:nvPr/>
            </p:nvCxnSpPr>
            <p:spPr>
              <a:xfrm rot="10800000">
                <a:off x="8275911" y="4491244"/>
                <a:ext cx="880200" cy="9891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0" name="Google Shape;230;p25"/>
              <p:cNvCxnSpPr/>
              <p:nvPr/>
            </p:nvCxnSpPr>
            <p:spPr>
              <a:xfrm rot="10800000">
                <a:off x="8654020" y="2449800"/>
                <a:ext cx="1852500" cy="21222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 rot="10800000">
                <a:off x="9254140" y="2517282"/>
                <a:ext cx="1331100" cy="1497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cxnSp>
            <p:nvCxnSpPr>
              <p:cNvPr id="232" name="Google Shape;232;p25"/>
              <p:cNvCxnSpPr/>
              <p:nvPr/>
            </p:nvCxnSpPr>
            <p:spPr>
              <a:xfrm rot="10800000">
                <a:off x="9876008" y="2506164"/>
                <a:ext cx="836400" cy="951600"/>
              </a:xfrm>
              <a:prstGeom prst="straightConnector1">
                <a:avLst/>
              </a:prstGeom>
              <a:noFill/>
              <a:ln cap="rnd" cmpd="sng" w="38100">
                <a:solidFill>
                  <a:srgbClr val="FFFFFF"/>
                </a:solidFill>
                <a:prstDash val="solid"/>
                <a:bevel/>
                <a:headEnd len="sm" w="sm" type="none"/>
                <a:tailEnd len="sm" w="sm" type="none"/>
              </a:ln>
            </p:spPr>
          </p:cxnSp>
          <p:grpSp>
            <p:nvGrpSpPr>
              <p:cNvPr id="233" name="Google Shape;233;p25"/>
              <p:cNvGrpSpPr/>
              <p:nvPr/>
            </p:nvGrpSpPr>
            <p:grpSpPr>
              <a:xfrm flipH="1">
                <a:off x="8031784" y="2254601"/>
                <a:ext cx="2863372" cy="3232808"/>
                <a:chOff x="4652674" y="1497647"/>
                <a:chExt cx="2863372" cy="3232808"/>
              </a:xfrm>
            </p:grpSpPr>
            <p:cxnSp>
              <p:nvCxnSpPr>
                <p:cNvPr id="234" name="Google Shape;234;p25"/>
                <p:cNvCxnSpPr/>
                <p:nvPr/>
              </p:nvCxnSpPr>
              <p:spPr>
                <a:xfrm rot="10800000">
                  <a:off x="4652674" y="1497647"/>
                  <a:ext cx="2518200" cy="29487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5" name="Google Shape;235;p25"/>
                <p:cNvCxnSpPr/>
                <p:nvPr/>
              </p:nvCxnSpPr>
              <p:spPr>
                <a:xfrm rot="10800000">
                  <a:off x="4792901" y="2352571"/>
                  <a:ext cx="2076600" cy="23118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6" name="Google Shape;236;p25"/>
                <p:cNvCxnSpPr/>
                <p:nvPr/>
              </p:nvCxnSpPr>
              <p:spPr>
                <a:xfrm rot="10800000">
                  <a:off x="4891010" y="3044100"/>
                  <a:ext cx="1510800" cy="16803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7" name="Google Shape;237;p25"/>
                <p:cNvCxnSpPr/>
                <p:nvPr/>
              </p:nvCxnSpPr>
              <p:spPr>
                <a:xfrm rot="10800000">
                  <a:off x="5012937" y="3741355"/>
                  <a:ext cx="880200" cy="9891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8" name="Google Shape;238;p25"/>
                <p:cNvCxnSpPr/>
                <p:nvPr/>
              </p:nvCxnSpPr>
              <p:spPr>
                <a:xfrm rot="10800000">
                  <a:off x="5391046" y="1699911"/>
                  <a:ext cx="1852500" cy="21222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39" name="Google Shape;239;p25"/>
                <p:cNvCxnSpPr/>
                <p:nvPr/>
              </p:nvCxnSpPr>
              <p:spPr>
                <a:xfrm rot="10800000">
                  <a:off x="5991166" y="1767393"/>
                  <a:ext cx="1331100" cy="1497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40" name="Google Shape;240;p25"/>
                <p:cNvCxnSpPr/>
                <p:nvPr/>
              </p:nvCxnSpPr>
              <p:spPr>
                <a:xfrm rot="10800000">
                  <a:off x="6613034" y="1756275"/>
                  <a:ext cx="836400" cy="9516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  <p:cxnSp>
              <p:nvCxnSpPr>
                <p:cNvPr id="241" name="Google Shape;241;p25"/>
                <p:cNvCxnSpPr/>
                <p:nvPr/>
              </p:nvCxnSpPr>
              <p:spPr>
                <a:xfrm rot="10800000">
                  <a:off x="7062146" y="1654480"/>
                  <a:ext cx="453900" cy="520500"/>
                </a:xfrm>
                <a:prstGeom prst="straightConnector1">
                  <a:avLst/>
                </a:prstGeom>
                <a:noFill/>
                <a:ln cap="rnd" cmpd="sng" w="38100">
                  <a:solidFill>
                    <a:srgbClr val="FFFFFF"/>
                  </a:solidFill>
                  <a:prstDash val="solid"/>
                  <a:bevel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Imagen que contiene crema, rosquilla, postre, cubierto&#10;&#10;Descripción generada automáticamente" id="242" name="Google Shape;24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4342288"/>
            <a:ext cx="557985" cy="56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ostre, comida, pastel&#10;&#10;Descripción generada automáticamente" id="243" name="Google Shape;24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4071" y="4272378"/>
            <a:ext cx="465618" cy="47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comida, alimentos, postre&#10;&#10;Descripción generada automáticamente" id="244" name="Google Shape;24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531" y="4390454"/>
            <a:ext cx="526104" cy="537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rema, papel, rosquilla, tabla&#10;&#10;Descripción generada automáticamente" id="245" name="Google Shape;24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1935" y="4108523"/>
            <a:ext cx="646793" cy="60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/>
          <p:nvPr>
            <p:ph type="title"/>
          </p:nvPr>
        </p:nvSpPr>
        <p:spPr>
          <a:xfrm>
            <a:off x="311700" y="555600"/>
            <a:ext cx="7140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8" name="Google Shape;248;p26"/>
          <p:cNvSpPr txBox="1"/>
          <p:nvPr>
            <p:ph idx="1" type="body"/>
          </p:nvPr>
        </p:nvSpPr>
        <p:spPr>
          <a:xfrm>
            <a:off x="311700" y="1389600"/>
            <a:ext cx="49164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?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?"/>
              <a:defRPr/>
            </a:lvl9pPr>
          </a:lstStyle>
          <a:p/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p26"/>
          <p:cNvSpPr/>
          <p:nvPr/>
        </p:nvSpPr>
        <p:spPr>
          <a:xfrm rot="10800000">
            <a:off x="1722418" y="510692"/>
            <a:ext cx="156600" cy="99000"/>
          </a:xfrm>
          <a:prstGeom prst="pie">
            <a:avLst>
              <a:gd fmla="val 0" name="adj1"/>
              <a:gd fmla="val 10709559" name="adj2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6"/>
          <p:cNvSpPr/>
          <p:nvPr/>
        </p:nvSpPr>
        <p:spPr>
          <a:xfrm rot="5400000">
            <a:off x="1771949" y="474932"/>
            <a:ext cx="495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6"/>
          <p:cNvSpPr/>
          <p:nvPr/>
        </p:nvSpPr>
        <p:spPr>
          <a:xfrm rot="5400000">
            <a:off x="1779022" y="519727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6"/>
          <p:cNvSpPr/>
          <p:nvPr/>
        </p:nvSpPr>
        <p:spPr>
          <a:xfrm rot="5400000">
            <a:off x="1779348" y="568991"/>
            <a:ext cx="41400" cy="2448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p26"/>
          <p:cNvCxnSpPr>
            <a:endCxn id="250" idx="1"/>
          </p:cNvCxnSpPr>
          <p:nvPr/>
        </p:nvCxnSpPr>
        <p:spPr>
          <a:xfrm flipH="1">
            <a:off x="1800718" y="13892"/>
            <a:ext cx="5400" cy="4968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6"/>
          <p:cNvCxnSpPr/>
          <p:nvPr/>
        </p:nvCxnSpPr>
        <p:spPr>
          <a:xfrm rot="10800000">
            <a:off x="2325075" y="1093527"/>
            <a:ext cx="1842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6" name="Google Shape;256;p26"/>
          <p:cNvCxnSpPr/>
          <p:nvPr/>
        </p:nvCxnSpPr>
        <p:spPr>
          <a:xfrm rot="10800000">
            <a:off x="2327975" y="1246714"/>
            <a:ext cx="217200" cy="57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7" name="Google Shape;257;p26"/>
          <p:cNvCxnSpPr/>
          <p:nvPr/>
        </p:nvCxnSpPr>
        <p:spPr>
          <a:xfrm rot="10800000">
            <a:off x="2250737" y="1413938"/>
            <a:ext cx="233700" cy="156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8" name="Google Shape;258;p26"/>
          <p:cNvCxnSpPr/>
          <p:nvPr/>
        </p:nvCxnSpPr>
        <p:spPr>
          <a:xfrm rot="10800000">
            <a:off x="2128646" y="1541614"/>
            <a:ext cx="167700" cy="2700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59" name="Google Shape;259;p26"/>
          <p:cNvCxnSpPr/>
          <p:nvPr/>
        </p:nvCxnSpPr>
        <p:spPr>
          <a:xfrm rot="10800000">
            <a:off x="1829076" y="1673525"/>
            <a:ext cx="0" cy="1929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260" name="Google Shape;260;p26"/>
          <p:cNvCxnSpPr/>
          <p:nvPr/>
        </p:nvCxnSpPr>
        <p:spPr>
          <a:xfrm rot="10800000">
            <a:off x="1983561" y="1655929"/>
            <a:ext cx="52200" cy="15960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61" name="Google Shape;261;p26"/>
          <p:cNvGrpSpPr/>
          <p:nvPr/>
        </p:nvGrpSpPr>
        <p:grpSpPr>
          <a:xfrm flipH="1">
            <a:off x="1065334" y="1075103"/>
            <a:ext cx="561046" cy="721426"/>
            <a:chOff x="3523532" y="4398405"/>
            <a:chExt cx="1733763" cy="2233518"/>
          </a:xfrm>
        </p:grpSpPr>
        <p:cxnSp>
          <p:nvCxnSpPr>
            <p:cNvPr id="262" name="Google Shape;262;p2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3" name="Google Shape;263;p2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4" name="Google Shape;264;p2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5" name="Google Shape;265;p2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266" name="Google Shape;266;p2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cap="rnd" cmpd="sng" w="19050">
              <a:solidFill>
                <a:srgbClr val="FFFFFF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pic>
        <p:nvPicPr>
          <p:cNvPr descr="Imagen que contiene crema, rosquilla, postre, cubierto&#10;&#10;Descripción generada automáticamente" id="267" name="Google Shape;26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2123" y="622665"/>
            <a:ext cx="928548" cy="940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b="0" i="0" sz="48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311700" y="1240025"/>
            <a:ext cx="8520600" cy="3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Arial"/>
              <a:buChar char="💡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22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100" u="none" cap="none" strike="noStrike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"/>
          <p:cNvSpPr txBox="1"/>
          <p:nvPr>
            <p:ph type="ctrTitle"/>
          </p:nvPr>
        </p:nvSpPr>
        <p:spPr>
          <a:xfrm>
            <a:off x="3882925" y="370350"/>
            <a:ext cx="5009100" cy="440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br>
              <a:rPr lang="en-GB"/>
            </a:br>
            <a:br>
              <a:rPr lang="en-GB" sz="5100"/>
            </a:br>
            <a:r>
              <a:rPr lang="en-GB" sz="3600">
                <a:solidFill>
                  <a:srgbClr val="FFCB25"/>
                </a:solidFill>
              </a:rPr>
              <a:t>CLARKSVILLE CHARTER SCHOOL</a:t>
            </a:r>
            <a:endParaRPr sz="3600">
              <a:solidFill>
                <a:srgbClr val="FFCB2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r>
              <a:rPr lang="en-GB" sz="4000"/>
              <a:t>High School CCI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en-GB" sz="4000"/>
              <a:t>LCAP </a:t>
            </a:r>
            <a:br>
              <a:rPr lang="en-GB" sz="4000"/>
            </a:br>
            <a:r>
              <a:rPr lang="en-GB" sz="2800"/>
              <a:t>Expanded Learning Opportunities </a:t>
            </a:r>
            <a:r>
              <a:rPr lang="en-GB" sz="2800">
                <a:solidFill>
                  <a:schemeClr val="lt1"/>
                </a:solidFill>
              </a:rPr>
              <a:t> (ELO)</a:t>
            </a:r>
            <a:r>
              <a:rPr lang="en-GB" sz="2800"/>
              <a:t> Grant </a:t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4000"/>
          </a:p>
        </p:txBody>
      </p:sp>
      <p:sp>
        <p:nvSpPr>
          <p:cNvPr id="376" name="Google Shape;376;p1"/>
          <p:cNvSpPr txBox="1"/>
          <p:nvPr/>
        </p:nvSpPr>
        <p:spPr>
          <a:xfrm>
            <a:off x="5538000" y="4031750"/>
            <a:ext cx="17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E6BE42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April 29, 2021</a:t>
            </a:r>
            <a:endParaRPr sz="2800">
              <a:solidFill>
                <a:srgbClr val="E6BE42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cbdba5291_0_31"/>
          <p:cNvSpPr txBox="1"/>
          <p:nvPr>
            <p:ph type="title"/>
          </p:nvPr>
        </p:nvSpPr>
        <p:spPr>
          <a:xfrm>
            <a:off x="1671850" y="208725"/>
            <a:ext cx="71442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Parent Feedback</a:t>
            </a:r>
            <a:endParaRPr/>
          </a:p>
        </p:txBody>
      </p:sp>
      <p:sp>
        <p:nvSpPr>
          <p:cNvPr id="443" name="Google Shape;443;gccbdba5291_0_31"/>
          <p:cNvSpPr txBox="1"/>
          <p:nvPr>
            <p:ph idx="1" type="body"/>
          </p:nvPr>
        </p:nvSpPr>
        <p:spPr>
          <a:xfrm>
            <a:off x="3912000" y="1559125"/>
            <a:ext cx="52320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How concerned are you about your child’s mental well-being?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Is the school effective in strengthening and promoting academic achievement of all students?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How effective is the school in providing a safe, healthy, and engaged learning environment for all students?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Is the school effective in providing information on how to help your child plan for college and career after high school?</a:t>
            </a:r>
            <a:endParaRPr sz="14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44" name="Google Shape;444;gccbdba5291_0_31"/>
          <p:cNvSpPr/>
          <p:nvPr/>
        </p:nvSpPr>
        <p:spPr>
          <a:xfrm>
            <a:off x="2730475" y="16026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ccbdba5291_0_31"/>
          <p:cNvSpPr/>
          <p:nvPr/>
        </p:nvSpPr>
        <p:spPr>
          <a:xfrm>
            <a:off x="2653725" y="30912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ccbdba5291_0_31"/>
          <p:cNvSpPr/>
          <p:nvPr/>
        </p:nvSpPr>
        <p:spPr>
          <a:xfrm>
            <a:off x="2653725" y="40715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ccbdba5291_0_31"/>
          <p:cNvSpPr/>
          <p:nvPr/>
        </p:nvSpPr>
        <p:spPr>
          <a:xfrm>
            <a:off x="2730475" y="22697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d3582d326f_0_0"/>
          <p:cNvSpPr txBox="1"/>
          <p:nvPr>
            <p:ph type="title"/>
          </p:nvPr>
        </p:nvSpPr>
        <p:spPr>
          <a:xfrm>
            <a:off x="719950" y="3475650"/>
            <a:ext cx="26706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-GB" sz="2300">
                <a:solidFill>
                  <a:schemeClr val="lt1"/>
                </a:solidFill>
              </a:rPr>
              <a:t>These are some concerns parents may have raised about their children as a result of the novel Coronavirus (COVID-19). </a:t>
            </a:r>
            <a:endParaRPr/>
          </a:p>
        </p:txBody>
      </p:sp>
      <p:pic>
        <p:nvPicPr>
          <p:cNvPr id="453" name="Google Shape;453;gd3582d32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50" y="1158338"/>
            <a:ext cx="5143599" cy="23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"/>
          <p:cNvSpPr txBox="1"/>
          <p:nvPr>
            <p:ph type="title"/>
          </p:nvPr>
        </p:nvSpPr>
        <p:spPr>
          <a:xfrm>
            <a:off x="437025" y="445025"/>
            <a:ext cx="818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Student Feedback: Grades 4th- 12th</a:t>
            </a:r>
            <a:endParaRPr/>
          </a:p>
        </p:txBody>
      </p:sp>
      <p:sp>
        <p:nvSpPr>
          <p:cNvPr id="459" name="Google Shape;459;p3"/>
          <p:cNvSpPr txBox="1"/>
          <p:nvPr>
            <p:ph idx="1" type="body"/>
          </p:nvPr>
        </p:nvSpPr>
        <p:spPr>
          <a:xfrm>
            <a:off x="437025" y="1383425"/>
            <a:ext cx="6153000" cy="28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                     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I feel safe and connected to my school.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My school provides me with the materials I need to       learn such as textbooks and learning materials to meet my educational needs.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My school works with my parent/guardian to help me do my best in school.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60" name="Google Shape;460;p3"/>
          <p:cNvSpPr/>
          <p:nvPr/>
        </p:nvSpPr>
        <p:spPr>
          <a:xfrm>
            <a:off x="269625" y="17919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"/>
          <p:cNvSpPr/>
          <p:nvPr/>
        </p:nvSpPr>
        <p:spPr>
          <a:xfrm>
            <a:off x="219475" y="24333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"/>
          <p:cNvSpPr/>
          <p:nvPr/>
        </p:nvSpPr>
        <p:spPr>
          <a:xfrm>
            <a:off x="269625" y="35567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d3582d326f_0_23"/>
          <p:cNvSpPr txBox="1"/>
          <p:nvPr>
            <p:ph type="title"/>
          </p:nvPr>
        </p:nvSpPr>
        <p:spPr>
          <a:xfrm>
            <a:off x="4983575" y="700275"/>
            <a:ext cx="26706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chemeClr val="lt1"/>
                </a:solidFill>
              </a:rPr>
              <a:t>Student Feedback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chemeClr val="lt1"/>
                </a:solidFill>
              </a:rPr>
              <a:t>Grades 4th-12th</a:t>
            </a:r>
            <a:endParaRPr sz="3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68" name="Google Shape;468;gd3582d326f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950" y="2212250"/>
            <a:ext cx="5962100" cy="27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d3582d326f_0_8"/>
          <p:cNvSpPr txBox="1"/>
          <p:nvPr>
            <p:ph type="title"/>
          </p:nvPr>
        </p:nvSpPr>
        <p:spPr>
          <a:xfrm>
            <a:off x="522900" y="555600"/>
            <a:ext cx="64626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4400">
                <a:solidFill>
                  <a:schemeClr val="lt1"/>
                </a:solidFill>
              </a:rPr>
              <a:t>Feedback from 8th-12th Grade Students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pic>
        <p:nvPicPr>
          <p:cNvPr descr="Forms response chart. Question title: 8th to 12th Grade Students:. Number of responses: ." id="474" name="Google Shape;474;gd3582d326f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50" y="2213750"/>
            <a:ext cx="4769158" cy="23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d3582d326f_0_16"/>
          <p:cNvSpPr txBox="1"/>
          <p:nvPr>
            <p:ph type="title"/>
          </p:nvPr>
        </p:nvSpPr>
        <p:spPr>
          <a:xfrm>
            <a:off x="522900" y="555600"/>
            <a:ext cx="64626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400">
                <a:solidFill>
                  <a:schemeClr val="lt1"/>
                </a:solidFill>
              </a:rPr>
              <a:t>Feedback from High School Students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pic>
        <p:nvPicPr>
          <p:cNvPr descr="Forms response chart. Question title: High School Students:. Number of responses: ." id="480" name="Google Shape;480;gd3582d326f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975" y="2173525"/>
            <a:ext cx="4769158" cy="23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"/>
          <p:cNvSpPr txBox="1"/>
          <p:nvPr>
            <p:ph type="title"/>
          </p:nvPr>
        </p:nvSpPr>
        <p:spPr>
          <a:xfrm>
            <a:off x="5543825" y="308800"/>
            <a:ext cx="3411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Staff Feedback</a:t>
            </a:r>
            <a:endParaRPr sz="4800"/>
          </a:p>
        </p:txBody>
      </p:sp>
      <p:sp>
        <p:nvSpPr>
          <p:cNvPr id="486" name="Google Shape;486;p4"/>
          <p:cNvSpPr txBox="1"/>
          <p:nvPr>
            <p:ph idx="1" type="body"/>
          </p:nvPr>
        </p:nvSpPr>
        <p:spPr>
          <a:xfrm>
            <a:off x="3016700" y="1171775"/>
            <a:ext cx="55911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Which state priorities should be the focus of school resources?</a:t>
            </a:r>
            <a:endParaRPr sz="24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87" name="Google Shape;487;p4"/>
          <p:cNvSpPr/>
          <p:nvPr/>
        </p:nvSpPr>
        <p:spPr>
          <a:xfrm>
            <a:off x="576850" y="30564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"/>
          <p:cNvSpPr/>
          <p:nvPr/>
        </p:nvSpPr>
        <p:spPr>
          <a:xfrm>
            <a:off x="576850" y="39500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"/>
          <p:cNvSpPr/>
          <p:nvPr/>
        </p:nvSpPr>
        <p:spPr>
          <a:xfrm>
            <a:off x="576850" y="216277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"/>
          <p:cNvSpPr txBox="1"/>
          <p:nvPr/>
        </p:nvSpPr>
        <p:spPr>
          <a:xfrm>
            <a:off x="2186800" y="3116900"/>
            <a:ext cx="559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    </a:t>
            </a:r>
            <a:r>
              <a:rPr lang="en-GB" sz="20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Basic Services (Teacher credentials, instructional materials) 56%</a:t>
            </a:r>
            <a:endParaRPr/>
          </a:p>
        </p:txBody>
      </p:sp>
      <p:sp>
        <p:nvSpPr>
          <p:cNvPr id="491" name="Google Shape;491;p4"/>
          <p:cNvSpPr txBox="1"/>
          <p:nvPr/>
        </p:nvSpPr>
        <p:spPr>
          <a:xfrm>
            <a:off x="1999075" y="2156100"/>
            <a:ext cx="6447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Parent Involvement ( Efforts to seek parent input and participation) 60.4%</a:t>
            </a:r>
            <a:endParaRPr sz="2100">
              <a:solidFill>
                <a:srgbClr val="FFFFF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92" name="Google Shape;492;p4"/>
          <p:cNvSpPr txBox="1"/>
          <p:nvPr/>
        </p:nvSpPr>
        <p:spPr>
          <a:xfrm>
            <a:off x="2507225" y="3938600"/>
            <a:ext cx="536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Course Access (Student access to broad course of study) 53.8%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3582d326f_0_37"/>
          <p:cNvSpPr txBox="1"/>
          <p:nvPr>
            <p:ph type="title"/>
          </p:nvPr>
        </p:nvSpPr>
        <p:spPr>
          <a:xfrm>
            <a:off x="4035700" y="83525"/>
            <a:ext cx="42903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chemeClr val="lt1"/>
                </a:solidFill>
              </a:rPr>
              <a:t>Staff Feedback to the Question</a:t>
            </a:r>
            <a:endParaRPr sz="5300"/>
          </a:p>
        </p:txBody>
      </p:sp>
      <p:pic>
        <p:nvPicPr>
          <p:cNvPr descr="Forms response chart. Question title: What is your overall comfort level in implementing the California Standards (ELA, History/Social Science, Math, NGSS, PE/Health, WorldLanguage, VAPA) that you are responsible for teaching?. Number of responses: 91 responses." id="498" name="Google Shape;498;gd3582d326f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550" y="2099200"/>
            <a:ext cx="5279724" cy="23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"/>
          <p:cNvSpPr txBox="1"/>
          <p:nvPr>
            <p:ph type="title"/>
          </p:nvPr>
        </p:nvSpPr>
        <p:spPr>
          <a:xfrm>
            <a:off x="175975" y="555600"/>
            <a:ext cx="40473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Goal #1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6000">
              <a:solidFill>
                <a:srgbClr val="E6BE42"/>
              </a:solidFill>
            </a:endParaRPr>
          </a:p>
        </p:txBody>
      </p:sp>
      <p:sp>
        <p:nvSpPr>
          <p:cNvPr id="504" name="Google Shape;504;p6"/>
          <p:cNvSpPr txBox="1"/>
          <p:nvPr>
            <p:ph idx="1" type="body"/>
          </p:nvPr>
        </p:nvSpPr>
        <p:spPr>
          <a:xfrm>
            <a:off x="2278000" y="764400"/>
            <a:ext cx="40473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CCS will continue to develop plans, and utilize data to strengthen student achievement for all students.</a:t>
            </a:r>
            <a:r>
              <a:rPr lang="en-GB" sz="1200">
                <a:solidFill>
                  <a:srgbClr val="0000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05" name="Google Shape;505;p6"/>
          <p:cNvSpPr txBox="1"/>
          <p:nvPr/>
        </p:nvSpPr>
        <p:spPr>
          <a:xfrm>
            <a:off x="1294725" y="2101275"/>
            <a:ext cx="5341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Professional Learning related to student learning needs particularly for English learners, foster youth, students who qualify for free or reduced lunch and students with disabilities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Implement and assess formative and interim assessments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live or synchronous classes/ workshops for Elementary level grades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additional technology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and maintain certificated staff to provide online/synchronous instruction, programs and support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Purchase of resources to support Student Services Department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d3582d326f_0_59"/>
          <p:cNvSpPr txBox="1"/>
          <p:nvPr>
            <p:ph type="title"/>
          </p:nvPr>
        </p:nvSpPr>
        <p:spPr>
          <a:xfrm>
            <a:off x="3807300" y="700275"/>
            <a:ext cx="38469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200">
                <a:solidFill>
                  <a:schemeClr val="lt1"/>
                </a:solidFill>
              </a:rPr>
              <a:t>Parent Feedback for Goal #1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descr="Forms response chart. Question title: How strongly do you agree or disagree that this school been doing the following things during the school year?. Number of responses: ." id="511" name="Google Shape;511;gd3582d326f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325" y="2136775"/>
            <a:ext cx="6108576" cy="265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"/>
          <p:cNvSpPr txBox="1"/>
          <p:nvPr>
            <p:ph type="title"/>
          </p:nvPr>
        </p:nvSpPr>
        <p:spPr>
          <a:xfrm>
            <a:off x="311700" y="3030575"/>
            <a:ext cx="8520600" cy="151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HIGH SCHOOL</a:t>
            </a:r>
            <a:endParaRPr/>
          </a:p>
        </p:txBody>
      </p:sp>
      <p:sp>
        <p:nvSpPr>
          <p:cNvPr id="382" name="Google Shape;382;p18"/>
          <p:cNvSpPr txBox="1"/>
          <p:nvPr/>
        </p:nvSpPr>
        <p:spPr>
          <a:xfrm>
            <a:off x="6459500" y="4470450"/>
            <a:ext cx="292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6BE42"/>
                </a:solidFill>
                <a:latin typeface="Didact Gothic"/>
                <a:ea typeface="Didact Gothic"/>
                <a:cs typeface="Didact Gothic"/>
                <a:sym typeface="Didact Gothic"/>
              </a:rPr>
              <a:t>Shannon Breckenridge</a:t>
            </a:r>
            <a:endParaRPr>
              <a:solidFill>
                <a:srgbClr val="E6BE4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4"/>
          <p:cNvSpPr txBox="1"/>
          <p:nvPr>
            <p:ph type="title"/>
          </p:nvPr>
        </p:nvSpPr>
        <p:spPr>
          <a:xfrm>
            <a:off x="265500" y="2212050"/>
            <a:ext cx="40452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Goal #2</a:t>
            </a:r>
            <a:endParaRPr/>
          </a:p>
        </p:txBody>
      </p:sp>
      <p:sp>
        <p:nvSpPr>
          <p:cNvPr id="517" name="Google Shape;517;p14"/>
          <p:cNvSpPr txBox="1"/>
          <p:nvPr>
            <p:ph idx="1" type="subTitle"/>
          </p:nvPr>
        </p:nvSpPr>
        <p:spPr>
          <a:xfrm>
            <a:off x="373200" y="3107875"/>
            <a:ext cx="41988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CCS will promote a safe, healthy, and engaged learning environment for all. </a:t>
            </a:r>
            <a:endParaRPr sz="26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518" name="Google Shape;518;p14"/>
          <p:cNvGrpSpPr/>
          <p:nvPr/>
        </p:nvGrpSpPr>
        <p:grpSpPr>
          <a:xfrm>
            <a:off x="4875710" y="374910"/>
            <a:ext cx="3726938" cy="4478486"/>
            <a:chOff x="6679223" y="2577151"/>
            <a:chExt cx="3956410" cy="2777700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7996402" y="4725653"/>
              <a:ext cx="1328920" cy="547519"/>
              <a:chOff x="7059929" y="5060917"/>
              <a:chExt cx="1328920" cy="547519"/>
            </a:xfrm>
          </p:grpSpPr>
          <p:sp>
            <p:nvSpPr>
              <p:cNvPr id="520" name="Google Shape;520;p14"/>
              <p:cNvSpPr/>
              <p:nvPr/>
            </p:nvSpPr>
            <p:spPr>
              <a:xfrm rot="10800000">
                <a:off x="7059929" y="5578436"/>
                <a:ext cx="1322100" cy="30000"/>
              </a:xfrm>
              <a:prstGeom prst="trapezoid">
                <a:avLst>
                  <a:gd fmla="val 14232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7187465" y="5060917"/>
                <a:ext cx="1067100" cy="428400"/>
              </a:xfrm>
              <a:prstGeom prst="trapezoid">
                <a:avLst>
                  <a:gd fmla="val 15083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7066749" y="5488243"/>
                <a:ext cx="1322100" cy="93600"/>
              </a:xfrm>
              <a:prstGeom prst="trapezoid">
                <a:avLst>
                  <a:gd fmla="val 14232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14"/>
            <p:cNvGrpSpPr/>
            <p:nvPr/>
          </p:nvGrpSpPr>
          <p:grpSpPr>
            <a:xfrm>
              <a:off x="6679223" y="2577151"/>
              <a:ext cx="3956410" cy="2777700"/>
              <a:chOff x="5742750" y="2912415"/>
              <a:chExt cx="3956410" cy="2777700"/>
            </a:xfrm>
          </p:grpSpPr>
          <p:sp>
            <p:nvSpPr>
              <p:cNvPr id="524" name="Google Shape;524;p14"/>
              <p:cNvSpPr/>
              <p:nvPr/>
            </p:nvSpPr>
            <p:spPr>
              <a:xfrm>
                <a:off x="5742760" y="2912415"/>
                <a:ext cx="3956400" cy="2777700"/>
              </a:xfrm>
              <a:prstGeom prst="roundRect">
                <a:avLst>
                  <a:gd fmla="val 3377" name="adj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 rot="10800000">
                <a:off x="5742750" y="4752515"/>
                <a:ext cx="3956400" cy="308400"/>
              </a:xfrm>
              <a:prstGeom prst="round2SameRect">
                <a:avLst>
                  <a:gd fmla="val 19571" name="adj1"/>
                  <a:gd fmla="val 0" name="adj2"/>
                </a:avLst>
              </a:prstGeom>
              <a:noFill/>
              <a:ln cap="flat" cmpd="sng" w="28575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6" name="Google Shape;526;p14"/>
          <p:cNvSpPr txBox="1"/>
          <p:nvPr/>
        </p:nvSpPr>
        <p:spPr>
          <a:xfrm>
            <a:off x="5023225" y="488175"/>
            <a:ext cx="3537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ACTIONS: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support staff for unduplicated student support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certificated staff to provide online/synchronous instruction, programs and support for our English Learners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new integrated website for staff, students and families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Fund School Counselor/SSD Coordinator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Didact Gothic"/>
              <a:buAutoNum type="arabicPeriod"/>
            </a:pPr>
            <a:r>
              <a:rPr lang="en-GB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Hire Guidance Tech</a:t>
            </a:r>
            <a:endParaRPr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d3582d326f_0_44"/>
          <p:cNvSpPr txBox="1"/>
          <p:nvPr>
            <p:ph type="title"/>
          </p:nvPr>
        </p:nvSpPr>
        <p:spPr>
          <a:xfrm>
            <a:off x="3660325" y="271225"/>
            <a:ext cx="47595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400">
                <a:solidFill>
                  <a:schemeClr val="lt1"/>
                </a:solidFill>
              </a:rPr>
              <a:t>Parent</a:t>
            </a:r>
            <a:r>
              <a:rPr lang="en-GB" sz="2400">
                <a:solidFill>
                  <a:schemeClr val="lt1"/>
                </a:solidFill>
              </a:rPr>
              <a:t> Feedback For Goal #2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532" name="Google Shape;532;gd3582d326f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350" y="2258850"/>
            <a:ext cx="6274774" cy="257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"/>
          <p:cNvSpPr txBox="1"/>
          <p:nvPr>
            <p:ph type="title"/>
          </p:nvPr>
        </p:nvSpPr>
        <p:spPr>
          <a:xfrm>
            <a:off x="337000" y="2173375"/>
            <a:ext cx="67479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Goal #3</a:t>
            </a:r>
            <a:endParaRPr/>
          </a:p>
        </p:txBody>
      </p:sp>
      <p:sp>
        <p:nvSpPr>
          <p:cNvPr id="538" name="Google Shape;538;p8"/>
          <p:cNvSpPr txBox="1"/>
          <p:nvPr>
            <p:ph idx="1" type="body"/>
          </p:nvPr>
        </p:nvSpPr>
        <p:spPr>
          <a:xfrm>
            <a:off x="4665075" y="476000"/>
            <a:ext cx="3999900" cy="26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ACTIONS</a:t>
            </a: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: 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AutoNum type="arabicPeriod"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Increase number of course offerings in college and career indicators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AutoNum type="arabicPeriod"/>
            </a:pPr>
            <a:r>
              <a:rPr lang="en-GB" sz="1600">
                <a:latin typeface="Didact Gothic"/>
                <a:ea typeface="Didact Gothic"/>
                <a:cs typeface="Didact Gothic"/>
                <a:sym typeface="Didact Gothic"/>
              </a:rPr>
              <a:t>Provide College Readiness Assessments and Preparatory Workshops</a:t>
            </a:r>
            <a:endParaRPr sz="16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8"/>
          <p:cNvSpPr txBox="1"/>
          <p:nvPr>
            <p:ph idx="2" type="body"/>
          </p:nvPr>
        </p:nvSpPr>
        <p:spPr>
          <a:xfrm>
            <a:off x="481225" y="3141200"/>
            <a:ext cx="39999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Increase the number of students who are High School, College, Career and Life Ready.</a:t>
            </a:r>
            <a:endParaRPr sz="17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d3582d326f_0_53"/>
          <p:cNvSpPr txBox="1"/>
          <p:nvPr>
            <p:ph type="title"/>
          </p:nvPr>
        </p:nvSpPr>
        <p:spPr>
          <a:xfrm>
            <a:off x="3660325" y="271225"/>
            <a:ext cx="47595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2400">
                <a:solidFill>
                  <a:schemeClr val="lt1"/>
                </a:solidFill>
              </a:rPr>
              <a:t>Parent Feedback For Goal #3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545" name="Google Shape;545;gd3582d326f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400" y="1988925"/>
            <a:ext cx="5746975" cy="24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WHAT’S </a:t>
            </a:r>
            <a:r>
              <a:rPr lang="en-GB">
                <a:solidFill>
                  <a:srgbClr val="E6BE42"/>
                </a:solidFill>
              </a:rPr>
              <a:t>NEXT!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LCAP Draft: </a:t>
            </a:r>
            <a:r>
              <a:rPr lang="en-GB" sz="4500"/>
              <a:t>Reflect feedback from Stakeholders</a:t>
            </a:r>
            <a:endParaRPr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sp>
        <p:nvSpPr>
          <p:cNvPr id="556" name="Google Shape;556;p11"/>
          <p:cNvSpPr txBox="1"/>
          <p:nvPr>
            <p:ph idx="2" type="body"/>
          </p:nvPr>
        </p:nvSpPr>
        <p:spPr>
          <a:xfrm>
            <a:off x="1658775" y="1497075"/>
            <a:ext cx="54378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Surveys from Parents, Students and Families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Board Member Feedback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Upcoming Public Hearings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ELAC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➔"/>
            </a:pPr>
            <a:r>
              <a:rPr lang="en-GB" sz="1800">
                <a:latin typeface="Didact Gothic"/>
                <a:ea typeface="Didact Gothic"/>
                <a:cs typeface="Didact Gothic"/>
                <a:sym typeface="Didact Gothic"/>
              </a:rPr>
              <a:t>Meetings with Departments and School Staff: certificated and classified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Administration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Didact Gothic"/>
              <a:buChar char="➔"/>
            </a:pPr>
            <a:r>
              <a:rPr lang="en-GB" sz="1800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SELPA</a:t>
            </a:r>
            <a:endParaRPr sz="1800">
              <a:solidFill>
                <a:srgbClr val="FFFFFF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cbdba5291_0_39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TIMELINE</a:t>
            </a:r>
            <a:endParaRPr sz="4800"/>
          </a:p>
        </p:txBody>
      </p:sp>
      <p:sp>
        <p:nvSpPr>
          <p:cNvPr id="562" name="Google Shape;562;gccbdba5291_0_39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700">
                <a:latin typeface="Didact Gothic"/>
                <a:ea typeface="Didact Gothic"/>
                <a:cs typeface="Didact Gothic"/>
                <a:sym typeface="Didact Gothic"/>
              </a:rPr>
              <a:t>Draft placed on school’s website with public hearing at May board meeting.</a:t>
            </a:r>
            <a:endParaRPr sz="17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3" name="Google Shape;563;gccbdba5291_0_39"/>
          <p:cNvSpPr txBox="1"/>
          <p:nvPr>
            <p:ph idx="2" type="subTitle"/>
          </p:nvPr>
        </p:nvSpPr>
        <p:spPr>
          <a:xfrm>
            <a:off x="306550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MAY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4" name="Google Shape;564;gccbdba5291_0_39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Presented to school board for approval: Local Control Accountability Plan 21-24 and Annual Update 19-21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5" name="Google Shape;565;gccbdba5291_0_39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JUNE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6" name="Google Shape;566;gccbdba5291_0_39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Continual process reflecting and refining LCAP for current school year.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7" name="Google Shape;567;gccbdba5291_0_39"/>
          <p:cNvSpPr txBox="1"/>
          <p:nvPr>
            <p:ph idx="6" type="subTitle"/>
          </p:nvPr>
        </p:nvSpPr>
        <p:spPr>
          <a:xfrm>
            <a:off x="3784371" y="20001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21-22 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3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School Year</a:t>
            </a:r>
            <a:endParaRPr sz="23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68" name="Google Shape;568;gccbdba5291_0_39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569" name="Google Shape;569;gccbdba5291_0_39"/>
          <p:cNvSpPr txBox="1"/>
          <p:nvPr>
            <p:ph idx="8" type="subTitle"/>
          </p:nvPr>
        </p:nvSpPr>
        <p:spPr>
          <a:xfrm>
            <a:off x="5523264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22-23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570" name="Google Shape;570;gccbdba5291_0_39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Reflect on prior year’s LCAP with data driven decision making to increase academic achievement. 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571" name="Google Shape;571;gccbdba5291_0_39"/>
          <p:cNvSpPr txBox="1"/>
          <p:nvPr>
            <p:ph idx="13" type="subTitle"/>
          </p:nvPr>
        </p:nvSpPr>
        <p:spPr>
          <a:xfrm>
            <a:off x="7262169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23-24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"/>
          <p:cNvSpPr txBox="1"/>
          <p:nvPr>
            <p:ph type="title"/>
          </p:nvPr>
        </p:nvSpPr>
        <p:spPr>
          <a:xfrm>
            <a:off x="2597700" y="577500"/>
            <a:ext cx="6204900" cy="10311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3600"/>
              <a:t>     </a:t>
            </a:r>
            <a:endParaRPr sz="3600"/>
          </a:p>
        </p:txBody>
      </p:sp>
      <p:sp>
        <p:nvSpPr>
          <p:cNvPr id="577" name="Google Shape;577;p7"/>
          <p:cNvSpPr txBox="1"/>
          <p:nvPr>
            <p:ph idx="1" type="body"/>
          </p:nvPr>
        </p:nvSpPr>
        <p:spPr>
          <a:xfrm>
            <a:off x="2597700" y="1818909"/>
            <a:ext cx="62049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 supplemental instruction and support in a tiered framework that bases universal, targeted and intensive sports or students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Academic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Social-Emotional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Other integrated student supports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 sz="18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Provides services through engaging learning experiences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578" name="Google Shape;578;p7"/>
          <p:cNvSpPr txBox="1"/>
          <p:nvPr/>
        </p:nvSpPr>
        <p:spPr>
          <a:xfrm>
            <a:off x="2232212" y="367244"/>
            <a:ext cx="607807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Assembly Bill 86: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Expanded Learning Opportunities (ELO) Grant                 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2"/>
          <p:cNvSpPr txBox="1"/>
          <p:nvPr>
            <p:ph idx="1" type="body"/>
          </p:nvPr>
        </p:nvSpPr>
        <p:spPr>
          <a:xfrm>
            <a:off x="2057751" y="178667"/>
            <a:ext cx="6723600" cy="43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en-GB" sz="28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Seven Supplemental Instruction and Support Strategies  </a:t>
            </a:r>
            <a:endParaRPr b="0" sz="2800"/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i="0" lang="en-GB" sz="2800" u="none" strike="noStrik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ELO Grant Plan</a:t>
            </a:r>
            <a:endParaRPr/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1143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4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Extending instructional learning time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Accelerating progress to close learning gaps through the implementation, expansion, or enhancement of learning supports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Integrated student supports to address other barriers to learning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Community learning hubs that provide students with access to technology, high-speed internet, and other academic supports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Supports for credit deficient students to complete graduation or grade promotion requirements and to increase or improve students’ college eligibility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Additional academic services for students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b="0" i="0" lang="en-GB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7</a:t>
            </a:r>
            <a:r>
              <a:rPr b="0" i="0" lang="en-GB" sz="16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r>
              <a:rPr b="0" i="0" lang="en-GB" sz="1400" u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Training for school staff on strategies to engage students and families in        addressing students’ social-emotional health and academic needs </a:t>
            </a:r>
            <a:br>
              <a:rPr lang="en-GB" sz="1600"/>
            </a:br>
            <a:endParaRPr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db0986c61_0_0"/>
          <p:cNvSpPr txBox="1"/>
          <p:nvPr>
            <p:ph type="title"/>
          </p:nvPr>
        </p:nvSpPr>
        <p:spPr>
          <a:xfrm>
            <a:off x="1435300" y="1415950"/>
            <a:ext cx="4047300" cy="19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4800"/>
              <a:t>ELO Grant Funding</a:t>
            </a:r>
            <a:endParaRPr b="0"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GB" sz="6000">
                <a:solidFill>
                  <a:srgbClr val="E6BE42"/>
                </a:solidFill>
              </a:rPr>
              <a:t>$731,637</a:t>
            </a:r>
            <a:endParaRPr b="1" sz="6000"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"/>
          <p:cNvSpPr txBox="1"/>
          <p:nvPr>
            <p:ph type="title"/>
          </p:nvPr>
        </p:nvSpPr>
        <p:spPr>
          <a:xfrm>
            <a:off x="182175" y="2521600"/>
            <a:ext cx="33555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500"/>
              <a:t>CCI Indicator</a:t>
            </a:r>
            <a:endParaRPr sz="3500"/>
          </a:p>
        </p:txBody>
      </p:sp>
      <p:sp>
        <p:nvSpPr>
          <p:cNvPr id="388" name="Google Shape;388;p15"/>
          <p:cNvSpPr txBox="1"/>
          <p:nvPr>
            <p:ph idx="1" type="subTitle"/>
          </p:nvPr>
        </p:nvSpPr>
        <p:spPr>
          <a:xfrm>
            <a:off x="442450" y="3548350"/>
            <a:ext cx="8028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Goal:    </a:t>
            </a:r>
            <a:r>
              <a:rPr lang="en-GB" sz="19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Improve the percentage of our students who are deemed “Prepared.”</a:t>
            </a:r>
            <a:endParaRPr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389" name="Google Shape;38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2875" y="742300"/>
            <a:ext cx="5088537" cy="237617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5"/>
          <p:cNvSpPr/>
          <p:nvPr/>
        </p:nvSpPr>
        <p:spPr>
          <a:xfrm>
            <a:off x="3736100" y="1861814"/>
            <a:ext cx="1588425" cy="659775"/>
          </a:xfrm>
          <a:custGeom>
            <a:rect b="b" l="l" r="r" t="t"/>
            <a:pathLst>
              <a:path extrusionOk="0" h="26391" w="63537">
                <a:moveTo>
                  <a:pt x="27032" y="6168"/>
                </a:moveTo>
                <a:cubicBezTo>
                  <a:pt x="19648" y="6168"/>
                  <a:pt x="11296" y="2026"/>
                  <a:pt x="4886" y="5691"/>
                </a:cubicBezTo>
                <a:cubicBezTo>
                  <a:pt x="263" y="8334"/>
                  <a:pt x="-1836" y="17745"/>
                  <a:pt x="2029" y="21408"/>
                </a:cubicBezTo>
                <a:cubicBezTo>
                  <a:pt x="10469" y="29406"/>
                  <a:pt x="25253" y="25672"/>
                  <a:pt x="36795" y="24265"/>
                </a:cubicBezTo>
                <a:cubicBezTo>
                  <a:pt x="46276" y="23109"/>
                  <a:pt x="62904" y="23323"/>
                  <a:pt x="63465" y="13788"/>
                </a:cubicBezTo>
                <a:cubicBezTo>
                  <a:pt x="63752" y="8908"/>
                  <a:pt x="60297" y="2784"/>
                  <a:pt x="55607" y="1405"/>
                </a:cubicBezTo>
                <a:cubicBezTo>
                  <a:pt x="43032" y="-2293"/>
                  <a:pt x="27937" y="1754"/>
                  <a:pt x="17031" y="90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d31c955749_0_0"/>
          <p:cNvSpPr txBox="1"/>
          <p:nvPr>
            <p:ph type="title"/>
          </p:nvPr>
        </p:nvSpPr>
        <p:spPr>
          <a:xfrm>
            <a:off x="311700" y="2775700"/>
            <a:ext cx="8520600" cy="220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THANK</a:t>
            </a:r>
            <a:r>
              <a:rPr lang="en-GB"/>
              <a:t> </a:t>
            </a:r>
            <a:r>
              <a:rPr lang="en-GB">
                <a:solidFill>
                  <a:srgbClr val="E6BE42"/>
                </a:solidFill>
              </a:rPr>
              <a:t>YOU</a:t>
            </a:r>
            <a:r>
              <a:rPr lang="en-GB">
                <a:solidFill>
                  <a:srgbClr val="E6BE42"/>
                </a:solidFill>
              </a:rPr>
              <a:t>!</a:t>
            </a:r>
            <a:endParaRPr>
              <a:solidFill>
                <a:srgbClr val="E6B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/>
          <p:nvPr>
            <p:ph type="title"/>
          </p:nvPr>
        </p:nvSpPr>
        <p:spPr>
          <a:xfrm>
            <a:off x="438400" y="2571750"/>
            <a:ext cx="26706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Where Are We Now?</a:t>
            </a:r>
            <a:endParaRPr/>
          </a:p>
        </p:txBody>
      </p:sp>
      <p:sp>
        <p:nvSpPr>
          <p:cNvPr id="396" name="Google Shape;396;p16"/>
          <p:cNvSpPr txBox="1"/>
          <p:nvPr>
            <p:ph idx="1" type="subTitle"/>
          </p:nvPr>
        </p:nvSpPr>
        <p:spPr>
          <a:xfrm>
            <a:off x="621525" y="3861150"/>
            <a:ext cx="81738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These are the current numbers that we will work on improving.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graphicFrame>
        <p:nvGraphicFramePr>
          <p:cNvPr id="397" name="Google Shape;397;p16"/>
          <p:cNvGraphicFramePr/>
          <p:nvPr/>
        </p:nvGraphicFramePr>
        <p:xfrm>
          <a:off x="3522350" y="97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{9F9EE11B-9636-40E2-A173-57A6053F5EA3}</a:tableStyleId>
              </a:tblPr>
              <a:tblGrid>
                <a:gridCol w="1349000"/>
                <a:gridCol w="1193450"/>
                <a:gridCol w="1271225"/>
                <a:gridCol w="1271225"/>
              </a:tblGrid>
              <a:tr h="913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GB" sz="1700" u="none" cap="none" strike="noStrike"/>
                        <a:t>Clarksville Charter School</a:t>
                      </a:r>
                      <a:endParaRPr sz="17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CCI Indicator</a:t>
                      </a:r>
                      <a:endParaRPr sz="1100" u="none" cap="none" strike="noStrike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Prepared</a:t>
                      </a:r>
                      <a:endParaRPr sz="1100" u="none" cap="none" strike="noStrike"/>
                    </a:p>
                  </a:txBody>
                  <a:tcPr marT="63500" marB="63500" marR="63500" marL="63500"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Approaching Prepared</a:t>
                      </a:r>
                      <a:endParaRPr sz="1100" u="none" cap="none" strike="noStrike"/>
                    </a:p>
                  </a:txBody>
                  <a:tcPr marT="63500" marB="63500" marR="63500" marL="63500"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Not Prepared</a:t>
                      </a:r>
                      <a:endParaRPr sz="1100" u="none" cap="none" strike="noStrike"/>
                    </a:p>
                  </a:txBody>
                  <a:tcPr marT="63500" marB="63500" marR="63500" marL="63500"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</a:tr>
              <a:tr h="25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2020 (cohort of 56)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12.5%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21.4%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66.1%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</a:tr>
              <a:tr h="25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2019 (cohort of 28)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35.7%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17.9%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46.4%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</a:tr>
              <a:tr h="25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2018 (cohort of 19)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5.3%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47.4%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solidFill>
                            <a:srgbClr val="FFFFFF"/>
                          </a:solidFill>
                        </a:rPr>
                        <a:t>47.4%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ccbdba5291_0_18"/>
          <p:cNvSpPr txBox="1"/>
          <p:nvPr>
            <p:ph type="title"/>
          </p:nvPr>
        </p:nvSpPr>
        <p:spPr>
          <a:xfrm>
            <a:off x="205875" y="3115475"/>
            <a:ext cx="24744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How Is It Judged?</a:t>
            </a:r>
            <a:endParaRPr/>
          </a:p>
        </p:txBody>
      </p:sp>
      <p:pic>
        <p:nvPicPr>
          <p:cNvPr id="403" name="Google Shape;403;gccbdba5291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3525" y="376250"/>
            <a:ext cx="5415227" cy="42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"/>
          <p:cNvSpPr txBox="1"/>
          <p:nvPr>
            <p:ph type="title"/>
          </p:nvPr>
        </p:nvSpPr>
        <p:spPr>
          <a:xfrm>
            <a:off x="2763375" y="735800"/>
            <a:ext cx="3628500" cy="24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GB" sz="5500"/>
              <a:t>Here’s What We’re Doing...</a:t>
            </a:r>
            <a:endParaRPr sz="5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"/>
          <p:cNvSpPr txBox="1"/>
          <p:nvPr>
            <p:ph type="title"/>
          </p:nvPr>
        </p:nvSpPr>
        <p:spPr>
          <a:xfrm>
            <a:off x="1682275" y="799675"/>
            <a:ext cx="67071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21-22 School Year...NEXT Steps</a:t>
            </a:r>
            <a:endParaRPr/>
          </a:p>
        </p:txBody>
      </p:sp>
      <p:sp>
        <p:nvSpPr>
          <p:cNvPr id="414" name="Google Shape;414;p2"/>
          <p:cNvSpPr txBox="1"/>
          <p:nvPr>
            <p:ph idx="1" type="body"/>
          </p:nvPr>
        </p:nvSpPr>
        <p:spPr>
          <a:xfrm>
            <a:off x="3752475" y="2571750"/>
            <a:ext cx="52320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Update the IGP process to include CCI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Free </a:t>
            </a: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9th - 12th counselor </a:t>
            </a: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advisory courses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Continued training &amp; communication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5" name="Google Shape;415;p2"/>
          <p:cNvSpPr/>
          <p:nvPr/>
        </p:nvSpPr>
        <p:spPr>
          <a:xfrm>
            <a:off x="2488725" y="257175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"/>
          <p:cNvSpPr/>
          <p:nvPr/>
        </p:nvSpPr>
        <p:spPr>
          <a:xfrm>
            <a:off x="2488725" y="3216126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"/>
          <p:cNvSpPr/>
          <p:nvPr/>
        </p:nvSpPr>
        <p:spPr>
          <a:xfrm>
            <a:off x="2488725" y="3860501"/>
            <a:ext cx="1024156" cy="515455"/>
          </a:xfrm>
          <a:custGeom>
            <a:rect b="b" l="l" r="r" t="t"/>
            <a:pathLst>
              <a:path extrusionOk="0" h="1840911" w="214483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"/>
          <p:cNvSpPr txBox="1"/>
          <p:nvPr>
            <p:ph type="title"/>
          </p:nvPr>
        </p:nvSpPr>
        <p:spPr>
          <a:xfrm>
            <a:off x="311700" y="445025"/>
            <a:ext cx="8520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4800"/>
              <a:t>Opportunities for Growth</a:t>
            </a:r>
            <a:endParaRPr sz="4800"/>
          </a:p>
        </p:txBody>
      </p:sp>
      <p:sp>
        <p:nvSpPr>
          <p:cNvPr id="423" name="Google Shape;423;p13"/>
          <p:cNvSpPr txBox="1"/>
          <p:nvPr>
            <p:ph idx="1" type="body"/>
          </p:nvPr>
        </p:nvSpPr>
        <p:spPr>
          <a:xfrm>
            <a:off x="306550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Expand HSVA classes with credentialed CTE teachers &amp; Internships for capstone courses.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4" name="Google Shape;424;p13"/>
          <p:cNvSpPr txBox="1"/>
          <p:nvPr>
            <p:ph idx="2" type="subTitle"/>
          </p:nvPr>
        </p:nvSpPr>
        <p:spPr>
          <a:xfrm>
            <a:off x="306525" y="1955675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CTE &amp; Internships</a:t>
            </a:r>
            <a:endParaRPr sz="39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5" name="Google Shape;425;p13"/>
          <p:cNvSpPr txBox="1"/>
          <p:nvPr>
            <p:ph idx="3" type="body"/>
          </p:nvPr>
        </p:nvSpPr>
        <p:spPr>
          <a:xfrm>
            <a:off x="2045456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7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Gain authorization with College Board to offer AP testing.</a:t>
            </a:r>
            <a:endParaRPr sz="17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6" name="Google Shape;426;p13"/>
          <p:cNvSpPr txBox="1"/>
          <p:nvPr>
            <p:ph idx="4" type="subTitle"/>
          </p:nvPr>
        </p:nvSpPr>
        <p:spPr>
          <a:xfrm>
            <a:off x="2045455" y="21700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</a:t>
            </a:r>
            <a:endParaRPr sz="3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7" name="Google Shape;427;p13"/>
          <p:cNvSpPr txBox="1"/>
          <p:nvPr>
            <p:ph idx="5" type="body"/>
          </p:nvPr>
        </p:nvSpPr>
        <p:spPr>
          <a:xfrm>
            <a:off x="3784362" y="3001128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 sz="1500">
                <a:latin typeface="Didact Gothic"/>
                <a:ea typeface="Didact Gothic"/>
                <a:cs typeface="Didact Gothic"/>
                <a:sym typeface="Didact Gothic"/>
              </a:rPr>
              <a:t>Add AG World Languages I-IV to our catalog.</a:t>
            </a:r>
            <a:endParaRPr sz="15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28" name="Google Shape;428;p13"/>
          <p:cNvSpPr txBox="1"/>
          <p:nvPr>
            <p:ph idx="6" type="subTitle"/>
          </p:nvPr>
        </p:nvSpPr>
        <p:spPr>
          <a:xfrm>
            <a:off x="3784363" y="1839400"/>
            <a:ext cx="16347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Certificate of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Biliteracy</a:t>
            </a:r>
            <a:endParaRPr sz="2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29" name="Google Shape;429;p13"/>
          <p:cNvSpPr txBox="1"/>
          <p:nvPr>
            <p:ph idx="7" type="body"/>
          </p:nvPr>
        </p:nvSpPr>
        <p:spPr>
          <a:xfrm>
            <a:off x="5523268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>
                <a:latin typeface="Didact Gothic"/>
                <a:ea typeface="Didact Gothic"/>
                <a:cs typeface="Didact Gothic"/>
                <a:sym typeface="Didact Gothic"/>
              </a:rPr>
              <a:t>Offer HSVA courses in these areas to meet the 2-year requirement. 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30" name="Google Shape;430;p13"/>
          <p:cNvSpPr txBox="1"/>
          <p:nvPr>
            <p:ph idx="8" type="subTitle"/>
          </p:nvPr>
        </p:nvSpPr>
        <p:spPr>
          <a:xfrm>
            <a:off x="5523264" y="201520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26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Military &amp; Leadership</a:t>
            </a:r>
            <a:endParaRPr sz="26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431" name="Google Shape;431;p13"/>
          <p:cNvSpPr txBox="1"/>
          <p:nvPr>
            <p:ph idx="9" type="body"/>
          </p:nvPr>
        </p:nvSpPr>
        <p:spPr>
          <a:xfrm>
            <a:off x="7262174" y="2940453"/>
            <a:ext cx="1634700" cy="14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Continue with concurrent enrollment and develop dual enrollment opportunities.</a:t>
            </a:r>
            <a:endParaRPr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1700"/>
          </a:p>
        </p:txBody>
      </p:sp>
      <p:sp>
        <p:nvSpPr>
          <p:cNvPr id="432" name="Google Shape;432;p13"/>
          <p:cNvSpPr txBox="1"/>
          <p:nvPr>
            <p:ph idx="13" type="subTitle"/>
          </p:nvPr>
        </p:nvSpPr>
        <p:spPr>
          <a:xfrm>
            <a:off x="7262169" y="1989250"/>
            <a:ext cx="1634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000"/>
              <a:buNone/>
            </a:pPr>
            <a:r>
              <a:rPr lang="en-GB" sz="3000">
                <a:solidFill>
                  <a:srgbClr val="000000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College Courses</a:t>
            </a:r>
            <a:endParaRPr sz="3000">
              <a:solidFill>
                <a:srgbClr val="000000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"/>
          <p:cNvSpPr txBox="1"/>
          <p:nvPr>
            <p:ph idx="1" type="body"/>
          </p:nvPr>
        </p:nvSpPr>
        <p:spPr>
          <a:xfrm>
            <a:off x="-667200" y="121325"/>
            <a:ext cx="36879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STAKEHOLDER ENGAGEMENT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