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0" r:id="rId2"/>
    <p:sldId id="286" r:id="rId3"/>
    <p:sldId id="292" r:id="rId4"/>
    <p:sldId id="288" r:id="rId5"/>
    <p:sldId id="290" r:id="rId6"/>
    <p:sldId id="283" r:id="rId7"/>
    <p:sldId id="289" r:id="rId8"/>
    <p:sldId id="285" r:id="rId9"/>
    <p:sldId id="291" r:id="rId10"/>
    <p:sldId id="282" r:id="rId11"/>
    <p:sldId id="259" r:id="rId12"/>
    <p:sldId id="260" r:id="rId13"/>
    <p:sldId id="271" r:id="rId14"/>
    <p:sldId id="274" r:id="rId15"/>
    <p:sldId id="261" r:id="rId16"/>
    <p:sldId id="264" r:id="rId17"/>
    <p:sldId id="272" r:id="rId18"/>
    <p:sldId id="273" r:id="rId19"/>
    <p:sldId id="268" r:id="rId20"/>
    <p:sldId id="275" r:id="rId21"/>
    <p:sldId id="263"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01E422-9129-1363-A02C-CD7EFBA42F1B}" name="Michelle Giacomini" initials="MG" userId="Michelle Giacomini" providerId="None"/>
  <p188:author id="{1BCF9F5E-916F-D82B-CD21-64545800E5C9}" name="Erin Lillibridge" initials="EL" userId="S::elillibridge@fcmat.org::440e5f4a-5605-4d82-905b-11a663e7f1a8" providerId="AD"/>
  <p188:author id="{E99B987C-D1A5-C565-18F7-A46D0B6CB6D4}" name="MIchelle Plumbtree" initials="MP" userId="4e64b679b7b15b8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97" autoAdjust="0"/>
    <p:restoredTop sz="94977" autoAdjust="0"/>
  </p:normalViewPr>
  <p:slideViewPr>
    <p:cSldViewPr snapToGrid="0">
      <p:cViewPr varScale="1">
        <p:scale>
          <a:sx n="83" d="100"/>
          <a:sy n="83" d="100"/>
        </p:scale>
        <p:origin x="2088"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Unrestricted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Revenues</c:v>
                </c:pt>
              </c:strCache>
            </c:strRef>
          </c:tx>
          <c:spPr>
            <a:solidFill>
              <a:schemeClr val="accent1"/>
            </a:solidFill>
            <a:ln>
              <a:noFill/>
            </a:ln>
            <a:effectLst/>
          </c:spPr>
          <c:invertIfNegative val="0"/>
          <c:dLbls>
            <c:delete val="1"/>
          </c:dLbls>
          <c:cat>
            <c:strRef>
              <c:f>Sheet1!$A$2:$A$5</c:f>
              <c:strCache>
                <c:ptCount val="4"/>
                <c:pt idx="0">
                  <c:v>2021-22</c:v>
                </c:pt>
                <c:pt idx="1">
                  <c:v>2022-23</c:v>
                </c:pt>
                <c:pt idx="2">
                  <c:v>2023-24</c:v>
                </c:pt>
                <c:pt idx="3">
                  <c:v>2024-25</c:v>
                </c:pt>
              </c:strCache>
            </c:strRef>
          </c:cat>
          <c:val>
            <c:numRef>
              <c:f>Sheet1!$B$2:$B$5</c:f>
              <c:numCache>
                <c:formatCode>_("$"* #,##0_);_("$"* \(#,##0\);_("$"* "-"??_);_(@_)</c:formatCode>
                <c:ptCount val="4"/>
                <c:pt idx="0">
                  <c:v>5627849</c:v>
                </c:pt>
                <c:pt idx="1">
                  <c:v>5813702</c:v>
                </c:pt>
                <c:pt idx="2">
                  <c:v>6584636.3700000001</c:v>
                </c:pt>
                <c:pt idx="3">
                  <c:v>7321954.3399999999</c:v>
                </c:pt>
              </c:numCache>
            </c:numRef>
          </c:val>
          <c:extLst>
            <c:ext xmlns:c16="http://schemas.microsoft.com/office/drawing/2014/chart" uri="{C3380CC4-5D6E-409C-BE32-E72D297353CC}">
              <c16:uniqueId val="{00000000-96E1-49D2-9EFE-725AF7625CFB}"/>
            </c:ext>
          </c:extLst>
        </c:ser>
        <c:ser>
          <c:idx val="1"/>
          <c:order val="1"/>
          <c:tx>
            <c:strRef>
              <c:f>Sheet1!$C$1</c:f>
              <c:strCache>
                <c:ptCount val="1"/>
                <c:pt idx="0">
                  <c:v>Expenses</c:v>
                </c:pt>
              </c:strCache>
            </c:strRef>
          </c:tx>
          <c:spPr>
            <a:solidFill>
              <a:schemeClr val="accent2"/>
            </a:solidFill>
            <a:ln>
              <a:noFill/>
            </a:ln>
            <a:effectLst/>
          </c:spPr>
          <c:invertIfNegative val="0"/>
          <c:dLbls>
            <c:delete val="1"/>
          </c:dLbls>
          <c:cat>
            <c:strRef>
              <c:f>Sheet1!$A$2:$A$5</c:f>
              <c:strCache>
                <c:ptCount val="4"/>
                <c:pt idx="0">
                  <c:v>2021-22</c:v>
                </c:pt>
                <c:pt idx="1">
                  <c:v>2022-23</c:v>
                </c:pt>
                <c:pt idx="2">
                  <c:v>2023-24</c:v>
                </c:pt>
                <c:pt idx="3">
                  <c:v>2024-25</c:v>
                </c:pt>
              </c:strCache>
            </c:strRef>
          </c:cat>
          <c:val>
            <c:numRef>
              <c:f>Sheet1!$C$2:$C$5</c:f>
              <c:numCache>
                <c:formatCode>_("$"* #,##0_);_("$"* \(#,##0\);_("$"* "-"??_);_(@_)</c:formatCode>
                <c:ptCount val="4"/>
                <c:pt idx="0">
                  <c:v>5350016</c:v>
                </c:pt>
                <c:pt idx="1">
                  <c:v>5708181</c:v>
                </c:pt>
                <c:pt idx="2">
                  <c:v>7342916.6200000001</c:v>
                </c:pt>
                <c:pt idx="3">
                  <c:v>7478454.9400000004</c:v>
                </c:pt>
              </c:numCache>
            </c:numRef>
          </c:val>
          <c:extLst>
            <c:ext xmlns:c16="http://schemas.microsoft.com/office/drawing/2014/chart" uri="{C3380CC4-5D6E-409C-BE32-E72D297353CC}">
              <c16:uniqueId val="{00000001-96E1-49D2-9EFE-725AF7625CFB}"/>
            </c:ext>
          </c:extLst>
        </c:ser>
        <c:ser>
          <c:idx val="2"/>
          <c:order val="2"/>
          <c:tx>
            <c:strRef>
              <c:f>Sheet1!$D$1</c:f>
              <c:strCache>
                <c:ptCount val="1"/>
                <c:pt idx="0">
                  <c:v>Surplus(Deficit)</c:v>
                </c:pt>
              </c:strCache>
            </c:strRef>
          </c:tx>
          <c:spPr>
            <a:solidFill>
              <a:schemeClr val="accent3"/>
            </a:solidFill>
            <a:ln>
              <a:noFill/>
            </a:ln>
            <a:effectLst/>
          </c:spPr>
          <c:invertIfNegative val="0"/>
          <c:dLbls>
            <c:delete val="1"/>
          </c:dLbls>
          <c:cat>
            <c:strRef>
              <c:f>Sheet1!$A$2:$A$5</c:f>
              <c:strCache>
                <c:ptCount val="4"/>
                <c:pt idx="0">
                  <c:v>2021-22</c:v>
                </c:pt>
                <c:pt idx="1">
                  <c:v>2022-23</c:v>
                </c:pt>
                <c:pt idx="2">
                  <c:v>2023-24</c:v>
                </c:pt>
                <c:pt idx="3">
                  <c:v>2024-25</c:v>
                </c:pt>
              </c:strCache>
            </c:strRef>
          </c:cat>
          <c:val>
            <c:numRef>
              <c:f>Sheet1!$D$2:$D$5</c:f>
              <c:numCache>
                <c:formatCode>_("$"* #,##0_);_("$"* \(#,##0\);_("$"* "-"??_);_(@_)</c:formatCode>
                <c:ptCount val="4"/>
                <c:pt idx="0">
                  <c:v>277833</c:v>
                </c:pt>
                <c:pt idx="1">
                  <c:v>105521</c:v>
                </c:pt>
                <c:pt idx="2">
                  <c:v>-758280.25</c:v>
                </c:pt>
                <c:pt idx="3">
                  <c:v>-156500.60000000056</c:v>
                </c:pt>
              </c:numCache>
            </c:numRef>
          </c:val>
          <c:extLst>
            <c:ext xmlns:c16="http://schemas.microsoft.com/office/drawing/2014/chart" uri="{C3380CC4-5D6E-409C-BE32-E72D297353CC}">
              <c16:uniqueId val="{00000002-96E1-49D2-9EFE-725AF7625CFB}"/>
            </c:ext>
          </c:extLst>
        </c:ser>
        <c:dLbls>
          <c:dLblPos val="inEnd"/>
          <c:showLegendKey val="0"/>
          <c:showVal val="1"/>
          <c:showCatName val="0"/>
          <c:showSerName val="0"/>
          <c:showPercent val="0"/>
          <c:showBubbleSize val="0"/>
        </c:dLbls>
        <c:gapWidth val="219"/>
        <c:axId val="2015784079"/>
        <c:axId val="2015775759"/>
      </c:barChart>
      <c:catAx>
        <c:axId val="201578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5775759"/>
        <c:crosses val="autoZero"/>
        <c:auto val="1"/>
        <c:lblAlgn val="ctr"/>
        <c:lblOffset val="100"/>
        <c:noMultiLvlLbl val="0"/>
      </c:catAx>
      <c:valAx>
        <c:axId val="201577575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57840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Restricted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Revenues</c:v>
                </c:pt>
              </c:strCache>
            </c:strRef>
          </c:tx>
          <c:spPr>
            <a:solidFill>
              <a:schemeClr val="accent1"/>
            </a:solidFill>
            <a:ln>
              <a:noFill/>
            </a:ln>
            <a:effectLst/>
          </c:spPr>
          <c:invertIfNegative val="0"/>
          <c:dLbls>
            <c:delete val="1"/>
          </c:dLbls>
          <c:cat>
            <c:strRef>
              <c:f>Sheet1!$A$2:$A$5</c:f>
              <c:strCache>
                <c:ptCount val="4"/>
                <c:pt idx="0">
                  <c:v>2021-22</c:v>
                </c:pt>
                <c:pt idx="1">
                  <c:v>2022-23</c:v>
                </c:pt>
                <c:pt idx="2">
                  <c:v>2023-24</c:v>
                </c:pt>
                <c:pt idx="3">
                  <c:v>2024-25</c:v>
                </c:pt>
              </c:strCache>
            </c:strRef>
          </c:cat>
          <c:val>
            <c:numRef>
              <c:f>Sheet1!$B$2:$B$5</c:f>
              <c:numCache>
                <c:formatCode>_("$"* #,##0_);_("$"* \(#,##0\);_("$"* "-"??_);_(@_)</c:formatCode>
                <c:ptCount val="4"/>
                <c:pt idx="0">
                  <c:v>4168149</c:v>
                </c:pt>
                <c:pt idx="1">
                  <c:v>4312172</c:v>
                </c:pt>
                <c:pt idx="2">
                  <c:v>2519524.27</c:v>
                </c:pt>
                <c:pt idx="3">
                  <c:v>2567641.19</c:v>
                </c:pt>
              </c:numCache>
            </c:numRef>
          </c:val>
          <c:extLst>
            <c:ext xmlns:c16="http://schemas.microsoft.com/office/drawing/2014/chart" uri="{C3380CC4-5D6E-409C-BE32-E72D297353CC}">
              <c16:uniqueId val="{00000000-35B4-4941-85FA-4FF96F92DA4E}"/>
            </c:ext>
          </c:extLst>
        </c:ser>
        <c:ser>
          <c:idx val="1"/>
          <c:order val="1"/>
          <c:tx>
            <c:strRef>
              <c:f>Sheet1!$C$1</c:f>
              <c:strCache>
                <c:ptCount val="1"/>
                <c:pt idx="0">
                  <c:v>Expenses</c:v>
                </c:pt>
              </c:strCache>
            </c:strRef>
          </c:tx>
          <c:spPr>
            <a:solidFill>
              <a:schemeClr val="accent2"/>
            </a:solidFill>
            <a:ln>
              <a:noFill/>
            </a:ln>
            <a:effectLst/>
          </c:spPr>
          <c:invertIfNegative val="0"/>
          <c:dLbls>
            <c:delete val="1"/>
          </c:dLbls>
          <c:cat>
            <c:strRef>
              <c:f>Sheet1!$A$2:$A$5</c:f>
              <c:strCache>
                <c:ptCount val="4"/>
                <c:pt idx="0">
                  <c:v>2021-22</c:v>
                </c:pt>
                <c:pt idx="1">
                  <c:v>2022-23</c:v>
                </c:pt>
                <c:pt idx="2">
                  <c:v>2023-24</c:v>
                </c:pt>
                <c:pt idx="3">
                  <c:v>2024-25</c:v>
                </c:pt>
              </c:strCache>
            </c:strRef>
          </c:cat>
          <c:val>
            <c:numRef>
              <c:f>Sheet1!$C$2:$C$5</c:f>
              <c:numCache>
                <c:formatCode>_("$"* #,##0_);_("$"* \(#,##0\);_("$"* "-"??_);_(@_)</c:formatCode>
                <c:ptCount val="4"/>
                <c:pt idx="0">
                  <c:v>3910043</c:v>
                </c:pt>
                <c:pt idx="1">
                  <c:v>4452555</c:v>
                </c:pt>
                <c:pt idx="2">
                  <c:v>2802225.87</c:v>
                </c:pt>
                <c:pt idx="3">
                  <c:v>2581884.59</c:v>
                </c:pt>
              </c:numCache>
            </c:numRef>
          </c:val>
          <c:extLst>
            <c:ext xmlns:c16="http://schemas.microsoft.com/office/drawing/2014/chart" uri="{C3380CC4-5D6E-409C-BE32-E72D297353CC}">
              <c16:uniqueId val="{00000001-35B4-4941-85FA-4FF96F92DA4E}"/>
            </c:ext>
          </c:extLst>
        </c:ser>
        <c:ser>
          <c:idx val="2"/>
          <c:order val="2"/>
          <c:tx>
            <c:strRef>
              <c:f>Sheet1!$D$1</c:f>
              <c:strCache>
                <c:ptCount val="1"/>
                <c:pt idx="0">
                  <c:v>Surplus(Deficit)</c:v>
                </c:pt>
              </c:strCache>
            </c:strRef>
          </c:tx>
          <c:spPr>
            <a:solidFill>
              <a:schemeClr val="accent3"/>
            </a:solidFill>
            <a:ln>
              <a:noFill/>
            </a:ln>
            <a:effectLst/>
          </c:spPr>
          <c:invertIfNegative val="0"/>
          <c:dLbls>
            <c:delete val="1"/>
          </c:dLbls>
          <c:cat>
            <c:strRef>
              <c:f>Sheet1!$A$2:$A$5</c:f>
              <c:strCache>
                <c:ptCount val="4"/>
                <c:pt idx="0">
                  <c:v>2021-22</c:v>
                </c:pt>
                <c:pt idx="1">
                  <c:v>2022-23</c:v>
                </c:pt>
                <c:pt idx="2">
                  <c:v>2023-24</c:v>
                </c:pt>
                <c:pt idx="3">
                  <c:v>2024-25</c:v>
                </c:pt>
              </c:strCache>
            </c:strRef>
          </c:cat>
          <c:val>
            <c:numRef>
              <c:f>Sheet1!$D$2:$D$5</c:f>
              <c:numCache>
                <c:formatCode>_("$"* #,##0_);_("$"* \(#,##0\);_("$"* "-"??_);_(@_)</c:formatCode>
                <c:ptCount val="4"/>
                <c:pt idx="0">
                  <c:v>258106</c:v>
                </c:pt>
                <c:pt idx="1">
                  <c:v>-140383</c:v>
                </c:pt>
                <c:pt idx="2">
                  <c:v>-282701.60000000009</c:v>
                </c:pt>
                <c:pt idx="3">
                  <c:v>-14243.399999999907</c:v>
                </c:pt>
              </c:numCache>
            </c:numRef>
          </c:val>
          <c:extLst>
            <c:ext xmlns:c16="http://schemas.microsoft.com/office/drawing/2014/chart" uri="{C3380CC4-5D6E-409C-BE32-E72D297353CC}">
              <c16:uniqueId val="{00000002-35B4-4941-85FA-4FF96F92DA4E}"/>
            </c:ext>
          </c:extLst>
        </c:ser>
        <c:dLbls>
          <c:dLblPos val="inEnd"/>
          <c:showLegendKey val="0"/>
          <c:showVal val="1"/>
          <c:showCatName val="0"/>
          <c:showSerName val="0"/>
          <c:showPercent val="0"/>
          <c:showBubbleSize val="0"/>
        </c:dLbls>
        <c:gapWidth val="219"/>
        <c:axId val="2015784079"/>
        <c:axId val="2015775759"/>
      </c:barChart>
      <c:catAx>
        <c:axId val="201578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5775759"/>
        <c:crosses val="autoZero"/>
        <c:auto val="1"/>
        <c:lblAlgn val="ctr"/>
        <c:lblOffset val="100"/>
        <c:noMultiLvlLbl val="0"/>
      </c:catAx>
      <c:valAx>
        <c:axId val="201577575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57840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45179379442252"/>
          <c:y val="0.14964159121803586"/>
          <c:w val="0.72936623383102062"/>
          <c:h val="0.62371766395650041"/>
        </c:manualLayout>
      </c:layout>
      <c:barChart>
        <c:barDir val="col"/>
        <c:grouping val="clustered"/>
        <c:varyColors val="0"/>
        <c:ser>
          <c:idx val="0"/>
          <c:order val="0"/>
          <c:tx>
            <c:strRef>
              <c:f>Sheet1!$B$1</c:f>
              <c:strCache>
                <c:ptCount val="1"/>
                <c:pt idx="0">
                  <c:v>Enrollment</c:v>
                </c:pt>
              </c:strCache>
            </c:strRef>
          </c:tx>
          <c:spPr>
            <a:solidFill>
              <a:schemeClr val="bg1">
                <a:lumMod val="75000"/>
              </a:schemeClr>
            </a:solidFill>
            <a:ln>
              <a:solidFill>
                <a:schemeClr val="bg1">
                  <a:lumMod val="75000"/>
                </a:schemeClr>
              </a:solidFill>
            </a:ln>
            <a:effectLst/>
          </c:spPr>
          <c:invertIfNegative val="0"/>
          <c:cat>
            <c:strRef>
              <c:f>Sheet1!$A$2:$A$12</c:f>
              <c:strCache>
                <c:ptCount val="11"/>
                <c:pt idx="0">
                  <c:v>14-15</c:v>
                </c:pt>
                <c:pt idx="1">
                  <c:v>15-16</c:v>
                </c:pt>
                <c:pt idx="2">
                  <c:v>16-17</c:v>
                </c:pt>
                <c:pt idx="3">
                  <c:v>17-18</c:v>
                </c:pt>
                <c:pt idx="4">
                  <c:v>18-19</c:v>
                </c:pt>
                <c:pt idx="5">
                  <c:v>19-20</c:v>
                </c:pt>
                <c:pt idx="6">
                  <c:v>20-21</c:v>
                </c:pt>
                <c:pt idx="7">
                  <c:v>21-22</c:v>
                </c:pt>
                <c:pt idx="8">
                  <c:v>22-23</c:v>
                </c:pt>
                <c:pt idx="9">
                  <c:v>23-24</c:v>
                </c:pt>
                <c:pt idx="10">
                  <c:v>24-25</c:v>
                </c:pt>
              </c:strCache>
            </c:strRef>
          </c:cat>
          <c:val>
            <c:numRef>
              <c:f>Sheet1!$B$2:$B$12</c:f>
              <c:numCache>
                <c:formatCode>General</c:formatCode>
                <c:ptCount val="11"/>
                <c:pt idx="0">
                  <c:v>646</c:v>
                </c:pt>
                <c:pt idx="1">
                  <c:v>616</c:v>
                </c:pt>
                <c:pt idx="2">
                  <c:v>683</c:v>
                </c:pt>
                <c:pt idx="3">
                  <c:v>719</c:v>
                </c:pt>
                <c:pt idx="4">
                  <c:v>743</c:v>
                </c:pt>
                <c:pt idx="5">
                  <c:v>661</c:v>
                </c:pt>
                <c:pt idx="6">
                  <c:v>627</c:v>
                </c:pt>
                <c:pt idx="7">
                  <c:v>544</c:v>
                </c:pt>
                <c:pt idx="8">
                  <c:v>530</c:v>
                </c:pt>
                <c:pt idx="9">
                  <c:v>560</c:v>
                </c:pt>
                <c:pt idx="10">
                  <c:v>590</c:v>
                </c:pt>
              </c:numCache>
            </c:numRef>
          </c:val>
          <c:extLst>
            <c:ext xmlns:c16="http://schemas.microsoft.com/office/drawing/2014/chart" uri="{C3380CC4-5D6E-409C-BE32-E72D297353CC}">
              <c16:uniqueId val="{00000000-67D1-4F4B-956A-E721B1418585}"/>
            </c:ext>
          </c:extLst>
        </c:ser>
        <c:ser>
          <c:idx val="1"/>
          <c:order val="1"/>
          <c:tx>
            <c:strRef>
              <c:f>Sheet1!$C$1</c:f>
              <c:strCache>
                <c:ptCount val="1"/>
                <c:pt idx="0">
                  <c:v>ADA</c:v>
                </c:pt>
              </c:strCache>
            </c:strRef>
          </c:tx>
          <c:spPr>
            <a:solidFill>
              <a:schemeClr val="accent2"/>
            </a:solidFill>
            <a:ln>
              <a:noFill/>
            </a:ln>
            <a:effectLst/>
          </c:spPr>
          <c:invertIfNegative val="0"/>
          <c:cat>
            <c:strRef>
              <c:f>Sheet1!$A$2:$A$12</c:f>
              <c:strCache>
                <c:ptCount val="11"/>
                <c:pt idx="0">
                  <c:v>14-15</c:v>
                </c:pt>
                <c:pt idx="1">
                  <c:v>15-16</c:v>
                </c:pt>
                <c:pt idx="2">
                  <c:v>16-17</c:v>
                </c:pt>
                <c:pt idx="3">
                  <c:v>17-18</c:v>
                </c:pt>
                <c:pt idx="4">
                  <c:v>18-19</c:v>
                </c:pt>
                <c:pt idx="5">
                  <c:v>19-20</c:v>
                </c:pt>
                <c:pt idx="6">
                  <c:v>20-21</c:v>
                </c:pt>
                <c:pt idx="7">
                  <c:v>21-22</c:v>
                </c:pt>
                <c:pt idx="8">
                  <c:v>22-23</c:v>
                </c:pt>
                <c:pt idx="9">
                  <c:v>23-24</c:v>
                </c:pt>
                <c:pt idx="10">
                  <c:v>24-25</c:v>
                </c:pt>
              </c:strCache>
            </c:strRef>
          </c:cat>
          <c:val>
            <c:numRef>
              <c:f>Sheet1!$C$2:$C$12</c:f>
              <c:numCache>
                <c:formatCode>0</c:formatCode>
                <c:ptCount val="11"/>
                <c:pt idx="0">
                  <c:v>612.45000000000005</c:v>
                </c:pt>
                <c:pt idx="1">
                  <c:v>585.70000000000005</c:v>
                </c:pt>
                <c:pt idx="2">
                  <c:v>669.94</c:v>
                </c:pt>
                <c:pt idx="3">
                  <c:v>697.77</c:v>
                </c:pt>
                <c:pt idx="4">
                  <c:v>704.99</c:v>
                </c:pt>
                <c:pt idx="5">
                  <c:v>621.09</c:v>
                </c:pt>
                <c:pt idx="6">
                  <c:v>621.09</c:v>
                </c:pt>
                <c:pt idx="7">
                  <c:v>491.06</c:v>
                </c:pt>
                <c:pt idx="8">
                  <c:v>490.18</c:v>
                </c:pt>
                <c:pt idx="9">
                  <c:v>517.85</c:v>
                </c:pt>
                <c:pt idx="10">
                  <c:v>545.5</c:v>
                </c:pt>
              </c:numCache>
            </c:numRef>
          </c:val>
          <c:extLst>
            <c:ext xmlns:c16="http://schemas.microsoft.com/office/drawing/2014/chart" uri="{C3380CC4-5D6E-409C-BE32-E72D297353CC}">
              <c16:uniqueId val="{00000001-67D1-4F4B-956A-E721B1418585}"/>
            </c:ext>
          </c:extLst>
        </c:ser>
        <c:dLbls>
          <c:showLegendKey val="0"/>
          <c:showVal val="0"/>
          <c:showCatName val="0"/>
          <c:showSerName val="0"/>
          <c:showPercent val="0"/>
          <c:showBubbleSize val="0"/>
        </c:dLbls>
        <c:gapWidth val="219"/>
        <c:axId val="840701775"/>
        <c:axId val="840696367"/>
      </c:barChart>
      <c:lineChart>
        <c:grouping val="standard"/>
        <c:varyColors val="0"/>
        <c:ser>
          <c:idx val="2"/>
          <c:order val="2"/>
          <c:tx>
            <c:strRef>
              <c:f>Sheet1!$D$1</c:f>
              <c:strCache>
                <c:ptCount val="1"/>
                <c:pt idx="0">
                  <c:v>% Capture</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dLbl>
              <c:idx val="6"/>
              <c:tx>
                <c:rich>
                  <a:bodyPr/>
                  <a:lstStyle/>
                  <a:p>
                    <a:fld id="{E6698674-74AC-412A-B978-41FFA36A920F}" type="VALUE">
                      <a:rPr lang="en-US" smtClean="0"/>
                      <a:pPr/>
                      <a:t>[VALUE]</a:t>
                    </a:fld>
                    <a:r>
                      <a:rPr lang="en-US" dirty="0"/>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6E-4B46-AD19-3FB8A0EF3AF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14-15</c:v>
                </c:pt>
                <c:pt idx="1">
                  <c:v>15-16</c:v>
                </c:pt>
                <c:pt idx="2">
                  <c:v>16-17</c:v>
                </c:pt>
                <c:pt idx="3">
                  <c:v>17-18</c:v>
                </c:pt>
                <c:pt idx="4">
                  <c:v>18-19</c:v>
                </c:pt>
                <c:pt idx="5">
                  <c:v>19-20</c:v>
                </c:pt>
                <c:pt idx="6">
                  <c:v>20-21</c:v>
                </c:pt>
                <c:pt idx="7">
                  <c:v>21-22</c:v>
                </c:pt>
                <c:pt idx="8">
                  <c:v>22-23</c:v>
                </c:pt>
                <c:pt idx="9">
                  <c:v>23-24</c:v>
                </c:pt>
                <c:pt idx="10">
                  <c:v>24-25</c:v>
                </c:pt>
              </c:strCache>
            </c:strRef>
          </c:cat>
          <c:val>
            <c:numRef>
              <c:f>Sheet1!$D$2:$D$12</c:f>
              <c:numCache>
                <c:formatCode>0.0%</c:formatCode>
                <c:ptCount val="11"/>
                <c:pt idx="0">
                  <c:v>0.94806501547987621</c:v>
                </c:pt>
                <c:pt idx="1">
                  <c:v>0.95081168831168839</c:v>
                </c:pt>
                <c:pt idx="2">
                  <c:v>0.98087847730600297</c:v>
                </c:pt>
                <c:pt idx="3">
                  <c:v>0.97047287899860912</c:v>
                </c:pt>
                <c:pt idx="4">
                  <c:v>0.94884253028263799</c:v>
                </c:pt>
                <c:pt idx="5">
                  <c:v>0.93962178517397887</c:v>
                </c:pt>
                <c:pt idx="6">
                  <c:v>0.99057416267942588</c:v>
                </c:pt>
                <c:pt idx="7">
                  <c:v>0.90268382352941179</c:v>
                </c:pt>
                <c:pt idx="8">
                  <c:v>0.92486792452830191</c:v>
                </c:pt>
                <c:pt idx="9">
                  <c:v>0.92473214285714289</c:v>
                </c:pt>
                <c:pt idx="10">
                  <c:v>0.9245762711864407</c:v>
                </c:pt>
              </c:numCache>
            </c:numRef>
          </c:val>
          <c:smooth val="0"/>
          <c:extLst>
            <c:ext xmlns:c16="http://schemas.microsoft.com/office/drawing/2014/chart" uri="{C3380CC4-5D6E-409C-BE32-E72D297353CC}">
              <c16:uniqueId val="{00000002-67D1-4F4B-956A-E721B1418585}"/>
            </c:ext>
          </c:extLst>
        </c:ser>
        <c:dLbls>
          <c:showLegendKey val="0"/>
          <c:showVal val="0"/>
          <c:showCatName val="0"/>
          <c:showSerName val="0"/>
          <c:showPercent val="0"/>
          <c:showBubbleSize val="0"/>
        </c:dLbls>
        <c:marker val="1"/>
        <c:smooth val="0"/>
        <c:axId val="625813631"/>
        <c:axId val="633353183"/>
      </c:lineChart>
      <c:catAx>
        <c:axId val="840701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0696367"/>
        <c:crosses val="autoZero"/>
        <c:auto val="1"/>
        <c:lblAlgn val="ctr"/>
        <c:lblOffset val="100"/>
        <c:noMultiLvlLbl val="0"/>
      </c:catAx>
      <c:valAx>
        <c:axId val="8406963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0701775"/>
        <c:crosses val="autoZero"/>
        <c:crossBetween val="between"/>
      </c:valAx>
      <c:valAx>
        <c:axId val="633353183"/>
        <c:scaling>
          <c:orientation val="minMax"/>
          <c:max val="1"/>
          <c:min val="0.8"/>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5813631"/>
        <c:crosses val="max"/>
        <c:crossBetween val="between"/>
      </c:valAx>
      <c:catAx>
        <c:axId val="625813631"/>
        <c:scaling>
          <c:orientation val="minMax"/>
        </c:scaling>
        <c:delete val="1"/>
        <c:axPos val="b"/>
        <c:numFmt formatCode="General" sourceLinked="1"/>
        <c:majorTickMark val="out"/>
        <c:minorTickMark val="none"/>
        <c:tickLblPos val="nextTo"/>
        <c:crossAx val="633353183"/>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60" dirty="0"/>
              <a:t>Registrations as of 05.31.22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Target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Grade 6</c:v>
                </c:pt>
                <c:pt idx="1">
                  <c:v>Grade 7</c:v>
                </c:pt>
                <c:pt idx="2">
                  <c:v>Grade 8</c:v>
                </c:pt>
                <c:pt idx="3">
                  <c:v>Grade 9</c:v>
                </c:pt>
                <c:pt idx="4">
                  <c:v>Grade 10</c:v>
                </c:pt>
                <c:pt idx="5">
                  <c:v>Grade 11</c:v>
                </c:pt>
                <c:pt idx="6">
                  <c:v>Grade 12</c:v>
                </c:pt>
              </c:strCache>
            </c:strRef>
          </c:cat>
          <c:val>
            <c:numRef>
              <c:f>Sheet1!$B$2:$B$8</c:f>
              <c:numCache>
                <c:formatCode>_(* #,##0_);_(* \(#,##0\);_(* "-"??_);_(@_)</c:formatCode>
                <c:ptCount val="7"/>
                <c:pt idx="0">
                  <c:v>75</c:v>
                </c:pt>
                <c:pt idx="1">
                  <c:v>70</c:v>
                </c:pt>
                <c:pt idx="2">
                  <c:v>90</c:v>
                </c:pt>
                <c:pt idx="3">
                  <c:v>130</c:v>
                </c:pt>
                <c:pt idx="4">
                  <c:v>120</c:v>
                </c:pt>
                <c:pt idx="5">
                  <c:v>94</c:v>
                </c:pt>
                <c:pt idx="6">
                  <c:v>66</c:v>
                </c:pt>
              </c:numCache>
            </c:numRef>
          </c:val>
          <c:extLst>
            <c:ext xmlns:c16="http://schemas.microsoft.com/office/drawing/2014/chart" uri="{C3380CC4-5D6E-409C-BE32-E72D297353CC}">
              <c16:uniqueId val="{00000000-1FF7-49BF-8D5D-653EB9407F80}"/>
            </c:ext>
          </c:extLst>
        </c:ser>
        <c:ser>
          <c:idx val="1"/>
          <c:order val="1"/>
          <c:tx>
            <c:strRef>
              <c:f>Sheet1!$C$1</c:f>
              <c:strCache>
                <c:ptCount val="1"/>
                <c:pt idx="0">
                  <c:v>"Committed"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Grade 6</c:v>
                </c:pt>
                <c:pt idx="1">
                  <c:v>Grade 7</c:v>
                </c:pt>
                <c:pt idx="2">
                  <c:v>Grade 8</c:v>
                </c:pt>
                <c:pt idx="3">
                  <c:v>Grade 9</c:v>
                </c:pt>
                <c:pt idx="4">
                  <c:v>Grade 10</c:v>
                </c:pt>
                <c:pt idx="5">
                  <c:v>Grade 11</c:v>
                </c:pt>
                <c:pt idx="6">
                  <c:v>Grade 12</c:v>
                </c:pt>
              </c:strCache>
            </c:strRef>
          </c:cat>
          <c:val>
            <c:numRef>
              <c:f>Sheet1!$C$2:$C$8</c:f>
              <c:numCache>
                <c:formatCode>_(* #,##0_);_(* \(#,##0\);_(* "-"??_);_(@_)</c:formatCode>
                <c:ptCount val="7"/>
                <c:pt idx="0">
                  <c:v>58</c:v>
                </c:pt>
                <c:pt idx="1">
                  <c:v>62</c:v>
                </c:pt>
                <c:pt idx="2">
                  <c:v>85</c:v>
                </c:pt>
                <c:pt idx="3">
                  <c:v>93</c:v>
                </c:pt>
                <c:pt idx="4">
                  <c:v>112</c:v>
                </c:pt>
                <c:pt idx="5">
                  <c:v>62</c:v>
                </c:pt>
                <c:pt idx="6">
                  <c:v>63</c:v>
                </c:pt>
              </c:numCache>
            </c:numRef>
          </c:val>
          <c:extLst>
            <c:ext xmlns:c16="http://schemas.microsoft.com/office/drawing/2014/chart" uri="{C3380CC4-5D6E-409C-BE32-E72D297353CC}">
              <c16:uniqueId val="{00000001-1FF7-49BF-8D5D-653EB9407F80}"/>
            </c:ext>
          </c:extLst>
        </c:ser>
        <c:dLbls>
          <c:showLegendKey val="0"/>
          <c:showVal val="0"/>
          <c:showCatName val="0"/>
          <c:showSerName val="0"/>
          <c:showPercent val="0"/>
          <c:showBubbleSize val="0"/>
        </c:dLbls>
        <c:gapWidth val="219"/>
        <c:axId val="838320911"/>
        <c:axId val="838320495"/>
      </c:barChart>
      <c:catAx>
        <c:axId val="838320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8320495"/>
        <c:crosses val="autoZero"/>
        <c:auto val="1"/>
        <c:lblAlgn val="ctr"/>
        <c:lblOffset val="100"/>
        <c:noMultiLvlLbl val="0"/>
      </c:catAx>
      <c:valAx>
        <c:axId val="838320495"/>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8320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Revenues = $10,125,874</a:t>
            </a:r>
          </a:p>
        </c:rich>
      </c:tx>
      <c:layout>
        <c:manualLayout>
          <c:xMode val="edge"/>
          <c:yMode val="edge"/>
          <c:x val="0.54213991769547321"/>
          <c:y val="5.211726384364821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Revenues = $10,125,874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A76-4471-8770-16B9E790D6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ACB-4080-A184-C3190601BC9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A76-4471-8770-16B9E790D6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A76-4471-8770-16B9E790D698}"/>
              </c:ext>
            </c:extLst>
          </c:dPt>
          <c:dLbls>
            <c:dLbl>
              <c:idx val="1"/>
              <c:layout>
                <c:manualLayout>
                  <c:x val="0"/>
                  <c:y val="0.1928338762214982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ACB-4080-A184-C3190601BC9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LCFF</c:v>
                </c:pt>
                <c:pt idx="1">
                  <c:v>Federal</c:v>
                </c:pt>
                <c:pt idx="2">
                  <c:v>State</c:v>
                </c:pt>
                <c:pt idx="3">
                  <c:v>Local</c:v>
                </c:pt>
              </c:strCache>
            </c:strRef>
          </c:cat>
          <c:val>
            <c:numRef>
              <c:f>Sheet1!$B$2:$B$5</c:f>
              <c:numCache>
                <c:formatCode>_("$"* #,##0_);_("$"* \(#,##0\);_("$"* "-"??_);_(@_)</c:formatCode>
                <c:ptCount val="4"/>
                <c:pt idx="0">
                  <c:v>6405561</c:v>
                </c:pt>
                <c:pt idx="1">
                  <c:v>2464798</c:v>
                </c:pt>
                <c:pt idx="2">
                  <c:v>806988</c:v>
                </c:pt>
                <c:pt idx="3">
                  <c:v>448527</c:v>
                </c:pt>
              </c:numCache>
            </c:numRef>
          </c:val>
          <c:extLst>
            <c:ext xmlns:c16="http://schemas.microsoft.com/office/drawing/2014/chart" uri="{C3380CC4-5D6E-409C-BE32-E72D297353CC}">
              <c16:uniqueId val="{00000000-CACB-4080-A184-C3190601BC97}"/>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cat>
            <c:strRef>
              <c:f>Sheet1!$A$2:$A$5</c:f>
              <c:strCache>
                <c:ptCount val="4"/>
                <c:pt idx="0">
                  <c:v>2020-21</c:v>
                </c:pt>
                <c:pt idx="1">
                  <c:v>2021-22</c:v>
                </c:pt>
                <c:pt idx="2">
                  <c:v>2022-23
"Committed"</c:v>
                </c:pt>
                <c:pt idx="3">
                  <c:v>2022-23
Target</c:v>
                </c:pt>
              </c:strCache>
            </c:strRef>
          </c:cat>
          <c:val>
            <c:numRef>
              <c:f>Sheet1!$B$2:$B$5</c:f>
              <c:numCache>
                <c:formatCode>_("$"* #,##0_);_("$"* \(#,##0\);_("$"* "-"??_);_(@_)</c:formatCode>
                <c:ptCount val="4"/>
                <c:pt idx="0">
                  <c:v>5518126</c:v>
                </c:pt>
                <c:pt idx="1">
                  <c:v>4631071</c:v>
                </c:pt>
                <c:pt idx="2">
                  <c:v>4918558</c:v>
                </c:pt>
                <c:pt idx="3">
                  <c:v>6000743</c:v>
                </c:pt>
              </c:numCache>
            </c:numRef>
          </c:val>
          <c:extLst>
            <c:ext xmlns:c16="http://schemas.microsoft.com/office/drawing/2014/chart" uri="{C3380CC4-5D6E-409C-BE32-E72D297353CC}">
              <c16:uniqueId val="{00000000-4CD2-4C41-B8CE-A0B33E1E076A}"/>
            </c:ext>
          </c:extLst>
        </c:ser>
        <c:ser>
          <c:idx val="1"/>
          <c:order val="1"/>
          <c:tx>
            <c:strRef>
              <c:f>Sheet1!$C$1</c:f>
              <c:strCache>
                <c:ptCount val="1"/>
                <c:pt idx="0">
                  <c:v>S/C (% Increase/Improve Services)</c:v>
                </c:pt>
              </c:strCache>
            </c:strRef>
          </c:tx>
          <c:spPr>
            <a:solidFill>
              <a:schemeClr val="accent2"/>
            </a:solidFill>
            <a:ln>
              <a:noFill/>
            </a:ln>
            <a:effectLst/>
          </c:spPr>
          <c:invertIfNegative val="0"/>
          <c:cat>
            <c:strRef>
              <c:f>Sheet1!$A$2:$A$5</c:f>
              <c:strCache>
                <c:ptCount val="4"/>
                <c:pt idx="0">
                  <c:v>2020-21</c:v>
                </c:pt>
                <c:pt idx="1">
                  <c:v>2021-22</c:v>
                </c:pt>
                <c:pt idx="2">
                  <c:v>2022-23
"Committed"</c:v>
                </c:pt>
                <c:pt idx="3">
                  <c:v>2022-23
Target</c:v>
                </c:pt>
              </c:strCache>
            </c:strRef>
          </c:cat>
          <c:val>
            <c:numRef>
              <c:f>Sheet1!$C$2:$C$5</c:f>
              <c:numCache>
                <c:formatCode>_("$"* #,##0_);_("$"* \(#,##0\);_("$"* "-"??_);_(@_)</c:formatCode>
                <c:ptCount val="4"/>
                <c:pt idx="0">
                  <c:v>1448563</c:v>
                </c:pt>
                <c:pt idx="1">
                  <c:v>1368968</c:v>
                </c:pt>
                <c:pt idx="2">
                  <c:v>1487003</c:v>
                </c:pt>
                <c:pt idx="3">
                  <c:v>1813815</c:v>
                </c:pt>
              </c:numCache>
            </c:numRef>
          </c:val>
          <c:extLst>
            <c:ext xmlns:c16="http://schemas.microsoft.com/office/drawing/2014/chart" uri="{C3380CC4-5D6E-409C-BE32-E72D297353CC}">
              <c16:uniqueId val="{00000001-4CD2-4C41-B8CE-A0B33E1E076A}"/>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2020-21</c:v>
                </c:pt>
                <c:pt idx="1">
                  <c:v>2021-22</c:v>
                </c:pt>
                <c:pt idx="2">
                  <c:v>2022-23
"Committed"</c:v>
                </c:pt>
                <c:pt idx="3">
                  <c:v>2022-23
Target</c:v>
                </c:pt>
              </c:strCache>
            </c:strRef>
          </c:cat>
          <c:val>
            <c:numRef>
              <c:f>Sheet1!$D$2:$D$5</c:f>
              <c:numCache>
                <c:formatCode>0.00%</c:formatCode>
                <c:ptCount val="4"/>
                <c:pt idx="0">
                  <c:v>0.26250000000000001</c:v>
                </c:pt>
                <c:pt idx="1">
                  <c:v>0.29559999999999997</c:v>
                </c:pt>
                <c:pt idx="2">
                  <c:v>0.30230000000000001</c:v>
                </c:pt>
                <c:pt idx="3">
                  <c:v>0.30230000000000001</c:v>
                </c:pt>
              </c:numCache>
            </c:numRef>
          </c:val>
          <c:extLst>
            <c:ext xmlns:c16="http://schemas.microsoft.com/office/drawing/2014/chart" uri="{C3380CC4-5D6E-409C-BE32-E72D297353CC}">
              <c16:uniqueId val="{00000004-4CD2-4C41-B8CE-A0B33E1E076A}"/>
            </c:ext>
          </c:extLst>
        </c:ser>
        <c:ser>
          <c:idx val="3"/>
          <c:order val="3"/>
          <c:tx>
            <c:strRef>
              <c:f>Sheet1!$E$1</c:f>
              <c:strCache>
                <c:ptCount val="1"/>
                <c:pt idx="0">
                  <c:v>Column2</c:v>
                </c:pt>
              </c:strCache>
            </c:strRef>
          </c:tx>
          <c:spPr>
            <a:solidFill>
              <a:schemeClr val="accent4"/>
            </a:solidFill>
            <a:ln>
              <a:noFill/>
            </a:ln>
            <a:effectLst/>
          </c:spPr>
          <c:invertIfNegative val="0"/>
          <c:cat>
            <c:strRef>
              <c:f>Sheet1!$A$2:$A$5</c:f>
              <c:strCache>
                <c:ptCount val="4"/>
                <c:pt idx="0">
                  <c:v>2020-21</c:v>
                </c:pt>
                <c:pt idx="1">
                  <c:v>2021-22</c:v>
                </c:pt>
                <c:pt idx="2">
                  <c:v>2022-23
"Committed"</c:v>
                </c:pt>
                <c:pt idx="3">
                  <c:v>2022-23
Target</c:v>
                </c:pt>
              </c:strCache>
            </c:strRef>
          </c:cat>
          <c:val>
            <c:numRef>
              <c:f>Sheet1!$E$2:$E$5</c:f>
              <c:numCache>
                <c:formatCode>General</c:formatCode>
                <c:ptCount val="4"/>
              </c:numCache>
            </c:numRef>
          </c:val>
          <c:extLst>
            <c:ext xmlns:c16="http://schemas.microsoft.com/office/drawing/2014/chart" uri="{C3380CC4-5D6E-409C-BE32-E72D297353CC}">
              <c16:uniqueId val="{00000001-999A-4A42-8A24-3FEF7A5739EF}"/>
            </c:ext>
          </c:extLst>
        </c:ser>
        <c:dLbls>
          <c:showLegendKey val="0"/>
          <c:showVal val="0"/>
          <c:showCatName val="0"/>
          <c:showSerName val="0"/>
          <c:showPercent val="0"/>
          <c:showBubbleSize val="0"/>
        </c:dLbls>
        <c:gapWidth val="150"/>
        <c:overlap val="100"/>
        <c:axId val="970870719"/>
        <c:axId val="970869471"/>
      </c:barChart>
      <c:catAx>
        <c:axId val="97087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0869471"/>
        <c:crosses val="autoZero"/>
        <c:auto val="1"/>
        <c:lblAlgn val="ctr"/>
        <c:lblOffset val="100"/>
        <c:noMultiLvlLbl val="0"/>
      </c:catAx>
      <c:valAx>
        <c:axId val="970869471"/>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0870719"/>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Expenditures = $10,161,011</a:t>
            </a:r>
          </a:p>
        </c:rich>
      </c:tx>
      <c:layout>
        <c:manualLayout>
          <c:xMode val="edge"/>
          <c:yMode val="edge"/>
          <c:x val="0.55271086484559795"/>
          <c:y val="7.817589576547231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Expenditures = $10,853,399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5550-4679-B1ED-1574C5DB03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7-5550-4679-B1ED-1574C5DB039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5550-4679-B1ED-1574C5DB039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5550-4679-B1ED-1574C5DB039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5550-4679-B1ED-1574C5DB039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2-5550-4679-B1ED-1574C5DB039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3-5550-4679-B1ED-1574C5DB0399}"/>
              </c:ext>
            </c:extLst>
          </c:dPt>
          <c:dLbls>
            <c:dLbl>
              <c:idx val="0"/>
              <c:layout>
                <c:manualLayout>
                  <c:x val="-3.0864197530864196E-2"/>
                  <c:y val="-5.9934853420195465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5550-4679-B1ED-1574C5DB0399}"/>
                </c:ext>
              </c:extLst>
            </c:dLbl>
            <c:dLbl>
              <c:idx val="1"/>
              <c:layout>
                <c:manualLayout>
                  <c:x val="-6.1728395061728392E-3"/>
                  <c:y val="4.690553745928328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50-4679-B1ED-1574C5DB0399}"/>
                </c:ext>
              </c:extLst>
            </c:dLbl>
            <c:dLbl>
              <c:idx val="2"/>
              <c:layout>
                <c:manualLayout>
                  <c:x val="9.4650205761316802E-2"/>
                  <c:y val="0"/>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550-4679-B1ED-1574C5DB0399}"/>
                </c:ext>
              </c:extLst>
            </c:dLbl>
            <c:dLbl>
              <c:idx val="3"/>
              <c:layout>
                <c:manualLayout>
                  <c:x val="0.11934156378600823"/>
                  <c:y val="8.338762214983694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550-4679-B1ED-1574C5DB0399}"/>
                </c:ext>
              </c:extLst>
            </c:dLbl>
            <c:dLbl>
              <c:idx val="4"/>
              <c:layout>
                <c:manualLayout>
                  <c:x val="0"/>
                  <c:y val="0.4768729641693811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550-4679-B1ED-1574C5DB0399}"/>
                </c:ext>
              </c:extLst>
            </c:dLbl>
            <c:dLbl>
              <c:idx val="5"/>
              <c:layout>
                <c:manualLayout>
                  <c:x val="-0.15432098765432098"/>
                  <c:y val="4.169381107491856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550-4679-B1ED-1574C5DB0399}"/>
                </c:ext>
              </c:extLst>
            </c:dLbl>
            <c:dLbl>
              <c:idx val="6"/>
              <c:tx>
                <c:rich>
                  <a:bodyPr/>
                  <a:lstStyle/>
                  <a:p>
                    <a:r>
                      <a:rPr lang="en-US" dirty="0"/>
                      <a:t>$25,323</a:t>
                    </a:r>
                    <a:r>
                      <a:rPr lang="en-US" baseline="0" dirty="0"/>
                      <a:t>, </a:t>
                    </a:r>
                    <a:fld id="{F5EBA8EC-C319-A543-8361-0A5855D9BFE3}" type="PERCENTAGE">
                      <a:rPr lang="en-US" baseline="0"/>
                      <a:pPr/>
                      <a:t>[PERCENTAGE]</a:t>
                    </a:fld>
                    <a:endParaRPr lang="en-US" baseline="0" dirty="0"/>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50-4679-B1ED-1574C5DB039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Certificated</c:v>
                </c:pt>
                <c:pt idx="1">
                  <c:v>Classified</c:v>
                </c:pt>
                <c:pt idx="2">
                  <c:v>Employee Benefits</c:v>
                </c:pt>
                <c:pt idx="3">
                  <c:v>Books/Supplies</c:v>
                </c:pt>
                <c:pt idx="4">
                  <c:v>Other Operating</c:v>
                </c:pt>
                <c:pt idx="5">
                  <c:v>Depreciation</c:v>
                </c:pt>
                <c:pt idx="6">
                  <c:v>Debt Interest</c:v>
                </c:pt>
              </c:strCache>
            </c:strRef>
          </c:cat>
          <c:val>
            <c:numRef>
              <c:f>Sheet1!$B$2:$B$8</c:f>
              <c:numCache>
                <c:formatCode>_("$"* #,##0_);_("$"* \(#,##0\);_("$"* "-"??_);_(@_)</c:formatCode>
                <c:ptCount val="7"/>
                <c:pt idx="0">
                  <c:v>3276449</c:v>
                </c:pt>
                <c:pt idx="1">
                  <c:v>962852</c:v>
                </c:pt>
                <c:pt idx="2">
                  <c:v>1578562</c:v>
                </c:pt>
                <c:pt idx="3">
                  <c:v>918479</c:v>
                </c:pt>
                <c:pt idx="4">
                  <c:v>3048570</c:v>
                </c:pt>
                <c:pt idx="5">
                  <c:v>350776</c:v>
                </c:pt>
                <c:pt idx="6">
                  <c:v>25048</c:v>
                </c:pt>
              </c:numCache>
            </c:numRef>
          </c:val>
          <c:extLst>
            <c:ext xmlns:c16="http://schemas.microsoft.com/office/drawing/2014/chart" uri="{C3380CC4-5D6E-409C-BE32-E72D297353CC}">
              <c16:uniqueId val="{00000000-5550-4679-B1ED-1574C5DB0399}"/>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97D6FE-9618-44AF-8990-1F6D019359EB}" type="datetimeFigureOut">
              <a:rPr lang="en-US" smtClean="0"/>
              <a:t>6/3/2022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D05B09-14E6-43A9-9496-D51A51F3488B}" type="slidenum">
              <a:rPr lang="en-US" smtClean="0"/>
              <a:t>‹#›</a:t>
            </a:fld>
            <a:endParaRPr lang="en-US" dirty="0"/>
          </a:p>
        </p:txBody>
      </p:sp>
    </p:spTree>
    <p:extLst>
      <p:ext uri="{BB962C8B-B14F-4D97-AF65-F5344CB8AC3E}">
        <p14:creationId xmlns:p14="http://schemas.microsoft.com/office/powerpoint/2010/main" val="80950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05B09-14E6-43A9-9496-D51A51F3488B}" type="slidenum">
              <a:rPr lang="en-US" smtClean="0"/>
              <a:t>1</a:t>
            </a:fld>
            <a:endParaRPr lang="en-US" dirty="0"/>
          </a:p>
        </p:txBody>
      </p:sp>
    </p:spTree>
    <p:extLst>
      <p:ext uri="{BB962C8B-B14F-4D97-AF65-F5344CB8AC3E}">
        <p14:creationId xmlns:p14="http://schemas.microsoft.com/office/powerpoint/2010/main" val="398000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05B09-14E6-43A9-9496-D51A51F3488B}" type="slidenum">
              <a:rPr lang="en-US" smtClean="0"/>
              <a:t>20</a:t>
            </a:fld>
            <a:endParaRPr lang="en-US" dirty="0"/>
          </a:p>
        </p:txBody>
      </p:sp>
    </p:spTree>
    <p:extLst>
      <p:ext uri="{BB962C8B-B14F-4D97-AF65-F5344CB8AC3E}">
        <p14:creationId xmlns:p14="http://schemas.microsoft.com/office/powerpoint/2010/main" val="1184507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05B09-14E6-43A9-9496-D51A51F3488B}" type="slidenum">
              <a:rPr lang="en-US" smtClean="0"/>
              <a:t>21</a:t>
            </a:fld>
            <a:endParaRPr lang="en-US" dirty="0"/>
          </a:p>
        </p:txBody>
      </p:sp>
    </p:spTree>
    <p:extLst>
      <p:ext uri="{BB962C8B-B14F-4D97-AF65-F5344CB8AC3E}">
        <p14:creationId xmlns:p14="http://schemas.microsoft.com/office/powerpoint/2010/main" val="365659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05B09-14E6-43A9-9496-D51A51F3488B}" type="slidenum">
              <a:rPr lang="en-US" smtClean="0"/>
              <a:t>4</a:t>
            </a:fld>
            <a:endParaRPr lang="en-US" dirty="0"/>
          </a:p>
        </p:txBody>
      </p:sp>
    </p:spTree>
    <p:extLst>
      <p:ext uri="{BB962C8B-B14F-4D97-AF65-F5344CB8AC3E}">
        <p14:creationId xmlns:p14="http://schemas.microsoft.com/office/powerpoint/2010/main" val="346502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05B09-14E6-43A9-9496-D51A51F3488B}" type="slidenum">
              <a:rPr lang="en-US" smtClean="0"/>
              <a:t>5</a:t>
            </a:fld>
            <a:endParaRPr lang="en-US" dirty="0"/>
          </a:p>
        </p:txBody>
      </p:sp>
    </p:spTree>
    <p:extLst>
      <p:ext uri="{BB962C8B-B14F-4D97-AF65-F5344CB8AC3E}">
        <p14:creationId xmlns:p14="http://schemas.microsoft.com/office/powerpoint/2010/main" val="12987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05B09-14E6-43A9-9496-D51A51F3488B}" type="slidenum">
              <a:rPr lang="en-US" smtClean="0"/>
              <a:t>6</a:t>
            </a:fld>
            <a:endParaRPr lang="en-US" dirty="0"/>
          </a:p>
        </p:txBody>
      </p:sp>
    </p:spTree>
    <p:extLst>
      <p:ext uri="{BB962C8B-B14F-4D97-AF65-F5344CB8AC3E}">
        <p14:creationId xmlns:p14="http://schemas.microsoft.com/office/powerpoint/2010/main" val="390555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Vincent to complete this slide.</a:t>
            </a:r>
          </a:p>
        </p:txBody>
      </p:sp>
      <p:sp>
        <p:nvSpPr>
          <p:cNvPr id="4" name="Slide Number Placeholder 3"/>
          <p:cNvSpPr>
            <a:spLocks noGrp="1"/>
          </p:cNvSpPr>
          <p:nvPr>
            <p:ph type="sldNum" sz="quarter" idx="5"/>
          </p:nvPr>
        </p:nvSpPr>
        <p:spPr/>
        <p:txBody>
          <a:bodyPr/>
          <a:lstStyle/>
          <a:p>
            <a:fld id="{D1D05B09-14E6-43A9-9496-D51A51F3488B}" type="slidenum">
              <a:rPr lang="en-US" smtClean="0"/>
              <a:t>7</a:t>
            </a:fld>
            <a:endParaRPr lang="en-US" dirty="0"/>
          </a:p>
        </p:txBody>
      </p:sp>
    </p:spTree>
    <p:extLst>
      <p:ext uri="{BB962C8B-B14F-4D97-AF65-F5344CB8AC3E}">
        <p14:creationId xmlns:p14="http://schemas.microsoft.com/office/powerpoint/2010/main" val="232115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Proposition 98 funding is up significantly in the current year ($19.1 billion) and is projected to be flat in 2022-23 ($135 million increase only).  Total is over $110 billion.</a:t>
            </a:r>
          </a:p>
        </p:txBody>
      </p:sp>
      <p:sp>
        <p:nvSpPr>
          <p:cNvPr id="4" name="Slide Number Placeholder 3"/>
          <p:cNvSpPr>
            <a:spLocks noGrp="1"/>
          </p:cNvSpPr>
          <p:nvPr>
            <p:ph type="sldNum" sz="quarter" idx="5"/>
          </p:nvPr>
        </p:nvSpPr>
        <p:spPr/>
        <p:txBody>
          <a:bodyPr/>
          <a:lstStyle/>
          <a:p>
            <a:fld id="{D1D05B09-14E6-43A9-9496-D51A51F3488B}" type="slidenum">
              <a:rPr lang="en-US" smtClean="0"/>
              <a:t>8</a:t>
            </a:fld>
            <a:endParaRPr lang="en-US" dirty="0"/>
          </a:p>
        </p:txBody>
      </p:sp>
    </p:spTree>
    <p:extLst>
      <p:ext uri="{BB962C8B-B14F-4D97-AF65-F5344CB8AC3E}">
        <p14:creationId xmlns:p14="http://schemas.microsoft.com/office/powerpoint/2010/main" val="410534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05B09-14E6-43A9-9496-D51A51F3488B}" type="slidenum">
              <a:rPr lang="en-US" smtClean="0"/>
              <a:t>9</a:t>
            </a:fld>
            <a:endParaRPr lang="en-US" dirty="0"/>
          </a:p>
        </p:txBody>
      </p:sp>
    </p:spTree>
    <p:extLst>
      <p:ext uri="{BB962C8B-B14F-4D97-AF65-F5344CB8AC3E}">
        <p14:creationId xmlns:p14="http://schemas.microsoft.com/office/powerpoint/2010/main" val="147604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05B09-14E6-43A9-9496-D51A51F3488B}" type="slidenum">
              <a:rPr lang="en-US" smtClean="0"/>
              <a:t>11</a:t>
            </a:fld>
            <a:endParaRPr lang="en-US" dirty="0"/>
          </a:p>
        </p:txBody>
      </p:sp>
    </p:spTree>
    <p:extLst>
      <p:ext uri="{BB962C8B-B14F-4D97-AF65-F5344CB8AC3E}">
        <p14:creationId xmlns:p14="http://schemas.microsoft.com/office/powerpoint/2010/main" val="289240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05B09-14E6-43A9-9496-D51A51F3488B}" type="slidenum">
              <a:rPr lang="en-US" smtClean="0"/>
              <a:t>16</a:t>
            </a:fld>
            <a:endParaRPr lang="en-US" dirty="0"/>
          </a:p>
        </p:txBody>
      </p:sp>
    </p:spTree>
    <p:extLst>
      <p:ext uri="{BB962C8B-B14F-4D97-AF65-F5344CB8AC3E}">
        <p14:creationId xmlns:p14="http://schemas.microsoft.com/office/powerpoint/2010/main" val="78240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0117F8-BA36-490A-8958-9BF7506BF8D6}"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F3CE-DCA2-4CB0-BA3E-E3BAD8FD6A3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98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117F8-BA36-490A-8958-9BF7506BF8D6}"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F3CE-DCA2-4CB0-BA3E-E3BAD8FD6A39}" type="slidenum">
              <a:rPr lang="en-US" smtClean="0"/>
              <a:t>‹#›</a:t>
            </a:fld>
            <a:endParaRPr lang="en-US" dirty="0"/>
          </a:p>
        </p:txBody>
      </p:sp>
    </p:spTree>
    <p:extLst>
      <p:ext uri="{BB962C8B-B14F-4D97-AF65-F5344CB8AC3E}">
        <p14:creationId xmlns:p14="http://schemas.microsoft.com/office/powerpoint/2010/main" val="52533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117F8-BA36-490A-8958-9BF7506BF8D6}"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F3CE-DCA2-4CB0-BA3E-E3BAD8FD6A39}" type="slidenum">
              <a:rPr lang="en-US" smtClean="0"/>
              <a:t>‹#›</a:t>
            </a:fld>
            <a:endParaRPr lang="en-US" dirty="0"/>
          </a:p>
        </p:txBody>
      </p:sp>
    </p:spTree>
    <p:extLst>
      <p:ext uri="{BB962C8B-B14F-4D97-AF65-F5344CB8AC3E}">
        <p14:creationId xmlns:p14="http://schemas.microsoft.com/office/powerpoint/2010/main" val="204373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117F8-BA36-490A-8958-9BF7506BF8D6}"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F3CE-DCA2-4CB0-BA3E-E3BAD8FD6A39}" type="slidenum">
              <a:rPr lang="en-US" smtClean="0"/>
              <a:t>‹#›</a:t>
            </a:fld>
            <a:endParaRPr lang="en-US" dirty="0"/>
          </a:p>
        </p:txBody>
      </p:sp>
    </p:spTree>
    <p:extLst>
      <p:ext uri="{BB962C8B-B14F-4D97-AF65-F5344CB8AC3E}">
        <p14:creationId xmlns:p14="http://schemas.microsoft.com/office/powerpoint/2010/main" val="419274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117F8-BA36-490A-8958-9BF7506BF8D6}"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F3CE-DCA2-4CB0-BA3E-E3BAD8FD6A3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60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0117F8-BA36-490A-8958-9BF7506BF8D6}" type="datetimeFigureOut">
              <a:rPr lang="en-US" smtClean="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CF3CE-DCA2-4CB0-BA3E-E3BAD8FD6A39}" type="slidenum">
              <a:rPr lang="en-US" smtClean="0"/>
              <a:t>‹#›</a:t>
            </a:fld>
            <a:endParaRPr lang="en-US" dirty="0"/>
          </a:p>
        </p:txBody>
      </p:sp>
    </p:spTree>
    <p:extLst>
      <p:ext uri="{BB962C8B-B14F-4D97-AF65-F5344CB8AC3E}">
        <p14:creationId xmlns:p14="http://schemas.microsoft.com/office/powerpoint/2010/main" val="365606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0117F8-BA36-490A-8958-9BF7506BF8D6}" type="datetimeFigureOut">
              <a:rPr lang="en-US" smtClean="0"/>
              <a:t>6/3/2022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BCF3CE-DCA2-4CB0-BA3E-E3BAD8FD6A39}" type="slidenum">
              <a:rPr lang="en-US" smtClean="0"/>
              <a:t>‹#›</a:t>
            </a:fld>
            <a:endParaRPr lang="en-US" dirty="0"/>
          </a:p>
        </p:txBody>
      </p:sp>
    </p:spTree>
    <p:extLst>
      <p:ext uri="{BB962C8B-B14F-4D97-AF65-F5344CB8AC3E}">
        <p14:creationId xmlns:p14="http://schemas.microsoft.com/office/powerpoint/2010/main" val="214329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0117F8-BA36-490A-8958-9BF7506BF8D6}" type="datetimeFigureOut">
              <a:rPr lang="en-US" smtClean="0"/>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BCF3CE-DCA2-4CB0-BA3E-E3BAD8FD6A39}" type="slidenum">
              <a:rPr lang="en-US" smtClean="0"/>
              <a:t>‹#›</a:t>
            </a:fld>
            <a:endParaRPr lang="en-US" dirty="0"/>
          </a:p>
        </p:txBody>
      </p:sp>
    </p:spTree>
    <p:extLst>
      <p:ext uri="{BB962C8B-B14F-4D97-AF65-F5344CB8AC3E}">
        <p14:creationId xmlns:p14="http://schemas.microsoft.com/office/powerpoint/2010/main" val="36026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10117F8-BA36-490A-8958-9BF7506BF8D6}" type="datetimeFigureOut">
              <a:rPr lang="en-US" smtClean="0"/>
              <a:t>6/3/2022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2BCF3CE-DCA2-4CB0-BA3E-E3BAD8FD6A39}" type="slidenum">
              <a:rPr lang="en-US" smtClean="0"/>
              <a:t>‹#›</a:t>
            </a:fld>
            <a:endParaRPr lang="en-US" dirty="0"/>
          </a:p>
        </p:txBody>
      </p:sp>
    </p:spTree>
    <p:extLst>
      <p:ext uri="{BB962C8B-B14F-4D97-AF65-F5344CB8AC3E}">
        <p14:creationId xmlns:p14="http://schemas.microsoft.com/office/powerpoint/2010/main" val="203737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10117F8-BA36-490A-8958-9BF7506BF8D6}" type="datetimeFigureOut">
              <a:rPr lang="en-US" smtClean="0"/>
              <a:t>6/3/2022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2BCF3CE-DCA2-4CB0-BA3E-E3BAD8FD6A39}" type="slidenum">
              <a:rPr lang="en-US" smtClean="0"/>
              <a:t>‹#›</a:t>
            </a:fld>
            <a:endParaRPr lang="en-US" dirty="0"/>
          </a:p>
        </p:txBody>
      </p:sp>
    </p:spTree>
    <p:extLst>
      <p:ext uri="{BB962C8B-B14F-4D97-AF65-F5344CB8AC3E}">
        <p14:creationId xmlns:p14="http://schemas.microsoft.com/office/powerpoint/2010/main" val="298638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117F8-BA36-490A-8958-9BF7506BF8D6}" type="datetimeFigureOut">
              <a:rPr lang="en-US" smtClean="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CF3CE-DCA2-4CB0-BA3E-E3BAD8FD6A39}" type="slidenum">
              <a:rPr lang="en-US" smtClean="0"/>
              <a:t>‹#›</a:t>
            </a:fld>
            <a:endParaRPr lang="en-US" dirty="0"/>
          </a:p>
        </p:txBody>
      </p:sp>
    </p:spTree>
    <p:extLst>
      <p:ext uri="{BB962C8B-B14F-4D97-AF65-F5344CB8AC3E}">
        <p14:creationId xmlns:p14="http://schemas.microsoft.com/office/powerpoint/2010/main" val="394357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10117F8-BA36-490A-8958-9BF7506BF8D6}" type="datetimeFigureOut">
              <a:rPr lang="en-US" smtClean="0"/>
              <a:t>6/3/2022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2BCF3CE-DCA2-4CB0-BA3E-E3BAD8FD6A3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163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7B9AA5-8A29-4040-9F9B-02C23E93A09C}"/>
              </a:ext>
            </a:extLst>
          </p:cNvPr>
          <p:cNvSpPr>
            <a:spLocks noGrp="1"/>
          </p:cNvSpPr>
          <p:nvPr>
            <p:ph type="title"/>
          </p:nvPr>
        </p:nvSpPr>
        <p:spPr>
          <a:xfrm>
            <a:off x="838200" y="365125"/>
            <a:ext cx="10725150" cy="1325563"/>
          </a:xfrm>
        </p:spPr>
        <p:txBody>
          <a:bodyPr>
            <a:normAutofit fontScale="90000"/>
          </a:bodyPr>
          <a:lstStyle/>
          <a:p>
            <a:r>
              <a:rPr lang="en-US" b="1" dirty="0"/>
              <a:t>2022-23 Proposed Adopted Budget</a:t>
            </a:r>
            <a:br>
              <a:rPr lang="en-US" b="1" dirty="0"/>
            </a:br>
            <a:r>
              <a:rPr lang="en-US" dirty="0"/>
              <a:t>Governing Board Meeting – June 9, 2022</a:t>
            </a:r>
          </a:p>
        </p:txBody>
      </p:sp>
      <p:pic>
        <p:nvPicPr>
          <p:cNvPr id="10" name="Content Placeholder 9" descr="Group of standing people looking at whiteboard on classroom wall, man wearing glasses holding whiteboard marker and writing">
            <a:extLst>
              <a:ext uri="{FF2B5EF4-FFF2-40B4-BE49-F238E27FC236}">
                <a16:creationId xmlns:a16="http://schemas.microsoft.com/office/drawing/2014/main" id="{65CB70EB-9AE6-B949-85F9-62E956B9F5E3}"/>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38200" y="1809612"/>
            <a:ext cx="6503865" cy="4340225"/>
          </a:xfrm>
        </p:spPr>
      </p:pic>
      <p:pic>
        <p:nvPicPr>
          <p:cNvPr id="17" name="Picture 16">
            <a:extLst>
              <a:ext uri="{FF2B5EF4-FFF2-40B4-BE49-F238E27FC236}">
                <a16:creationId xmlns:a16="http://schemas.microsoft.com/office/drawing/2014/main" id="{7CC3639F-92CB-A942-89A0-86A28C66DC08}"/>
              </a:ext>
            </a:extLst>
          </p:cNvPr>
          <p:cNvPicPr>
            <a:picLocks noChangeAspect="1"/>
          </p:cNvPicPr>
          <p:nvPr/>
        </p:nvPicPr>
        <p:blipFill>
          <a:blip r:embed="rId4"/>
          <a:stretch>
            <a:fillRect/>
          </a:stretch>
        </p:blipFill>
        <p:spPr>
          <a:xfrm>
            <a:off x="7955515" y="2553872"/>
            <a:ext cx="3106737" cy="2533650"/>
          </a:xfrm>
          <a:prstGeom prst="rect">
            <a:avLst/>
          </a:prstGeom>
        </p:spPr>
      </p:pic>
    </p:spTree>
    <p:extLst>
      <p:ext uri="{BB962C8B-B14F-4D97-AF65-F5344CB8AC3E}">
        <p14:creationId xmlns:p14="http://schemas.microsoft.com/office/powerpoint/2010/main" val="105422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7679-8641-D763-BCF0-532A4F34B82B}"/>
              </a:ext>
            </a:extLst>
          </p:cNvPr>
          <p:cNvSpPr>
            <a:spLocks noGrp="1"/>
          </p:cNvSpPr>
          <p:nvPr>
            <p:ph type="title"/>
          </p:nvPr>
        </p:nvSpPr>
        <p:spPr>
          <a:xfrm>
            <a:off x="839788" y="311962"/>
            <a:ext cx="10515600" cy="1325563"/>
          </a:xfrm>
        </p:spPr>
        <p:txBody>
          <a:bodyPr>
            <a:normAutofit/>
          </a:bodyPr>
          <a:lstStyle/>
          <a:p>
            <a:r>
              <a:rPr lang="en-US" sz="4000" b="1" dirty="0"/>
              <a:t>Next Steps</a:t>
            </a:r>
          </a:p>
        </p:txBody>
      </p:sp>
      <p:sp>
        <p:nvSpPr>
          <p:cNvPr id="9" name="Content Placeholder 8">
            <a:extLst>
              <a:ext uri="{FF2B5EF4-FFF2-40B4-BE49-F238E27FC236}">
                <a16:creationId xmlns:a16="http://schemas.microsoft.com/office/drawing/2014/main" id="{782BF249-C639-0CB8-62B0-B02A7762F814}"/>
              </a:ext>
            </a:extLst>
          </p:cNvPr>
          <p:cNvSpPr>
            <a:spLocks noGrp="1"/>
          </p:cNvSpPr>
          <p:nvPr>
            <p:ph sz="half" idx="2"/>
          </p:nvPr>
        </p:nvSpPr>
        <p:spPr>
          <a:xfrm>
            <a:off x="839788" y="1762538"/>
            <a:ext cx="5157787" cy="4427125"/>
          </a:xfrm>
        </p:spPr>
        <p:txBody>
          <a:bodyPr>
            <a:normAutofit/>
          </a:bodyPr>
          <a:lstStyle/>
          <a:p>
            <a:r>
              <a:rPr lang="en-US" sz="2400" dirty="0"/>
              <a:t>June 15, 2022 – State Budget adoption deadline.</a:t>
            </a:r>
          </a:p>
          <a:p>
            <a:r>
              <a:rPr lang="en-US" sz="2400" dirty="0"/>
              <a:t>June 23, 2022 – Present local control accountability plan (LCAP) and Adopted Budget for approval at governing board meeting.</a:t>
            </a:r>
          </a:p>
          <a:p>
            <a:r>
              <a:rPr lang="en-US" sz="2400" dirty="0"/>
              <a:t>August 4, 2022 – First Day of School.</a:t>
            </a:r>
          </a:p>
          <a:p>
            <a:r>
              <a:rPr lang="en-US" sz="2400" dirty="0"/>
              <a:t>By December 15, 2022 – Present First Interim budget revisions to governing board for approval.</a:t>
            </a:r>
          </a:p>
        </p:txBody>
      </p:sp>
      <p:pic>
        <p:nvPicPr>
          <p:cNvPr id="14" name="Content Placeholder 13" descr="Classroom of students raising their hands in front of a teacher">
            <a:extLst>
              <a:ext uri="{FF2B5EF4-FFF2-40B4-BE49-F238E27FC236}">
                <a16:creationId xmlns:a16="http://schemas.microsoft.com/office/drawing/2014/main" id="{635F08CD-E170-60D8-7185-A3568B848C43}"/>
              </a:ext>
            </a:extLst>
          </p:cNvPr>
          <p:cNvPicPr>
            <a:picLocks noGrp="1" noChangeAspect="1"/>
          </p:cNvPicPr>
          <p:nvPr>
            <p:ph sz="quarter" idx="4"/>
          </p:nvPr>
        </p:nvPicPr>
        <p:blipFill>
          <a:blip r:embed="rId2" cstate="hqprint">
            <a:extLst>
              <a:ext uri="{28A0092B-C50C-407E-A947-70E740481C1C}">
                <a14:useLocalDpi xmlns:a14="http://schemas.microsoft.com/office/drawing/2010/main" val="0"/>
              </a:ext>
            </a:extLst>
          </a:blip>
          <a:srcRect/>
          <a:stretch/>
        </p:blipFill>
        <p:spPr>
          <a:xfrm>
            <a:off x="6280491" y="2248792"/>
            <a:ext cx="5071721" cy="3454615"/>
          </a:xfrm>
        </p:spPr>
      </p:pic>
    </p:spTree>
    <p:extLst>
      <p:ext uri="{BB962C8B-B14F-4D97-AF65-F5344CB8AC3E}">
        <p14:creationId xmlns:p14="http://schemas.microsoft.com/office/powerpoint/2010/main" val="300744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7679-8641-D763-BCF0-532A4F34B82B}"/>
              </a:ext>
            </a:extLst>
          </p:cNvPr>
          <p:cNvSpPr>
            <a:spLocks noGrp="1"/>
          </p:cNvSpPr>
          <p:nvPr>
            <p:ph type="title"/>
          </p:nvPr>
        </p:nvSpPr>
        <p:spPr>
          <a:xfrm>
            <a:off x="583097" y="458787"/>
            <a:ext cx="3425378" cy="1600200"/>
          </a:xfrm>
        </p:spPr>
        <p:txBody>
          <a:bodyPr/>
          <a:lstStyle/>
          <a:p>
            <a:r>
              <a:rPr lang="en-US" b="1" dirty="0"/>
              <a:t>Historical Enrollment &amp; Attendance</a:t>
            </a:r>
          </a:p>
        </p:txBody>
      </p:sp>
      <p:graphicFrame>
        <p:nvGraphicFramePr>
          <p:cNvPr id="10" name="Content Placeholder 9">
            <a:extLst>
              <a:ext uri="{FF2B5EF4-FFF2-40B4-BE49-F238E27FC236}">
                <a16:creationId xmlns:a16="http://schemas.microsoft.com/office/drawing/2014/main" id="{26B5793D-848C-5A51-E9F4-363F0DB9E9FE}"/>
              </a:ext>
            </a:extLst>
          </p:cNvPr>
          <p:cNvGraphicFramePr>
            <a:graphicFrameLocks noGrp="1"/>
          </p:cNvGraphicFramePr>
          <p:nvPr>
            <p:ph idx="1"/>
            <p:extLst>
              <p:ext uri="{D42A27DB-BD31-4B8C-83A1-F6EECF244321}">
                <p14:modId xmlns:p14="http://schemas.microsoft.com/office/powerpoint/2010/main" val="117851477"/>
              </p:ext>
            </p:extLst>
          </p:nvPr>
        </p:nvGraphicFramePr>
        <p:xfrm>
          <a:off x="4152901" y="992187"/>
          <a:ext cx="7343738" cy="48736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EA3A5907-0B57-9297-3D4B-6CA31692D6C2}"/>
              </a:ext>
            </a:extLst>
          </p:cNvPr>
          <p:cNvSpPr>
            <a:spLocks noGrp="1"/>
          </p:cNvSpPr>
          <p:nvPr>
            <p:ph type="body" sz="half" idx="2"/>
          </p:nvPr>
        </p:nvSpPr>
        <p:spPr>
          <a:xfrm>
            <a:off x="583097" y="2058987"/>
            <a:ext cx="3425378" cy="3811588"/>
          </a:xfrm>
        </p:spPr>
        <p:txBody>
          <a:bodyPr>
            <a:noAutofit/>
          </a:bodyPr>
          <a:lstStyle/>
          <a:p>
            <a:r>
              <a:rPr lang="en-US" dirty="0"/>
              <a:t>Since 2018-19, the school’s enrollment has declined by more than 26.7% to a total of 544 in 2021-22.</a:t>
            </a:r>
          </a:p>
          <a:p>
            <a:r>
              <a:rPr lang="en-US" dirty="0"/>
              <a:t>For funding purposes, the preliminary budget assumes an enrollment of 530 students in 2022-23, based on registrations as of mid-May.</a:t>
            </a:r>
          </a:p>
          <a:p>
            <a:r>
              <a:rPr lang="en-US" dirty="0"/>
              <a:t>Assuming an attendance capture rate of 92.5%, the resulting average daily attendance (ADA) estimate in the proposed budget is 490.18, or virtually no change from the 2021-22 ADA of 491.06.</a:t>
            </a:r>
          </a:p>
          <a:p>
            <a:r>
              <a:rPr lang="en-US" dirty="0"/>
              <a:t>*As a result of school closures in response to the COVID-19 pandemic, the state funded schools in 2020-21 at 2019-20 ADA levels, thereby artificially inflating the capture rate for that year.</a:t>
            </a:r>
          </a:p>
        </p:txBody>
      </p:sp>
    </p:spTree>
    <p:extLst>
      <p:ext uri="{BB962C8B-B14F-4D97-AF65-F5344CB8AC3E}">
        <p14:creationId xmlns:p14="http://schemas.microsoft.com/office/powerpoint/2010/main" val="386116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7679-8641-D763-BCF0-532A4F34B82B}"/>
              </a:ext>
            </a:extLst>
          </p:cNvPr>
          <p:cNvSpPr>
            <a:spLocks noGrp="1"/>
          </p:cNvSpPr>
          <p:nvPr>
            <p:ph type="title"/>
          </p:nvPr>
        </p:nvSpPr>
        <p:spPr>
          <a:xfrm>
            <a:off x="571496" y="457200"/>
            <a:ext cx="3429000" cy="1600200"/>
          </a:xfrm>
        </p:spPr>
        <p:txBody>
          <a:bodyPr>
            <a:normAutofit/>
          </a:bodyPr>
          <a:lstStyle/>
          <a:p>
            <a:r>
              <a:rPr lang="en-US" b="1" dirty="0"/>
              <a:t>2022-23: Enrollment,</a:t>
            </a:r>
            <a:br>
              <a:rPr lang="en-US" b="1" dirty="0"/>
            </a:br>
            <a:r>
              <a:rPr lang="en-US" b="1" dirty="0"/>
              <a:t>by Grade Level</a:t>
            </a:r>
          </a:p>
        </p:txBody>
      </p:sp>
      <p:graphicFrame>
        <p:nvGraphicFramePr>
          <p:cNvPr id="8" name="Content Placeholder 7">
            <a:extLst>
              <a:ext uri="{FF2B5EF4-FFF2-40B4-BE49-F238E27FC236}">
                <a16:creationId xmlns:a16="http://schemas.microsoft.com/office/drawing/2014/main" id="{A24BA790-EF06-78B8-95ED-B63BB0A3975F}"/>
              </a:ext>
            </a:extLst>
          </p:cNvPr>
          <p:cNvGraphicFramePr>
            <a:graphicFrameLocks noGrp="1"/>
          </p:cNvGraphicFramePr>
          <p:nvPr>
            <p:ph idx="1"/>
            <p:extLst>
              <p:ext uri="{D42A27DB-BD31-4B8C-83A1-F6EECF244321}">
                <p14:modId xmlns:p14="http://schemas.microsoft.com/office/powerpoint/2010/main" val="3030554535"/>
              </p:ext>
            </p:extLst>
          </p:nvPr>
        </p:nvGraphicFramePr>
        <p:xfrm>
          <a:off x="4152900" y="987425"/>
          <a:ext cx="7202488"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EA3A5907-0B57-9297-3D4B-6CA31692D6C2}"/>
              </a:ext>
            </a:extLst>
          </p:cNvPr>
          <p:cNvSpPr>
            <a:spLocks noGrp="1"/>
          </p:cNvSpPr>
          <p:nvPr>
            <p:ph type="body" sz="half" idx="2"/>
          </p:nvPr>
        </p:nvSpPr>
        <p:spPr>
          <a:xfrm>
            <a:off x="571496" y="2057400"/>
            <a:ext cx="3429000" cy="3811588"/>
          </a:xfrm>
        </p:spPr>
        <p:txBody>
          <a:bodyPr>
            <a:noAutofit/>
          </a:bodyPr>
          <a:lstStyle/>
          <a:p>
            <a:r>
              <a:rPr lang="en-US" dirty="0"/>
              <a:t>The chart compares the current number of students committed to attend in 2022-23 to the school’s target enrollment by grade level.</a:t>
            </a:r>
          </a:p>
          <a:p>
            <a:r>
              <a:rPr lang="en-US" dirty="0"/>
              <a:t>The school’s leadership team has identified the target enrollment as the ideal student count to support both the middle and high school programs.</a:t>
            </a:r>
          </a:p>
          <a:p>
            <a:r>
              <a:rPr lang="en-US" dirty="0"/>
              <a:t>“Committed” students include those currently enrolled that have yet to formally confirm enrollment for next year.  As of May 31, 2022, the school has identified 535 students committed to attend next year, or 83.0% of the 645 total enrollment target.</a:t>
            </a:r>
          </a:p>
          <a:p>
            <a:r>
              <a:rPr lang="en-US" dirty="0"/>
              <a:t>Grades 6 and 9 have the most spaces available, with 77.3% and 71.5% of grade enrollment committed, respectively.</a:t>
            </a:r>
          </a:p>
        </p:txBody>
      </p:sp>
    </p:spTree>
    <p:extLst>
      <p:ext uri="{BB962C8B-B14F-4D97-AF65-F5344CB8AC3E}">
        <p14:creationId xmlns:p14="http://schemas.microsoft.com/office/powerpoint/2010/main" val="116846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7679-8641-D763-BCF0-532A4F34B82B}"/>
              </a:ext>
            </a:extLst>
          </p:cNvPr>
          <p:cNvSpPr>
            <a:spLocks noGrp="1"/>
          </p:cNvSpPr>
          <p:nvPr>
            <p:ph type="title"/>
          </p:nvPr>
        </p:nvSpPr>
        <p:spPr>
          <a:xfrm>
            <a:off x="591378" y="364434"/>
            <a:ext cx="3429000" cy="1600200"/>
          </a:xfrm>
        </p:spPr>
        <p:txBody>
          <a:bodyPr/>
          <a:lstStyle/>
          <a:p>
            <a:r>
              <a:rPr lang="en-US" b="1" dirty="0"/>
              <a:t>2022-23:</a:t>
            </a:r>
            <a:br>
              <a:rPr lang="en-US" b="1" dirty="0"/>
            </a:br>
            <a:r>
              <a:rPr lang="en-US" b="1" dirty="0"/>
              <a:t>Revenues, by Major Source</a:t>
            </a:r>
          </a:p>
        </p:txBody>
      </p:sp>
      <p:graphicFrame>
        <p:nvGraphicFramePr>
          <p:cNvPr id="11" name="Content Placeholder 10">
            <a:extLst>
              <a:ext uri="{FF2B5EF4-FFF2-40B4-BE49-F238E27FC236}">
                <a16:creationId xmlns:a16="http://schemas.microsoft.com/office/drawing/2014/main" id="{EF21CDEE-1FAF-9A9D-FF7D-86DE5A3B2023}"/>
              </a:ext>
            </a:extLst>
          </p:cNvPr>
          <p:cNvGraphicFramePr>
            <a:graphicFrameLocks noGrp="1"/>
          </p:cNvGraphicFramePr>
          <p:nvPr>
            <p:ph idx="1"/>
            <p:extLst>
              <p:ext uri="{D42A27DB-BD31-4B8C-83A1-F6EECF244321}">
                <p14:modId xmlns:p14="http://schemas.microsoft.com/office/powerpoint/2010/main" val="2846428095"/>
              </p:ext>
            </p:extLst>
          </p:nvPr>
        </p:nvGraphicFramePr>
        <p:xfrm>
          <a:off x="5180012" y="995363"/>
          <a:ext cx="61722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EA3A5907-0B57-9297-3D4B-6CA31692D6C2}"/>
              </a:ext>
            </a:extLst>
          </p:cNvPr>
          <p:cNvSpPr>
            <a:spLocks noGrp="1"/>
          </p:cNvSpPr>
          <p:nvPr>
            <p:ph type="body" sz="half" idx="2"/>
          </p:nvPr>
        </p:nvSpPr>
        <p:spPr>
          <a:xfrm>
            <a:off x="591378" y="2057400"/>
            <a:ext cx="3429000" cy="3811588"/>
          </a:xfrm>
        </p:spPr>
        <p:txBody>
          <a:bodyPr>
            <a:noAutofit/>
          </a:bodyPr>
          <a:lstStyle/>
          <a:p>
            <a:r>
              <a:rPr lang="en-US" dirty="0"/>
              <a:t>The preliminary budget relies heavily on both state and federal funding sources, with the state Local Control Funding Formula (LCFF) comprising most of budgeted funds at 63% of total revenues.  The LCFF is also the school’s primary source of unrestricted revenues available for any expenditure purpose.</a:t>
            </a:r>
          </a:p>
          <a:p>
            <a:r>
              <a:rPr lang="en-US" dirty="0"/>
              <a:t>Of the restricted revenues included in the 2022-23 preliminary budget, 41.9%  or $1.8 million are available on a one-time basis, including the Elementary and Secondary School Emergency Relief Fund III (ESSER III) and Expanded Learning Opportunities Grant.</a:t>
            </a:r>
          </a:p>
          <a:p>
            <a:r>
              <a:rPr lang="en-US" dirty="0"/>
              <a:t>The budget also assumes continuing support from the California National Guard at the current level of $290,000.</a:t>
            </a:r>
          </a:p>
        </p:txBody>
      </p:sp>
    </p:spTree>
    <p:extLst>
      <p:ext uri="{BB962C8B-B14F-4D97-AF65-F5344CB8AC3E}">
        <p14:creationId xmlns:p14="http://schemas.microsoft.com/office/powerpoint/2010/main" val="157483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79AE-D435-B624-A0BA-DE4471F932E0}"/>
              </a:ext>
            </a:extLst>
          </p:cNvPr>
          <p:cNvSpPr>
            <a:spLocks noGrp="1"/>
          </p:cNvSpPr>
          <p:nvPr>
            <p:ph type="title"/>
          </p:nvPr>
        </p:nvSpPr>
        <p:spPr>
          <a:xfrm>
            <a:off x="583096" y="627597"/>
            <a:ext cx="3429000" cy="1423386"/>
          </a:xfrm>
        </p:spPr>
        <p:txBody>
          <a:bodyPr>
            <a:noAutofit/>
          </a:bodyPr>
          <a:lstStyle/>
          <a:p>
            <a:r>
              <a:rPr lang="en-US" b="1" dirty="0"/>
              <a:t>Assumptions:  </a:t>
            </a:r>
            <a:br>
              <a:rPr lang="en-US" b="1" dirty="0"/>
            </a:br>
            <a:r>
              <a:rPr lang="en-US" b="1" dirty="0"/>
              <a:t>LCFF, year-to-year changes</a:t>
            </a:r>
          </a:p>
        </p:txBody>
      </p:sp>
      <p:graphicFrame>
        <p:nvGraphicFramePr>
          <p:cNvPr id="4" name="Table 4">
            <a:extLst>
              <a:ext uri="{FF2B5EF4-FFF2-40B4-BE49-F238E27FC236}">
                <a16:creationId xmlns:a16="http://schemas.microsoft.com/office/drawing/2014/main" id="{6C419373-BFAB-1DB6-3DAB-4488B9B89960}"/>
              </a:ext>
            </a:extLst>
          </p:cNvPr>
          <p:cNvGraphicFramePr>
            <a:graphicFrameLocks noGrp="1"/>
          </p:cNvGraphicFramePr>
          <p:nvPr>
            <p:ph idx="1"/>
            <p:extLst>
              <p:ext uri="{D42A27DB-BD31-4B8C-83A1-F6EECF244321}">
                <p14:modId xmlns:p14="http://schemas.microsoft.com/office/powerpoint/2010/main" val="1926853890"/>
              </p:ext>
            </p:extLst>
          </p:nvPr>
        </p:nvGraphicFramePr>
        <p:xfrm>
          <a:off x="4835336" y="1156863"/>
          <a:ext cx="6492876" cy="4232773"/>
        </p:xfrm>
        <a:graphic>
          <a:graphicData uri="http://schemas.openxmlformats.org/drawingml/2006/table">
            <a:tbl>
              <a:tblPr firstRow="1" bandRow="1">
                <a:tableStyleId>{5C22544A-7EE6-4342-B048-85BDC9FD1C3A}</a:tableStyleId>
              </a:tblPr>
              <a:tblGrid>
                <a:gridCol w="1623219">
                  <a:extLst>
                    <a:ext uri="{9D8B030D-6E8A-4147-A177-3AD203B41FA5}">
                      <a16:colId xmlns:a16="http://schemas.microsoft.com/office/drawing/2014/main" val="1076801422"/>
                    </a:ext>
                  </a:extLst>
                </a:gridCol>
                <a:gridCol w="1623219">
                  <a:extLst>
                    <a:ext uri="{9D8B030D-6E8A-4147-A177-3AD203B41FA5}">
                      <a16:colId xmlns:a16="http://schemas.microsoft.com/office/drawing/2014/main" val="1255817428"/>
                    </a:ext>
                  </a:extLst>
                </a:gridCol>
                <a:gridCol w="1623219">
                  <a:extLst>
                    <a:ext uri="{9D8B030D-6E8A-4147-A177-3AD203B41FA5}">
                      <a16:colId xmlns:a16="http://schemas.microsoft.com/office/drawing/2014/main" val="3600721505"/>
                    </a:ext>
                  </a:extLst>
                </a:gridCol>
                <a:gridCol w="1623219">
                  <a:extLst>
                    <a:ext uri="{9D8B030D-6E8A-4147-A177-3AD203B41FA5}">
                      <a16:colId xmlns:a16="http://schemas.microsoft.com/office/drawing/2014/main" val="1073035766"/>
                    </a:ext>
                  </a:extLst>
                </a:gridCol>
              </a:tblGrid>
              <a:tr h="697366">
                <a:tc>
                  <a:txBody>
                    <a:bodyPr/>
                    <a:lstStyle/>
                    <a:p>
                      <a:pPr algn="ctr"/>
                      <a:r>
                        <a:rPr lang="en-US" sz="2000" dirty="0"/>
                        <a:t>LCFF Source</a:t>
                      </a:r>
                    </a:p>
                  </a:txBody>
                  <a:tcPr marL="96191" marR="96191" anchor="ctr"/>
                </a:tc>
                <a:tc>
                  <a:txBody>
                    <a:bodyPr/>
                    <a:lstStyle/>
                    <a:p>
                      <a:pPr algn="ctr"/>
                      <a:r>
                        <a:rPr lang="en-US" sz="2000" dirty="0"/>
                        <a:t>2021-22 Estimated</a:t>
                      </a:r>
                    </a:p>
                  </a:txBody>
                  <a:tcPr marL="96191" marR="96191" anchor="ctr"/>
                </a:tc>
                <a:tc>
                  <a:txBody>
                    <a:bodyPr/>
                    <a:lstStyle/>
                    <a:p>
                      <a:pPr algn="ctr"/>
                      <a:r>
                        <a:rPr lang="en-US" sz="2000" dirty="0"/>
                        <a:t>2022-23 Proposed</a:t>
                      </a:r>
                    </a:p>
                  </a:txBody>
                  <a:tcPr marL="96191" marR="96191" anchor="ctr"/>
                </a:tc>
                <a:tc>
                  <a:txBody>
                    <a:bodyPr/>
                    <a:lstStyle/>
                    <a:p>
                      <a:pPr algn="ctr"/>
                      <a:r>
                        <a:rPr lang="en-US" sz="2000" dirty="0"/>
                        <a:t>Change</a:t>
                      </a:r>
                    </a:p>
                  </a:txBody>
                  <a:tcPr marL="96191" marR="96191" anchor="ctr"/>
                </a:tc>
                <a:extLst>
                  <a:ext uri="{0D108BD9-81ED-4DB2-BD59-A6C34878D82A}">
                    <a16:rowId xmlns:a16="http://schemas.microsoft.com/office/drawing/2014/main" val="2732894042"/>
                  </a:ext>
                </a:extLst>
              </a:tr>
              <a:tr h="697366">
                <a:tc>
                  <a:txBody>
                    <a:bodyPr/>
                    <a:lstStyle/>
                    <a:p>
                      <a:r>
                        <a:rPr lang="en-US" sz="2000" dirty="0"/>
                        <a:t>State Aid</a:t>
                      </a:r>
                    </a:p>
                  </a:txBody>
                  <a:tcPr marL="96191" marR="96191" anchor="ctr"/>
                </a:tc>
                <a:tc>
                  <a:txBody>
                    <a:bodyPr/>
                    <a:lstStyle/>
                    <a:p>
                      <a:pPr algn="r"/>
                      <a:r>
                        <a:rPr lang="en-US" sz="2000" dirty="0"/>
                        <a:t>$3,174,524</a:t>
                      </a:r>
                    </a:p>
                  </a:txBody>
                  <a:tcPr marL="96191" marR="96191" anchor="ctr"/>
                </a:tc>
                <a:tc>
                  <a:txBody>
                    <a:bodyPr/>
                    <a:lstStyle/>
                    <a:p>
                      <a:pPr algn="r"/>
                      <a:r>
                        <a:rPr lang="en-US" sz="2000" dirty="0"/>
                        <a:t>$3,585,109</a:t>
                      </a:r>
                    </a:p>
                  </a:txBody>
                  <a:tcPr marL="96191" marR="96191" anchor="ctr"/>
                </a:tc>
                <a:tc>
                  <a:txBody>
                    <a:bodyPr/>
                    <a:lstStyle/>
                    <a:p>
                      <a:pPr algn="r"/>
                      <a:r>
                        <a:rPr lang="en-US" sz="2000" dirty="0"/>
                        <a:t>$410,585</a:t>
                      </a:r>
                    </a:p>
                  </a:txBody>
                  <a:tcPr marL="96191" marR="96191" anchor="ctr"/>
                </a:tc>
                <a:extLst>
                  <a:ext uri="{0D108BD9-81ED-4DB2-BD59-A6C34878D82A}">
                    <a16:rowId xmlns:a16="http://schemas.microsoft.com/office/drawing/2014/main" val="1503714785"/>
                  </a:ext>
                </a:extLst>
              </a:tr>
              <a:tr h="697366">
                <a:tc>
                  <a:txBody>
                    <a:bodyPr/>
                    <a:lstStyle/>
                    <a:p>
                      <a:r>
                        <a:rPr lang="en-US" sz="2000" dirty="0"/>
                        <a:t>EPA</a:t>
                      </a:r>
                    </a:p>
                  </a:txBody>
                  <a:tcPr marL="96191" marR="96191" anchor="ctr"/>
                </a:tc>
                <a:tc>
                  <a:txBody>
                    <a:bodyPr/>
                    <a:lstStyle/>
                    <a:p>
                      <a:pPr algn="r"/>
                      <a:r>
                        <a:rPr lang="en-US" sz="2000" dirty="0"/>
                        <a:t>$1,249,474</a:t>
                      </a:r>
                    </a:p>
                  </a:txBody>
                  <a:tcPr marL="96191" marR="96191" anchor="ctr"/>
                </a:tc>
                <a:tc>
                  <a:txBody>
                    <a:bodyPr/>
                    <a:lstStyle/>
                    <a:p>
                      <a:pPr algn="r"/>
                      <a:r>
                        <a:rPr lang="en-US" sz="2000" dirty="0"/>
                        <a:t>$1,244,411</a:t>
                      </a:r>
                    </a:p>
                  </a:txBody>
                  <a:tcPr marL="96191" marR="96191" anchor="ctr"/>
                </a:tc>
                <a:tc>
                  <a:txBody>
                    <a:bodyPr/>
                    <a:lstStyle/>
                    <a:p>
                      <a:pPr algn="r"/>
                      <a:r>
                        <a:rPr lang="en-US" sz="2000" dirty="0"/>
                        <a:t>$(5,063)</a:t>
                      </a:r>
                    </a:p>
                  </a:txBody>
                  <a:tcPr marL="96191" marR="96191" anchor="ctr"/>
                </a:tc>
                <a:extLst>
                  <a:ext uri="{0D108BD9-81ED-4DB2-BD59-A6C34878D82A}">
                    <a16:rowId xmlns:a16="http://schemas.microsoft.com/office/drawing/2014/main" val="3877609211"/>
                  </a:ext>
                </a:extLst>
              </a:tr>
              <a:tr h="697366">
                <a:tc>
                  <a:txBody>
                    <a:bodyPr/>
                    <a:lstStyle/>
                    <a:p>
                      <a:r>
                        <a:rPr lang="en-US" sz="2000" dirty="0"/>
                        <a:t>In-Lieu</a:t>
                      </a:r>
                    </a:p>
                  </a:txBody>
                  <a:tcPr marL="96191" marR="96191" anchor="ctr"/>
                </a:tc>
                <a:tc>
                  <a:txBody>
                    <a:bodyPr/>
                    <a:lstStyle/>
                    <a:p>
                      <a:pPr algn="r"/>
                      <a:r>
                        <a:rPr lang="en-US" sz="2000" dirty="0"/>
                        <a:t>$1,576,041</a:t>
                      </a:r>
                    </a:p>
                  </a:txBody>
                  <a:tcPr marL="96191" marR="96191" anchor="ctr"/>
                </a:tc>
                <a:tc>
                  <a:txBody>
                    <a:bodyPr/>
                    <a:lstStyle/>
                    <a:p>
                      <a:pPr algn="r"/>
                      <a:r>
                        <a:rPr lang="en-US" sz="2000" dirty="0"/>
                        <a:t>$1,576,041</a:t>
                      </a:r>
                    </a:p>
                  </a:txBody>
                  <a:tcPr marL="96191" marR="96191" anchor="ctr"/>
                </a:tc>
                <a:tc>
                  <a:txBody>
                    <a:bodyPr/>
                    <a:lstStyle/>
                    <a:p>
                      <a:pPr algn="r"/>
                      <a:r>
                        <a:rPr lang="en-US" sz="2000" dirty="0"/>
                        <a:t>$--</a:t>
                      </a:r>
                    </a:p>
                  </a:txBody>
                  <a:tcPr marL="96191" marR="96191" anchor="ctr"/>
                </a:tc>
                <a:extLst>
                  <a:ext uri="{0D108BD9-81ED-4DB2-BD59-A6C34878D82A}">
                    <a16:rowId xmlns:a16="http://schemas.microsoft.com/office/drawing/2014/main" val="806130611"/>
                  </a:ext>
                </a:extLst>
              </a:tr>
              <a:tr h="697366">
                <a:tc>
                  <a:txBody>
                    <a:bodyPr/>
                    <a:lstStyle/>
                    <a:p>
                      <a:r>
                        <a:rPr lang="en-US" sz="2000" dirty="0"/>
                        <a:t>PY Adj</a:t>
                      </a:r>
                    </a:p>
                  </a:txBody>
                  <a:tcPr marL="96191" marR="96191" anchor="ctr"/>
                </a:tc>
                <a:tc>
                  <a:txBody>
                    <a:bodyPr/>
                    <a:lstStyle/>
                    <a:p>
                      <a:pPr algn="r"/>
                      <a:r>
                        <a:rPr lang="en-US" sz="2000" dirty="0"/>
                        <a:t>$(9,308)</a:t>
                      </a:r>
                    </a:p>
                  </a:txBody>
                  <a:tcPr marL="96191" marR="96191" anchor="ctr"/>
                </a:tc>
                <a:tc>
                  <a:txBody>
                    <a:bodyPr/>
                    <a:lstStyle/>
                    <a:p>
                      <a:pPr algn="r"/>
                      <a:r>
                        <a:rPr lang="en-US" sz="2000" dirty="0"/>
                        <a:t>$--</a:t>
                      </a:r>
                    </a:p>
                  </a:txBody>
                  <a:tcPr marL="96191" marR="96191" anchor="ctr"/>
                </a:tc>
                <a:tc>
                  <a:txBody>
                    <a:bodyPr/>
                    <a:lstStyle/>
                    <a:p>
                      <a:pPr algn="r"/>
                      <a:r>
                        <a:rPr lang="en-US" sz="2000" dirty="0"/>
                        <a:t>$9,308</a:t>
                      </a:r>
                    </a:p>
                  </a:txBody>
                  <a:tcPr marL="96191" marR="96191" anchor="ctr"/>
                </a:tc>
                <a:extLst>
                  <a:ext uri="{0D108BD9-81ED-4DB2-BD59-A6C34878D82A}">
                    <a16:rowId xmlns:a16="http://schemas.microsoft.com/office/drawing/2014/main" val="3965071983"/>
                  </a:ext>
                </a:extLst>
              </a:tr>
              <a:tr h="742269">
                <a:tc>
                  <a:txBody>
                    <a:bodyPr/>
                    <a:lstStyle/>
                    <a:p>
                      <a:r>
                        <a:rPr lang="en-US" sz="2000" dirty="0"/>
                        <a:t>TOTAL</a:t>
                      </a:r>
                    </a:p>
                  </a:txBody>
                  <a:tcPr marL="96191" marR="96191" anchor="ctr"/>
                </a:tc>
                <a:tc>
                  <a:txBody>
                    <a:bodyPr/>
                    <a:lstStyle/>
                    <a:p>
                      <a:pPr algn="r"/>
                      <a:r>
                        <a:rPr lang="en-US" sz="2000" dirty="0"/>
                        <a:t>$5,990,731</a:t>
                      </a:r>
                    </a:p>
                  </a:txBody>
                  <a:tcPr marL="96191" marR="96191" anchor="ctr"/>
                </a:tc>
                <a:tc>
                  <a:txBody>
                    <a:bodyPr/>
                    <a:lstStyle/>
                    <a:p>
                      <a:pPr algn="r"/>
                      <a:r>
                        <a:rPr lang="en-US" sz="2000" dirty="0"/>
                        <a:t>$6,405,561</a:t>
                      </a:r>
                    </a:p>
                  </a:txBody>
                  <a:tcPr marL="96191" marR="96191" anchor="ctr"/>
                </a:tc>
                <a:tc>
                  <a:txBody>
                    <a:bodyPr/>
                    <a:lstStyle/>
                    <a:p>
                      <a:pPr algn="r"/>
                      <a:r>
                        <a:rPr lang="en-US" sz="2000" dirty="0"/>
                        <a:t>$414,830</a:t>
                      </a:r>
                    </a:p>
                  </a:txBody>
                  <a:tcPr marL="96191" marR="96191" anchor="ctr"/>
                </a:tc>
                <a:extLst>
                  <a:ext uri="{0D108BD9-81ED-4DB2-BD59-A6C34878D82A}">
                    <a16:rowId xmlns:a16="http://schemas.microsoft.com/office/drawing/2014/main" val="130203410"/>
                  </a:ext>
                </a:extLst>
              </a:tr>
            </a:tbl>
          </a:graphicData>
        </a:graphic>
      </p:graphicFrame>
      <p:sp>
        <p:nvSpPr>
          <p:cNvPr id="3" name="Text Placeholder 2">
            <a:extLst>
              <a:ext uri="{FF2B5EF4-FFF2-40B4-BE49-F238E27FC236}">
                <a16:creationId xmlns:a16="http://schemas.microsoft.com/office/drawing/2014/main" id="{D790634D-85F5-94E4-297F-408C7983F91D}"/>
              </a:ext>
            </a:extLst>
          </p:cNvPr>
          <p:cNvSpPr>
            <a:spLocks noGrp="1"/>
          </p:cNvSpPr>
          <p:nvPr>
            <p:ph type="body" sz="half" idx="2"/>
          </p:nvPr>
        </p:nvSpPr>
        <p:spPr>
          <a:xfrm>
            <a:off x="583096" y="2050983"/>
            <a:ext cx="3429000" cy="3991709"/>
          </a:xfrm>
        </p:spPr>
        <p:txBody>
          <a:bodyPr>
            <a:normAutofit lnSpcReduction="10000"/>
          </a:bodyPr>
          <a:lstStyle/>
          <a:p>
            <a:r>
              <a:rPr lang="en-US" sz="1500" dirty="0"/>
              <a:t>The school’s LCFF revenues are projected to increase based on the cost-of-living adjustment (COLA) applied to per pupil grant amounts.</a:t>
            </a:r>
          </a:p>
          <a:p>
            <a:r>
              <a:rPr lang="en-US" sz="1500" dirty="0"/>
              <a:t>The proposed budget assumes the following factors for the LCFF calculation:</a:t>
            </a:r>
          </a:p>
          <a:p>
            <a:pPr marL="285750" indent="-285750">
              <a:buFontTx/>
              <a:buChar char="-"/>
            </a:pPr>
            <a:r>
              <a:rPr lang="en-US" sz="1500" dirty="0"/>
              <a:t>6.56% COLA on 2021-22 grant rates</a:t>
            </a:r>
          </a:p>
          <a:p>
            <a:pPr marL="285750" indent="-285750">
              <a:buFontTx/>
              <a:buChar char="-"/>
            </a:pPr>
            <a:r>
              <a:rPr lang="en-US" sz="1500" dirty="0"/>
              <a:t>80.6% UPC* for supplemental grant</a:t>
            </a:r>
          </a:p>
          <a:p>
            <a:pPr marL="285750" indent="-285750">
              <a:buFontTx/>
              <a:buChar char="-"/>
            </a:pPr>
            <a:r>
              <a:rPr lang="en-US" sz="1500" dirty="0"/>
              <a:t>76.7% UPC for concentration grant (capped at the higher of Oakland Unified or the school, using Oakland Unified’s percentage in 2021-22 and 2022-23)</a:t>
            </a:r>
          </a:p>
          <a:p>
            <a:pPr marL="285750" indent="-285750">
              <a:buFontTx/>
              <a:buChar char="-"/>
            </a:pPr>
            <a:r>
              <a:rPr lang="en-US" sz="1500" dirty="0"/>
              <a:t>ADA is flat and based on budget year estimate</a:t>
            </a:r>
          </a:p>
        </p:txBody>
      </p:sp>
      <p:sp>
        <p:nvSpPr>
          <p:cNvPr id="5" name="TextBox 4">
            <a:extLst>
              <a:ext uri="{FF2B5EF4-FFF2-40B4-BE49-F238E27FC236}">
                <a16:creationId xmlns:a16="http://schemas.microsoft.com/office/drawing/2014/main" id="{DAE69BDD-4882-8134-23A9-BCBE9527D88F}"/>
              </a:ext>
            </a:extLst>
          </p:cNvPr>
          <p:cNvSpPr txBox="1"/>
          <p:nvPr/>
        </p:nvSpPr>
        <p:spPr>
          <a:xfrm>
            <a:off x="4364884" y="5562637"/>
            <a:ext cx="6963328" cy="307777"/>
          </a:xfrm>
          <a:prstGeom prst="rect">
            <a:avLst/>
          </a:prstGeom>
          <a:noFill/>
        </p:spPr>
        <p:txBody>
          <a:bodyPr wrap="square" rtlCol="0">
            <a:spAutoFit/>
          </a:bodyPr>
          <a:lstStyle/>
          <a:p>
            <a:pPr lvl="1"/>
            <a:r>
              <a:rPr lang="en-US" sz="1400" dirty="0"/>
              <a:t>*UPC = Unduplicated Pupil Count (English learners, foster youth, low-income students)</a:t>
            </a:r>
          </a:p>
        </p:txBody>
      </p:sp>
    </p:spTree>
    <p:extLst>
      <p:ext uri="{BB962C8B-B14F-4D97-AF65-F5344CB8AC3E}">
        <p14:creationId xmlns:p14="http://schemas.microsoft.com/office/powerpoint/2010/main" val="60890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262BB6A3-B27E-0E2D-F703-BE8328B12BCB}"/>
              </a:ext>
            </a:extLst>
          </p:cNvPr>
          <p:cNvGraphicFramePr>
            <a:graphicFrameLocks noGrp="1"/>
          </p:cNvGraphicFramePr>
          <p:nvPr>
            <p:ph idx="1"/>
            <p:extLst>
              <p:ext uri="{D42A27DB-BD31-4B8C-83A1-F6EECF244321}">
                <p14:modId xmlns:p14="http://schemas.microsoft.com/office/powerpoint/2010/main" val="972611596"/>
              </p:ext>
            </p:extLst>
          </p:nvPr>
        </p:nvGraphicFramePr>
        <p:xfrm>
          <a:off x="4800600" y="731838"/>
          <a:ext cx="6492875"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a:extLst>
              <a:ext uri="{FF2B5EF4-FFF2-40B4-BE49-F238E27FC236}">
                <a16:creationId xmlns:a16="http://schemas.microsoft.com/office/drawing/2014/main" id="{7EFF20F0-C74D-3CAB-0CDD-E9B21C75CA45}"/>
              </a:ext>
            </a:extLst>
          </p:cNvPr>
          <p:cNvSpPr txBox="1">
            <a:spLocks/>
          </p:cNvSpPr>
          <p:nvPr/>
        </p:nvSpPr>
        <p:spPr>
          <a:xfrm>
            <a:off x="583095" y="2071160"/>
            <a:ext cx="3429000" cy="381158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500" dirty="0">
                <a:solidFill>
                  <a:schemeClr val="bg1"/>
                </a:solidFill>
              </a:rPr>
              <a:t>LCFF supplemental and concentration (S/C) grant funding is allocated for use through the school’s Local Control Accountability Plan (LCAP) and must be directed to increasing or improving services for those students generating the funds (English learners, foster youth, free-and-reduced price-meal eligible students).  The school expects to generate $1.487 million in S/C grant funds in 2022-23, an increase from the current year $1.369 million.</a:t>
            </a:r>
          </a:p>
          <a:p>
            <a:r>
              <a:rPr lang="en-US" sz="1500" dirty="0">
                <a:solidFill>
                  <a:schemeClr val="bg1"/>
                </a:solidFill>
              </a:rPr>
              <a:t>Overall, the LCFF entitlement is expected to increase by $405,522.</a:t>
            </a:r>
          </a:p>
          <a:p>
            <a:r>
              <a:rPr lang="en-US" sz="1500" dirty="0">
                <a:solidFill>
                  <a:schemeClr val="bg1"/>
                </a:solidFill>
              </a:rPr>
              <a:t>The LCFF funding difference between the school’s target and committed enrollment is $1.409 million.</a:t>
            </a:r>
          </a:p>
        </p:txBody>
      </p:sp>
      <p:sp>
        <p:nvSpPr>
          <p:cNvPr id="5" name="Title 1">
            <a:extLst>
              <a:ext uri="{FF2B5EF4-FFF2-40B4-BE49-F238E27FC236}">
                <a16:creationId xmlns:a16="http://schemas.microsoft.com/office/drawing/2014/main" id="{4F18BA28-F2E2-AF69-E381-1FCE9B82AEC0}"/>
              </a:ext>
            </a:extLst>
          </p:cNvPr>
          <p:cNvSpPr txBox="1">
            <a:spLocks/>
          </p:cNvSpPr>
          <p:nvPr/>
        </p:nvSpPr>
        <p:spPr>
          <a:xfrm>
            <a:off x="583095" y="555009"/>
            <a:ext cx="3429000" cy="142338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b="1" dirty="0"/>
              <a:t>Assumptions:  </a:t>
            </a:r>
            <a:br>
              <a:rPr lang="en-US" b="1" dirty="0"/>
            </a:br>
            <a:r>
              <a:rPr lang="en-US" b="1" dirty="0"/>
              <a:t>LCFF, year-to-year changes</a:t>
            </a:r>
          </a:p>
        </p:txBody>
      </p:sp>
    </p:spTree>
    <p:extLst>
      <p:ext uri="{BB962C8B-B14F-4D97-AF65-F5344CB8AC3E}">
        <p14:creationId xmlns:p14="http://schemas.microsoft.com/office/powerpoint/2010/main" val="1115163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79AE-D435-B624-A0BA-DE4471F932E0}"/>
              </a:ext>
            </a:extLst>
          </p:cNvPr>
          <p:cNvSpPr>
            <a:spLocks noGrp="1"/>
          </p:cNvSpPr>
          <p:nvPr>
            <p:ph type="title"/>
          </p:nvPr>
        </p:nvSpPr>
        <p:spPr>
          <a:xfrm>
            <a:off x="585926" y="457200"/>
            <a:ext cx="3429000" cy="1994452"/>
          </a:xfrm>
        </p:spPr>
        <p:txBody>
          <a:bodyPr>
            <a:noAutofit/>
          </a:bodyPr>
          <a:lstStyle/>
          <a:p>
            <a:r>
              <a:rPr lang="en-US" b="1" dirty="0"/>
              <a:t>Assumptions:  Federal Revenue, </a:t>
            </a:r>
            <a:br>
              <a:rPr lang="en-US" b="1" dirty="0"/>
            </a:br>
            <a:r>
              <a:rPr lang="en-US" b="1" dirty="0"/>
              <a:t>year-to-year changes	</a:t>
            </a:r>
            <a:endParaRPr lang="en-US" dirty="0"/>
          </a:p>
        </p:txBody>
      </p:sp>
      <p:graphicFrame>
        <p:nvGraphicFramePr>
          <p:cNvPr id="4" name="Table 4">
            <a:extLst>
              <a:ext uri="{FF2B5EF4-FFF2-40B4-BE49-F238E27FC236}">
                <a16:creationId xmlns:a16="http://schemas.microsoft.com/office/drawing/2014/main" id="{6C419373-BFAB-1DB6-3DAB-4488B9B89960}"/>
              </a:ext>
            </a:extLst>
          </p:cNvPr>
          <p:cNvGraphicFramePr>
            <a:graphicFrameLocks noGrp="1"/>
          </p:cNvGraphicFramePr>
          <p:nvPr>
            <p:ph idx="1"/>
            <p:extLst>
              <p:ext uri="{D42A27DB-BD31-4B8C-83A1-F6EECF244321}">
                <p14:modId xmlns:p14="http://schemas.microsoft.com/office/powerpoint/2010/main" val="2827832425"/>
              </p:ext>
            </p:extLst>
          </p:nvPr>
        </p:nvGraphicFramePr>
        <p:xfrm>
          <a:off x="4800600" y="731838"/>
          <a:ext cx="6492876" cy="4881562"/>
        </p:xfrm>
        <a:graphic>
          <a:graphicData uri="http://schemas.openxmlformats.org/drawingml/2006/table">
            <a:tbl>
              <a:tblPr firstRow="1" bandRow="1">
                <a:tableStyleId>{21E4AEA4-8DFA-4A89-87EB-49C32662AFE0}</a:tableStyleId>
              </a:tblPr>
              <a:tblGrid>
                <a:gridCol w="1623219">
                  <a:extLst>
                    <a:ext uri="{9D8B030D-6E8A-4147-A177-3AD203B41FA5}">
                      <a16:colId xmlns:a16="http://schemas.microsoft.com/office/drawing/2014/main" val="1076801422"/>
                    </a:ext>
                  </a:extLst>
                </a:gridCol>
                <a:gridCol w="1623219">
                  <a:extLst>
                    <a:ext uri="{9D8B030D-6E8A-4147-A177-3AD203B41FA5}">
                      <a16:colId xmlns:a16="http://schemas.microsoft.com/office/drawing/2014/main" val="1255817428"/>
                    </a:ext>
                  </a:extLst>
                </a:gridCol>
                <a:gridCol w="1623219">
                  <a:extLst>
                    <a:ext uri="{9D8B030D-6E8A-4147-A177-3AD203B41FA5}">
                      <a16:colId xmlns:a16="http://schemas.microsoft.com/office/drawing/2014/main" val="3600721505"/>
                    </a:ext>
                  </a:extLst>
                </a:gridCol>
                <a:gridCol w="1623219">
                  <a:extLst>
                    <a:ext uri="{9D8B030D-6E8A-4147-A177-3AD203B41FA5}">
                      <a16:colId xmlns:a16="http://schemas.microsoft.com/office/drawing/2014/main" val="1073035766"/>
                    </a:ext>
                  </a:extLst>
                </a:gridCol>
              </a:tblGrid>
              <a:tr h="697366">
                <a:tc>
                  <a:txBody>
                    <a:bodyPr/>
                    <a:lstStyle/>
                    <a:p>
                      <a:pPr algn="ctr"/>
                      <a:r>
                        <a:rPr lang="en-US" dirty="0"/>
                        <a:t>Program</a:t>
                      </a:r>
                    </a:p>
                  </a:txBody>
                  <a:tcPr marL="96191" marR="96191" anchor="ctr"/>
                </a:tc>
                <a:tc>
                  <a:txBody>
                    <a:bodyPr/>
                    <a:lstStyle/>
                    <a:p>
                      <a:pPr algn="ctr"/>
                      <a:r>
                        <a:rPr lang="en-US" dirty="0"/>
                        <a:t>2021-22 Estimated</a:t>
                      </a:r>
                    </a:p>
                  </a:txBody>
                  <a:tcPr marL="96191" marR="96191" anchor="ctr"/>
                </a:tc>
                <a:tc>
                  <a:txBody>
                    <a:bodyPr/>
                    <a:lstStyle/>
                    <a:p>
                      <a:pPr algn="ctr"/>
                      <a:r>
                        <a:rPr lang="en-US" dirty="0"/>
                        <a:t>2022-23 Proposed</a:t>
                      </a:r>
                    </a:p>
                  </a:txBody>
                  <a:tcPr marL="96191" marR="96191" anchor="ctr"/>
                </a:tc>
                <a:tc>
                  <a:txBody>
                    <a:bodyPr/>
                    <a:lstStyle/>
                    <a:p>
                      <a:pPr algn="ctr"/>
                      <a:r>
                        <a:rPr lang="en-US" dirty="0"/>
                        <a:t>Change</a:t>
                      </a:r>
                    </a:p>
                  </a:txBody>
                  <a:tcPr marL="96191" marR="96191" anchor="ctr"/>
                </a:tc>
                <a:extLst>
                  <a:ext uri="{0D108BD9-81ED-4DB2-BD59-A6C34878D82A}">
                    <a16:rowId xmlns:a16="http://schemas.microsoft.com/office/drawing/2014/main" val="2732894042"/>
                  </a:ext>
                </a:extLst>
              </a:tr>
              <a:tr h="697366">
                <a:tc>
                  <a:txBody>
                    <a:bodyPr/>
                    <a:lstStyle/>
                    <a:p>
                      <a:r>
                        <a:rPr lang="en-US" dirty="0"/>
                        <a:t>Title I/II/IV*</a:t>
                      </a:r>
                    </a:p>
                  </a:txBody>
                  <a:tcPr marL="96191" marR="96191" anchor="ctr"/>
                </a:tc>
                <a:tc>
                  <a:txBody>
                    <a:bodyPr/>
                    <a:lstStyle/>
                    <a:p>
                      <a:pPr algn="r"/>
                      <a:r>
                        <a:rPr lang="en-US" dirty="0"/>
                        <a:t>$257,872</a:t>
                      </a:r>
                    </a:p>
                  </a:txBody>
                  <a:tcPr marL="96191" marR="96191" anchor="ctr"/>
                </a:tc>
                <a:tc>
                  <a:txBody>
                    <a:bodyPr/>
                    <a:lstStyle/>
                    <a:p>
                      <a:pPr algn="r"/>
                      <a:r>
                        <a:rPr lang="en-US" dirty="0"/>
                        <a:t>$231,808</a:t>
                      </a:r>
                    </a:p>
                  </a:txBody>
                  <a:tcPr marL="96191" marR="96191" anchor="ctr"/>
                </a:tc>
                <a:tc>
                  <a:txBody>
                    <a:bodyPr/>
                    <a:lstStyle/>
                    <a:p>
                      <a:pPr algn="r"/>
                      <a:r>
                        <a:rPr lang="en-US" dirty="0"/>
                        <a:t>$(26,064)</a:t>
                      </a:r>
                    </a:p>
                  </a:txBody>
                  <a:tcPr marL="96191" marR="96191" anchor="ctr"/>
                </a:tc>
                <a:extLst>
                  <a:ext uri="{0D108BD9-81ED-4DB2-BD59-A6C34878D82A}">
                    <a16:rowId xmlns:a16="http://schemas.microsoft.com/office/drawing/2014/main" val="1503714785"/>
                  </a:ext>
                </a:extLst>
              </a:tr>
              <a:tr h="697366">
                <a:tc>
                  <a:txBody>
                    <a:bodyPr/>
                    <a:lstStyle/>
                    <a:p>
                      <a:r>
                        <a:rPr lang="en-US" dirty="0"/>
                        <a:t>ESSER II/III</a:t>
                      </a:r>
                    </a:p>
                  </a:txBody>
                  <a:tcPr marL="96191" marR="96191" anchor="ctr"/>
                </a:tc>
                <a:tc>
                  <a:txBody>
                    <a:bodyPr/>
                    <a:lstStyle/>
                    <a:p>
                      <a:pPr algn="r"/>
                      <a:r>
                        <a:rPr lang="en-US" dirty="0"/>
                        <a:t>$1,082,405</a:t>
                      </a:r>
                    </a:p>
                  </a:txBody>
                  <a:tcPr marL="96191" marR="96191" anchor="ctr"/>
                </a:tc>
                <a:tc>
                  <a:txBody>
                    <a:bodyPr/>
                    <a:lstStyle/>
                    <a:p>
                      <a:pPr algn="r"/>
                      <a:r>
                        <a:rPr lang="en-US" dirty="0"/>
                        <a:t>$1,587,067</a:t>
                      </a:r>
                    </a:p>
                  </a:txBody>
                  <a:tcPr marL="96191" marR="96191" anchor="ctr"/>
                </a:tc>
                <a:tc>
                  <a:txBody>
                    <a:bodyPr/>
                    <a:lstStyle/>
                    <a:p>
                      <a:pPr algn="r"/>
                      <a:r>
                        <a:rPr lang="en-US" dirty="0"/>
                        <a:t>$504,662</a:t>
                      </a:r>
                    </a:p>
                  </a:txBody>
                  <a:tcPr marL="96191" marR="96191" anchor="ctr"/>
                </a:tc>
                <a:extLst>
                  <a:ext uri="{0D108BD9-81ED-4DB2-BD59-A6C34878D82A}">
                    <a16:rowId xmlns:a16="http://schemas.microsoft.com/office/drawing/2014/main" val="3877609211"/>
                  </a:ext>
                </a:extLst>
              </a:tr>
              <a:tr h="697366">
                <a:tc>
                  <a:txBody>
                    <a:bodyPr/>
                    <a:lstStyle/>
                    <a:p>
                      <a:r>
                        <a:rPr lang="en-US" dirty="0"/>
                        <a:t>ELOG</a:t>
                      </a:r>
                    </a:p>
                  </a:txBody>
                  <a:tcPr marL="96191" marR="96191" anchor="ctr"/>
                </a:tc>
                <a:tc>
                  <a:txBody>
                    <a:bodyPr/>
                    <a:lstStyle/>
                    <a:p>
                      <a:pPr algn="r"/>
                      <a:r>
                        <a:rPr lang="en-US" dirty="0"/>
                        <a:t>$--</a:t>
                      </a:r>
                    </a:p>
                  </a:txBody>
                  <a:tcPr marL="96191" marR="96191" anchor="ctr"/>
                </a:tc>
                <a:tc>
                  <a:txBody>
                    <a:bodyPr/>
                    <a:lstStyle/>
                    <a:p>
                      <a:pPr algn="r"/>
                      <a:r>
                        <a:rPr lang="en-US" dirty="0"/>
                        <a:t>$219,763</a:t>
                      </a:r>
                    </a:p>
                  </a:txBody>
                  <a:tcPr marL="96191" marR="96191" anchor="ctr"/>
                </a:tc>
                <a:tc>
                  <a:txBody>
                    <a:bodyPr/>
                    <a:lstStyle/>
                    <a:p>
                      <a:pPr algn="r"/>
                      <a:r>
                        <a:rPr lang="en-US" dirty="0"/>
                        <a:t>$219,763</a:t>
                      </a:r>
                    </a:p>
                  </a:txBody>
                  <a:tcPr marL="96191" marR="96191" anchor="ctr"/>
                </a:tc>
                <a:extLst>
                  <a:ext uri="{0D108BD9-81ED-4DB2-BD59-A6C34878D82A}">
                    <a16:rowId xmlns:a16="http://schemas.microsoft.com/office/drawing/2014/main" val="806130611"/>
                  </a:ext>
                </a:extLst>
              </a:tr>
              <a:tr h="697366">
                <a:tc>
                  <a:txBody>
                    <a:bodyPr/>
                    <a:lstStyle/>
                    <a:p>
                      <a:r>
                        <a:rPr lang="en-US" dirty="0"/>
                        <a:t>Special Education</a:t>
                      </a:r>
                    </a:p>
                  </a:txBody>
                  <a:tcPr marL="96191" marR="96191" anchor="ctr"/>
                </a:tc>
                <a:tc>
                  <a:txBody>
                    <a:bodyPr/>
                    <a:lstStyle/>
                    <a:p>
                      <a:pPr algn="r"/>
                      <a:r>
                        <a:rPr lang="en-US" dirty="0"/>
                        <a:t>$87,536</a:t>
                      </a:r>
                    </a:p>
                  </a:txBody>
                  <a:tcPr marL="96191" marR="96191" anchor="ctr"/>
                </a:tc>
                <a:tc>
                  <a:txBody>
                    <a:bodyPr/>
                    <a:lstStyle/>
                    <a:p>
                      <a:pPr algn="r"/>
                      <a:r>
                        <a:rPr lang="en-US" dirty="0"/>
                        <a:t>$76,160</a:t>
                      </a:r>
                    </a:p>
                  </a:txBody>
                  <a:tcPr marL="96191" marR="96191" anchor="ctr"/>
                </a:tc>
                <a:tc>
                  <a:txBody>
                    <a:bodyPr/>
                    <a:lstStyle/>
                    <a:p>
                      <a:pPr algn="r"/>
                      <a:r>
                        <a:rPr lang="en-US" dirty="0"/>
                        <a:t>$(11,376)</a:t>
                      </a:r>
                    </a:p>
                  </a:txBody>
                  <a:tcPr marL="96191" marR="96191" anchor="ctr"/>
                </a:tc>
                <a:extLst>
                  <a:ext uri="{0D108BD9-81ED-4DB2-BD59-A6C34878D82A}">
                    <a16:rowId xmlns:a16="http://schemas.microsoft.com/office/drawing/2014/main" val="1065654351"/>
                  </a:ext>
                </a:extLst>
              </a:tr>
              <a:tr h="697366">
                <a:tc>
                  <a:txBody>
                    <a:bodyPr/>
                    <a:lstStyle/>
                    <a:p>
                      <a:r>
                        <a:rPr lang="en-US" dirty="0"/>
                        <a:t>Nutrition</a:t>
                      </a:r>
                    </a:p>
                  </a:txBody>
                  <a:tcPr marL="96191" marR="96191" anchor="ctr"/>
                </a:tc>
                <a:tc>
                  <a:txBody>
                    <a:bodyPr/>
                    <a:lstStyle/>
                    <a:p>
                      <a:pPr algn="r"/>
                      <a:r>
                        <a:rPr lang="en-US" dirty="0"/>
                        <a:t>$376,683</a:t>
                      </a:r>
                    </a:p>
                  </a:txBody>
                  <a:tcPr marL="96191" marR="96191" anchor="ctr"/>
                </a:tc>
                <a:tc>
                  <a:txBody>
                    <a:bodyPr/>
                    <a:lstStyle/>
                    <a:p>
                      <a:pPr algn="r"/>
                      <a:r>
                        <a:rPr lang="en-US" dirty="0"/>
                        <a:t>$350,000</a:t>
                      </a:r>
                    </a:p>
                  </a:txBody>
                  <a:tcPr marL="96191" marR="96191" anchor="ctr"/>
                </a:tc>
                <a:tc>
                  <a:txBody>
                    <a:bodyPr/>
                    <a:lstStyle/>
                    <a:p>
                      <a:pPr algn="r"/>
                      <a:r>
                        <a:rPr lang="en-US" dirty="0"/>
                        <a:t>$(26,683)</a:t>
                      </a:r>
                    </a:p>
                  </a:txBody>
                  <a:tcPr marL="96191" marR="96191" anchor="ctr"/>
                </a:tc>
                <a:extLst>
                  <a:ext uri="{0D108BD9-81ED-4DB2-BD59-A6C34878D82A}">
                    <a16:rowId xmlns:a16="http://schemas.microsoft.com/office/drawing/2014/main" val="2154453"/>
                  </a:ext>
                </a:extLst>
              </a:tr>
              <a:tr h="697366">
                <a:tc>
                  <a:txBody>
                    <a:bodyPr/>
                    <a:lstStyle/>
                    <a:p>
                      <a:r>
                        <a:rPr lang="en-US" dirty="0"/>
                        <a:t>TOTAL</a:t>
                      </a:r>
                    </a:p>
                  </a:txBody>
                  <a:tcPr marL="96191" marR="96191" anchor="ctr"/>
                </a:tc>
                <a:tc>
                  <a:txBody>
                    <a:bodyPr/>
                    <a:lstStyle/>
                    <a:p>
                      <a:pPr algn="r"/>
                      <a:r>
                        <a:rPr lang="en-US" dirty="0"/>
                        <a:t>$1,804,496</a:t>
                      </a:r>
                    </a:p>
                  </a:txBody>
                  <a:tcPr marL="96191" marR="96191" anchor="ctr"/>
                </a:tc>
                <a:tc>
                  <a:txBody>
                    <a:bodyPr/>
                    <a:lstStyle/>
                    <a:p>
                      <a:pPr algn="r"/>
                      <a:r>
                        <a:rPr lang="en-US" dirty="0"/>
                        <a:t>$2,464,798</a:t>
                      </a:r>
                    </a:p>
                  </a:txBody>
                  <a:tcPr marL="96191" marR="96191" anchor="ctr"/>
                </a:tc>
                <a:tc>
                  <a:txBody>
                    <a:bodyPr/>
                    <a:lstStyle/>
                    <a:p>
                      <a:pPr algn="r"/>
                      <a:r>
                        <a:rPr lang="en-US" dirty="0"/>
                        <a:t>$660,302</a:t>
                      </a:r>
                    </a:p>
                  </a:txBody>
                  <a:tcPr marL="96191" marR="96191" anchor="ctr"/>
                </a:tc>
                <a:extLst>
                  <a:ext uri="{0D108BD9-81ED-4DB2-BD59-A6C34878D82A}">
                    <a16:rowId xmlns:a16="http://schemas.microsoft.com/office/drawing/2014/main" val="130203410"/>
                  </a:ext>
                </a:extLst>
              </a:tr>
            </a:tbl>
          </a:graphicData>
        </a:graphic>
      </p:graphicFrame>
      <p:sp>
        <p:nvSpPr>
          <p:cNvPr id="3" name="Text Placeholder 2">
            <a:extLst>
              <a:ext uri="{FF2B5EF4-FFF2-40B4-BE49-F238E27FC236}">
                <a16:creationId xmlns:a16="http://schemas.microsoft.com/office/drawing/2014/main" id="{D790634D-85F5-94E4-297F-408C7983F91D}"/>
              </a:ext>
            </a:extLst>
          </p:cNvPr>
          <p:cNvSpPr>
            <a:spLocks noGrp="1"/>
          </p:cNvSpPr>
          <p:nvPr>
            <p:ph type="body" sz="half" idx="2"/>
          </p:nvPr>
        </p:nvSpPr>
        <p:spPr>
          <a:xfrm>
            <a:off x="585926" y="2451652"/>
            <a:ext cx="3429000" cy="4343400"/>
          </a:xfrm>
        </p:spPr>
        <p:txBody>
          <a:bodyPr>
            <a:noAutofit/>
          </a:bodyPr>
          <a:lstStyle/>
          <a:p>
            <a:r>
              <a:rPr lang="en-US" dirty="0"/>
              <a:t>The proposed budget includes the following one-time federal funds: Elementary and Secondary School Emergency Relief Fund III (ESSER III) and Expanded Learning Opportunities Grant (ELOG).  </a:t>
            </a:r>
          </a:p>
          <a:p>
            <a:r>
              <a:rPr lang="en-US" dirty="0"/>
              <a:t>All available one-time federal funds have been budgeted for expenditure in 2022-23.</a:t>
            </a:r>
          </a:p>
          <a:p>
            <a:r>
              <a:rPr lang="en-US" dirty="0"/>
              <a:t>The 2022-23 budget also includes the following ongoing programs that are generally spent in the year apportioned: Title I/II/III and Special Education.   Estimates for these programs have been adjusted to remove one-time or carryover balances.</a:t>
            </a:r>
          </a:p>
        </p:txBody>
      </p:sp>
      <p:sp>
        <p:nvSpPr>
          <p:cNvPr id="5" name="TextBox 4">
            <a:extLst>
              <a:ext uri="{FF2B5EF4-FFF2-40B4-BE49-F238E27FC236}">
                <a16:creationId xmlns:a16="http://schemas.microsoft.com/office/drawing/2014/main" id="{239C10F0-AA77-C37C-1194-E80FFD9D8996}"/>
              </a:ext>
            </a:extLst>
          </p:cNvPr>
          <p:cNvSpPr txBox="1"/>
          <p:nvPr/>
        </p:nvSpPr>
        <p:spPr>
          <a:xfrm>
            <a:off x="4772025" y="5818385"/>
            <a:ext cx="6488315" cy="307777"/>
          </a:xfrm>
          <a:prstGeom prst="rect">
            <a:avLst/>
          </a:prstGeom>
          <a:noFill/>
        </p:spPr>
        <p:txBody>
          <a:bodyPr wrap="none" rtlCol="0">
            <a:spAutoFit/>
          </a:bodyPr>
          <a:lstStyle/>
          <a:p>
            <a:r>
              <a:rPr lang="en-US" sz="1400" dirty="0"/>
              <a:t>* Anticipate 10% cut in Title programs for failing to comply with maintenance of effort.</a:t>
            </a:r>
          </a:p>
        </p:txBody>
      </p:sp>
    </p:spTree>
    <p:extLst>
      <p:ext uri="{BB962C8B-B14F-4D97-AF65-F5344CB8AC3E}">
        <p14:creationId xmlns:p14="http://schemas.microsoft.com/office/powerpoint/2010/main" val="92989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79AE-D435-B624-A0BA-DE4471F932E0}"/>
              </a:ext>
            </a:extLst>
          </p:cNvPr>
          <p:cNvSpPr>
            <a:spLocks noGrp="1"/>
          </p:cNvSpPr>
          <p:nvPr>
            <p:ph type="title"/>
          </p:nvPr>
        </p:nvSpPr>
        <p:spPr>
          <a:xfrm>
            <a:off x="576469" y="477078"/>
            <a:ext cx="3429000" cy="1963310"/>
          </a:xfrm>
        </p:spPr>
        <p:txBody>
          <a:bodyPr>
            <a:normAutofit/>
          </a:bodyPr>
          <a:lstStyle/>
          <a:p>
            <a:r>
              <a:rPr lang="en-US" b="1" dirty="0"/>
              <a:t>Assumptions:  State Revenue, </a:t>
            </a:r>
            <a:br>
              <a:rPr lang="en-US" b="1" dirty="0"/>
            </a:br>
            <a:r>
              <a:rPr lang="en-US" b="1" dirty="0"/>
              <a:t>year-to-year changes	</a:t>
            </a:r>
            <a:endParaRPr lang="en-US" dirty="0"/>
          </a:p>
        </p:txBody>
      </p:sp>
      <p:graphicFrame>
        <p:nvGraphicFramePr>
          <p:cNvPr id="4" name="Table 4">
            <a:extLst>
              <a:ext uri="{FF2B5EF4-FFF2-40B4-BE49-F238E27FC236}">
                <a16:creationId xmlns:a16="http://schemas.microsoft.com/office/drawing/2014/main" id="{6C419373-BFAB-1DB6-3DAB-4488B9B89960}"/>
              </a:ext>
            </a:extLst>
          </p:cNvPr>
          <p:cNvGraphicFramePr>
            <a:graphicFrameLocks noGrp="1"/>
          </p:cNvGraphicFramePr>
          <p:nvPr>
            <p:ph idx="1"/>
            <p:extLst>
              <p:ext uri="{D42A27DB-BD31-4B8C-83A1-F6EECF244321}">
                <p14:modId xmlns:p14="http://schemas.microsoft.com/office/powerpoint/2010/main" val="884668777"/>
              </p:ext>
            </p:extLst>
          </p:nvPr>
        </p:nvGraphicFramePr>
        <p:xfrm>
          <a:off x="4800600" y="731838"/>
          <a:ext cx="6492876" cy="5303520"/>
        </p:xfrm>
        <a:graphic>
          <a:graphicData uri="http://schemas.openxmlformats.org/drawingml/2006/table">
            <a:tbl>
              <a:tblPr firstRow="1" bandRow="1">
                <a:tableStyleId>{F5AB1C69-6EDB-4FF4-983F-18BD219EF322}</a:tableStyleId>
              </a:tblPr>
              <a:tblGrid>
                <a:gridCol w="1623219">
                  <a:extLst>
                    <a:ext uri="{9D8B030D-6E8A-4147-A177-3AD203B41FA5}">
                      <a16:colId xmlns:a16="http://schemas.microsoft.com/office/drawing/2014/main" val="1076801422"/>
                    </a:ext>
                  </a:extLst>
                </a:gridCol>
                <a:gridCol w="1623219">
                  <a:extLst>
                    <a:ext uri="{9D8B030D-6E8A-4147-A177-3AD203B41FA5}">
                      <a16:colId xmlns:a16="http://schemas.microsoft.com/office/drawing/2014/main" val="1255817428"/>
                    </a:ext>
                  </a:extLst>
                </a:gridCol>
                <a:gridCol w="1623219">
                  <a:extLst>
                    <a:ext uri="{9D8B030D-6E8A-4147-A177-3AD203B41FA5}">
                      <a16:colId xmlns:a16="http://schemas.microsoft.com/office/drawing/2014/main" val="3600721505"/>
                    </a:ext>
                  </a:extLst>
                </a:gridCol>
                <a:gridCol w="1623219">
                  <a:extLst>
                    <a:ext uri="{9D8B030D-6E8A-4147-A177-3AD203B41FA5}">
                      <a16:colId xmlns:a16="http://schemas.microsoft.com/office/drawing/2014/main" val="1073035766"/>
                    </a:ext>
                  </a:extLst>
                </a:gridCol>
              </a:tblGrid>
              <a:tr h="343127">
                <a:tc>
                  <a:txBody>
                    <a:bodyPr/>
                    <a:lstStyle/>
                    <a:p>
                      <a:pPr algn="ctr"/>
                      <a:r>
                        <a:rPr lang="en-US" dirty="0"/>
                        <a:t>Program</a:t>
                      </a:r>
                    </a:p>
                  </a:txBody>
                  <a:tcPr marL="96191" marR="96191" anchor="ctr"/>
                </a:tc>
                <a:tc>
                  <a:txBody>
                    <a:bodyPr/>
                    <a:lstStyle/>
                    <a:p>
                      <a:pPr algn="ctr"/>
                      <a:r>
                        <a:rPr lang="en-US" dirty="0"/>
                        <a:t>2021-22 Estimated</a:t>
                      </a:r>
                    </a:p>
                  </a:txBody>
                  <a:tcPr marL="96191" marR="96191" anchor="ctr"/>
                </a:tc>
                <a:tc>
                  <a:txBody>
                    <a:bodyPr/>
                    <a:lstStyle/>
                    <a:p>
                      <a:pPr algn="ctr"/>
                      <a:r>
                        <a:rPr lang="en-US" dirty="0"/>
                        <a:t>2022-23 Proposed</a:t>
                      </a:r>
                    </a:p>
                  </a:txBody>
                  <a:tcPr marL="96191" marR="96191" anchor="ctr"/>
                </a:tc>
                <a:tc>
                  <a:txBody>
                    <a:bodyPr/>
                    <a:lstStyle/>
                    <a:p>
                      <a:pPr algn="ctr"/>
                      <a:r>
                        <a:rPr lang="en-US" dirty="0"/>
                        <a:t>Change</a:t>
                      </a:r>
                    </a:p>
                  </a:txBody>
                  <a:tcPr marL="96191" marR="96191" anchor="ctr"/>
                </a:tc>
                <a:extLst>
                  <a:ext uri="{0D108BD9-81ED-4DB2-BD59-A6C34878D82A}">
                    <a16:rowId xmlns:a16="http://schemas.microsoft.com/office/drawing/2014/main" val="2732894042"/>
                  </a:ext>
                </a:extLst>
              </a:tr>
              <a:tr h="343127">
                <a:tc>
                  <a:txBody>
                    <a:bodyPr/>
                    <a:lstStyle/>
                    <a:p>
                      <a:r>
                        <a:rPr lang="en-US" dirty="0"/>
                        <a:t>Nutrition</a:t>
                      </a:r>
                    </a:p>
                  </a:txBody>
                  <a:tcPr marL="96191" marR="96191" anchor="ctr"/>
                </a:tc>
                <a:tc>
                  <a:txBody>
                    <a:bodyPr/>
                    <a:lstStyle/>
                    <a:p>
                      <a:pPr algn="r"/>
                      <a:r>
                        <a:rPr lang="en-US" dirty="0"/>
                        <a:t>$23,000</a:t>
                      </a:r>
                    </a:p>
                  </a:txBody>
                  <a:tcPr marL="96191" marR="96191" anchor="ctr"/>
                </a:tc>
                <a:tc>
                  <a:txBody>
                    <a:bodyPr/>
                    <a:lstStyle/>
                    <a:p>
                      <a:pPr algn="r"/>
                      <a:r>
                        <a:rPr lang="en-US" dirty="0"/>
                        <a:t>$23,000</a:t>
                      </a:r>
                    </a:p>
                  </a:txBody>
                  <a:tcPr marL="96191" marR="96191" anchor="ctr"/>
                </a:tc>
                <a:tc>
                  <a:txBody>
                    <a:bodyPr/>
                    <a:lstStyle/>
                    <a:p>
                      <a:pPr algn="r"/>
                      <a:r>
                        <a:rPr lang="en-US" dirty="0"/>
                        <a:t>$--</a:t>
                      </a:r>
                    </a:p>
                  </a:txBody>
                  <a:tcPr marL="96191" marR="96191" anchor="ctr"/>
                </a:tc>
                <a:extLst>
                  <a:ext uri="{0D108BD9-81ED-4DB2-BD59-A6C34878D82A}">
                    <a16:rowId xmlns:a16="http://schemas.microsoft.com/office/drawing/2014/main" val="1503714785"/>
                  </a:ext>
                </a:extLst>
              </a:tr>
              <a:tr h="343127">
                <a:tc>
                  <a:txBody>
                    <a:bodyPr/>
                    <a:lstStyle/>
                    <a:p>
                      <a:r>
                        <a:rPr lang="en-US" dirty="0"/>
                        <a:t>Mandate</a:t>
                      </a:r>
                    </a:p>
                  </a:txBody>
                  <a:tcPr marL="96191" marR="96191" anchor="ctr"/>
                </a:tc>
                <a:tc>
                  <a:txBody>
                    <a:bodyPr/>
                    <a:lstStyle/>
                    <a:p>
                      <a:pPr algn="r"/>
                      <a:r>
                        <a:rPr lang="en-US" dirty="0"/>
                        <a:t>$21,428</a:t>
                      </a:r>
                    </a:p>
                  </a:txBody>
                  <a:tcPr marL="96191" marR="96191" anchor="ctr"/>
                </a:tc>
                <a:tc>
                  <a:txBody>
                    <a:bodyPr/>
                    <a:lstStyle/>
                    <a:p>
                      <a:pPr algn="r"/>
                      <a:r>
                        <a:rPr lang="en-US" dirty="0"/>
                        <a:t>$18,985</a:t>
                      </a:r>
                    </a:p>
                  </a:txBody>
                  <a:tcPr marL="96191" marR="96191" anchor="ctr"/>
                </a:tc>
                <a:tc>
                  <a:txBody>
                    <a:bodyPr/>
                    <a:lstStyle/>
                    <a:p>
                      <a:pPr algn="r"/>
                      <a:r>
                        <a:rPr lang="en-US" dirty="0"/>
                        <a:t>$(2,443)</a:t>
                      </a:r>
                    </a:p>
                  </a:txBody>
                  <a:tcPr marL="96191" marR="96191" anchor="ctr"/>
                </a:tc>
                <a:extLst>
                  <a:ext uri="{0D108BD9-81ED-4DB2-BD59-A6C34878D82A}">
                    <a16:rowId xmlns:a16="http://schemas.microsoft.com/office/drawing/2014/main" val="3877609211"/>
                  </a:ext>
                </a:extLst>
              </a:tr>
              <a:tr h="343127">
                <a:tc>
                  <a:txBody>
                    <a:bodyPr/>
                    <a:lstStyle/>
                    <a:p>
                      <a:r>
                        <a:rPr lang="en-US" dirty="0"/>
                        <a:t>Lottery</a:t>
                      </a:r>
                    </a:p>
                  </a:txBody>
                  <a:tcPr marL="96191" marR="96191" anchor="ctr"/>
                </a:tc>
                <a:tc>
                  <a:txBody>
                    <a:bodyPr/>
                    <a:lstStyle/>
                    <a:p>
                      <a:pPr algn="r"/>
                      <a:r>
                        <a:rPr lang="en-US" dirty="0"/>
                        <a:t>$149,571</a:t>
                      </a:r>
                    </a:p>
                  </a:txBody>
                  <a:tcPr marL="96191" marR="96191" anchor="ctr"/>
                </a:tc>
                <a:tc>
                  <a:txBody>
                    <a:bodyPr/>
                    <a:lstStyle/>
                    <a:p>
                      <a:pPr algn="r"/>
                      <a:r>
                        <a:rPr lang="en-US" dirty="0"/>
                        <a:t>$85,956</a:t>
                      </a:r>
                    </a:p>
                  </a:txBody>
                  <a:tcPr marL="96191" marR="96191" anchor="ctr"/>
                </a:tc>
                <a:tc>
                  <a:txBody>
                    <a:bodyPr/>
                    <a:lstStyle/>
                    <a:p>
                      <a:pPr algn="r"/>
                      <a:r>
                        <a:rPr lang="en-US" dirty="0"/>
                        <a:t>$(63,615)</a:t>
                      </a:r>
                    </a:p>
                  </a:txBody>
                  <a:tcPr marL="96191" marR="96191" anchor="ctr"/>
                </a:tc>
                <a:extLst>
                  <a:ext uri="{0D108BD9-81ED-4DB2-BD59-A6C34878D82A}">
                    <a16:rowId xmlns:a16="http://schemas.microsoft.com/office/drawing/2014/main" val="806130611"/>
                  </a:ext>
                </a:extLst>
              </a:tr>
              <a:tr h="343127">
                <a:tc>
                  <a:txBody>
                    <a:bodyPr/>
                    <a:lstStyle/>
                    <a:p>
                      <a:r>
                        <a:rPr lang="en-US" dirty="0"/>
                        <a:t>ELO-Program</a:t>
                      </a:r>
                    </a:p>
                  </a:txBody>
                  <a:tcPr marL="96191" marR="96191" anchor="ctr"/>
                </a:tc>
                <a:tc>
                  <a:txBody>
                    <a:bodyPr/>
                    <a:lstStyle/>
                    <a:p>
                      <a:pPr algn="r"/>
                      <a:r>
                        <a:rPr lang="en-US" dirty="0"/>
                        <a:t>$50,000</a:t>
                      </a:r>
                    </a:p>
                  </a:txBody>
                  <a:tcPr marL="96191" marR="96191" anchor="ctr"/>
                </a:tc>
                <a:tc>
                  <a:txBody>
                    <a:bodyPr/>
                    <a:lstStyle/>
                    <a:p>
                      <a:pPr algn="r"/>
                      <a:r>
                        <a:rPr lang="en-US" dirty="0"/>
                        <a:t>$50,000</a:t>
                      </a:r>
                    </a:p>
                  </a:txBody>
                  <a:tcPr marL="96191" marR="96191" anchor="ctr"/>
                </a:tc>
                <a:tc>
                  <a:txBody>
                    <a:bodyPr/>
                    <a:lstStyle/>
                    <a:p>
                      <a:pPr algn="r"/>
                      <a:r>
                        <a:rPr lang="en-US" dirty="0"/>
                        <a:t>$--</a:t>
                      </a:r>
                    </a:p>
                  </a:txBody>
                  <a:tcPr marL="96191" marR="96191" anchor="ctr"/>
                </a:tc>
                <a:extLst>
                  <a:ext uri="{0D108BD9-81ED-4DB2-BD59-A6C34878D82A}">
                    <a16:rowId xmlns:a16="http://schemas.microsoft.com/office/drawing/2014/main" val="1065654351"/>
                  </a:ext>
                </a:extLst>
              </a:tr>
              <a:tr h="343127">
                <a:tc>
                  <a:txBody>
                    <a:bodyPr/>
                    <a:lstStyle/>
                    <a:p>
                      <a:r>
                        <a:rPr lang="en-US" dirty="0"/>
                        <a:t>After School</a:t>
                      </a:r>
                    </a:p>
                  </a:txBody>
                  <a:tcPr marL="96191" marR="96191" anchor="ctr"/>
                </a:tc>
                <a:tc>
                  <a:txBody>
                    <a:bodyPr/>
                    <a:lstStyle/>
                    <a:p>
                      <a:pPr algn="r"/>
                      <a:r>
                        <a:rPr lang="en-US" dirty="0"/>
                        <a:t>$247,628</a:t>
                      </a:r>
                    </a:p>
                  </a:txBody>
                  <a:tcPr marL="96191" marR="96191" anchor="ctr"/>
                </a:tc>
                <a:tc>
                  <a:txBody>
                    <a:bodyPr/>
                    <a:lstStyle/>
                    <a:p>
                      <a:pPr algn="r"/>
                      <a:r>
                        <a:rPr lang="en-US" dirty="0"/>
                        <a:t>$224,586</a:t>
                      </a:r>
                    </a:p>
                  </a:txBody>
                  <a:tcPr marL="96191" marR="96191" anchor="ctr"/>
                </a:tc>
                <a:tc>
                  <a:txBody>
                    <a:bodyPr/>
                    <a:lstStyle/>
                    <a:p>
                      <a:pPr algn="r"/>
                      <a:r>
                        <a:rPr lang="en-US" dirty="0"/>
                        <a:t>$(23,042)</a:t>
                      </a:r>
                    </a:p>
                  </a:txBody>
                  <a:tcPr marL="96191" marR="96191" anchor="ctr"/>
                </a:tc>
                <a:extLst>
                  <a:ext uri="{0D108BD9-81ED-4DB2-BD59-A6C34878D82A}">
                    <a16:rowId xmlns:a16="http://schemas.microsoft.com/office/drawing/2014/main" val="2154453"/>
                  </a:ext>
                </a:extLst>
              </a:tr>
              <a:tr h="343127">
                <a:tc>
                  <a:txBody>
                    <a:bodyPr/>
                    <a:lstStyle/>
                    <a:p>
                      <a:r>
                        <a:rPr lang="en-US" dirty="0"/>
                        <a:t>SB 740</a:t>
                      </a:r>
                    </a:p>
                  </a:txBody>
                  <a:tcPr marL="96191" marR="96191" anchor="ctr"/>
                </a:tc>
                <a:tc>
                  <a:txBody>
                    <a:bodyPr/>
                    <a:lstStyle/>
                    <a:p>
                      <a:pPr algn="r"/>
                      <a:r>
                        <a:rPr lang="en-US" dirty="0"/>
                        <a:t>$114,461</a:t>
                      </a:r>
                    </a:p>
                  </a:txBody>
                  <a:tcPr marL="96191" marR="96191" anchor="ctr"/>
                </a:tc>
                <a:tc>
                  <a:txBody>
                    <a:bodyPr/>
                    <a:lstStyle/>
                    <a:p>
                      <a:pPr algn="r"/>
                      <a:r>
                        <a:rPr lang="en-US" dirty="0"/>
                        <a:t>$114,461</a:t>
                      </a:r>
                    </a:p>
                  </a:txBody>
                  <a:tcPr marL="96191" marR="96191" anchor="ctr"/>
                </a:tc>
                <a:tc>
                  <a:txBody>
                    <a:bodyPr/>
                    <a:lstStyle/>
                    <a:p>
                      <a:pPr algn="r"/>
                      <a:r>
                        <a:rPr lang="en-US" dirty="0"/>
                        <a:t>$--</a:t>
                      </a:r>
                    </a:p>
                  </a:txBody>
                  <a:tcPr marL="96191" marR="96191" anchor="ctr"/>
                </a:tc>
                <a:extLst>
                  <a:ext uri="{0D108BD9-81ED-4DB2-BD59-A6C34878D82A}">
                    <a16:rowId xmlns:a16="http://schemas.microsoft.com/office/drawing/2014/main" val="2598917025"/>
                  </a:ext>
                </a:extLst>
              </a:tr>
              <a:tr h="343127">
                <a:tc>
                  <a:txBody>
                    <a:bodyPr/>
                    <a:lstStyle/>
                    <a:p>
                      <a:r>
                        <a:rPr lang="en-US" dirty="0"/>
                        <a:t>Educator Effectiveness</a:t>
                      </a:r>
                    </a:p>
                  </a:txBody>
                  <a:tcPr marL="96191" marR="96191" anchor="ctr"/>
                </a:tc>
                <a:tc>
                  <a:txBody>
                    <a:bodyPr/>
                    <a:lstStyle/>
                    <a:p>
                      <a:pPr algn="r"/>
                      <a:r>
                        <a:rPr lang="en-US" dirty="0"/>
                        <a:t>$123,206</a:t>
                      </a:r>
                    </a:p>
                  </a:txBody>
                  <a:tcPr marL="96191" marR="96191" anchor="ctr"/>
                </a:tc>
                <a:tc>
                  <a:txBody>
                    <a:bodyPr/>
                    <a:lstStyle/>
                    <a:p>
                      <a:pPr algn="r"/>
                      <a:r>
                        <a:rPr lang="en-US" dirty="0"/>
                        <a:t>$--</a:t>
                      </a:r>
                    </a:p>
                  </a:txBody>
                  <a:tcPr marL="96191" marR="96191" anchor="ctr"/>
                </a:tc>
                <a:tc>
                  <a:txBody>
                    <a:bodyPr/>
                    <a:lstStyle/>
                    <a:p>
                      <a:pPr algn="r"/>
                      <a:r>
                        <a:rPr lang="en-US" dirty="0"/>
                        <a:t>$(123,206)</a:t>
                      </a:r>
                    </a:p>
                  </a:txBody>
                  <a:tcPr marL="96191" marR="96191" anchor="ctr"/>
                </a:tc>
                <a:extLst>
                  <a:ext uri="{0D108BD9-81ED-4DB2-BD59-A6C34878D82A}">
                    <a16:rowId xmlns:a16="http://schemas.microsoft.com/office/drawing/2014/main" val="3161467960"/>
                  </a:ext>
                </a:extLst>
              </a:tr>
              <a:tr h="343127">
                <a:tc>
                  <a:txBody>
                    <a:bodyPr/>
                    <a:lstStyle/>
                    <a:p>
                      <a:r>
                        <a:rPr lang="en-US" dirty="0"/>
                        <a:t>A-G Require</a:t>
                      </a:r>
                    </a:p>
                  </a:txBody>
                  <a:tcPr marL="96191" marR="96191" anchor="ctr"/>
                </a:tc>
                <a:tc>
                  <a:txBody>
                    <a:bodyPr/>
                    <a:lstStyle/>
                    <a:p>
                      <a:pPr algn="r"/>
                      <a:r>
                        <a:rPr lang="en-US" dirty="0"/>
                        <a:t>$161,899</a:t>
                      </a:r>
                    </a:p>
                  </a:txBody>
                  <a:tcPr marL="96191" marR="96191" anchor="ctr"/>
                </a:tc>
                <a:tc>
                  <a:txBody>
                    <a:bodyPr/>
                    <a:lstStyle/>
                    <a:p>
                      <a:pPr algn="r"/>
                      <a:r>
                        <a:rPr lang="en-US" dirty="0"/>
                        <a:t>$--</a:t>
                      </a:r>
                    </a:p>
                  </a:txBody>
                  <a:tcPr marL="96191" marR="96191" anchor="ctr"/>
                </a:tc>
                <a:tc>
                  <a:txBody>
                    <a:bodyPr/>
                    <a:lstStyle/>
                    <a:p>
                      <a:pPr algn="r"/>
                      <a:r>
                        <a:rPr lang="en-US" dirty="0"/>
                        <a:t>$(161,899)</a:t>
                      </a:r>
                    </a:p>
                  </a:txBody>
                  <a:tcPr marL="96191" marR="96191" anchor="ctr"/>
                </a:tc>
                <a:extLst>
                  <a:ext uri="{0D108BD9-81ED-4DB2-BD59-A6C34878D82A}">
                    <a16:rowId xmlns:a16="http://schemas.microsoft.com/office/drawing/2014/main" val="3451511027"/>
                  </a:ext>
                </a:extLst>
              </a:tr>
              <a:tr h="343127">
                <a:tc>
                  <a:txBody>
                    <a:bodyPr/>
                    <a:lstStyle/>
                    <a:p>
                      <a:r>
                        <a:rPr lang="en-US" dirty="0"/>
                        <a:t>In-Person Inst</a:t>
                      </a:r>
                    </a:p>
                  </a:txBody>
                  <a:tcPr marL="96191" marR="96191" anchor="ctr"/>
                </a:tc>
                <a:tc>
                  <a:txBody>
                    <a:bodyPr/>
                    <a:lstStyle/>
                    <a:p>
                      <a:pPr algn="r"/>
                      <a:r>
                        <a:rPr lang="en-US" dirty="0"/>
                        <a:t>$267,372</a:t>
                      </a:r>
                    </a:p>
                  </a:txBody>
                  <a:tcPr marL="96191" marR="96191" anchor="ctr"/>
                </a:tc>
                <a:tc>
                  <a:txBody>
                    <a:bodyPr/>
                    <a:lstStyle/>
                    <a:p>
                      <a:pPr algn="r"/>
                      <a:r>
                        <a:rPr lang="en-US" dirty="0"/>
                        <a:t>$--</a:t>
                      </a:r>
                    </a:p>
                  </a:txBody>
                  <a:tcPr marL="96191" marR="96191" anchor="ctr"/>
                </a:tc>
                <a:tc>
                  <a:txBody>
                    <a:bodyPr/>
                    <a:lstStyle/>
                    <a:p>
                      <a:pPr algn="r"/>
                      <a:r>
                        <a:rPr lang="en-US" dirty="0"/>
                        <a:t>$(267,372)</a:t>
                      </a:r>
                    </a:p>
                  </a:txBody>
                  <a:tcPr marL="96191" marR="96191" anchor="ctr"/>
                </a:tc>
                <a:extLst>
                  <a:ext uri="{0D108BD9-81ED-4DB2-BD59-A6C34878D82A}">
                    <a16:rowId xmlns:a16="http://schemas.microsoft.com/office/drawing/2014/main" val="2053559632"/>
                  </a:ext>
                </a:extLst>
              </a:tr>
              <a:tr h="343127">
                <a:tc>
                  <a:txBody>
                    <a:bodyPr/>
                    <a:lstStyle/>
                    <a:p>
                      <a:r>
                        <a:rPr lang="en-US" dirty="0"/>
                        <a:t>ELOG</a:t>
                      </a:r>
                    </a:p>
                  </a:txBody>
                  <a:tcPr marL="96191" marR="96191" anchor="ctr"/>
                </a:tc>
                <a:tc>
                  <a:txBody>
                    <a:bodyPr/>
                    <a:lstStyle/>
                    <a:p>
                      <a:pPr algn="r"/>
                      <a:r>
                        <a:rPr lang="en-US" dirty="0"/>
                        <a:t>$35,528</a:t>
                      </a:r>
                    </a:p>
                  </a:txBody>
                  <a:tcPr marL="96191" marR="96191" anchor="ctr"/>
                </a:tc>
                <a:tc>
                  <a:txBody>
                    <a:bodyPr/>
                    <a:lstStyle/>
                    <a:p>
                      <a:pPr algn="r"/>
                      <a:r>
                        <a:rPr lang="en-US" dirty="0"/>
                        <a:t>$--</a:t>
                      </a:r>
                    </a:p>
                  </a:txBody>
                  <a:tcPr marL="96191" marR="96191" anchor="ctr"/>
                </a:tc>
                <a:tc>
                  <a:txBody>
                    <a:bodyPr/>
                    <a:lstStyle/>
                    <a:p>
                      <a:pPr algn="r"/>
                      <a:r>
                        <a:rPr lang="en-US" dirty="0"/>
                        <a:t>$(35,528)</a:t>
                      </a:r>
                    </a:p>
                  </a:txBody>
                  <a:tcPr marL="96191" marR="96191" anchor="ctr"/>
                </a:tc>
                <a:extLst>
                  <a:ext uri="{0D108BD9-81ED-4DB2-BD59-A6C34878D82A}">
                    <a16:rowId xmlns:a16="http://schemas.microsoft.com/office/drawing/2014/main" val="552433176"/>
                  </a:ext>
                </a:extLst>
              </a:tr>
              <a:tr h="343127">
                <a:tc>
                  <a:txBody>
                    <a:bodyPr/>
                    <a:lstStyle/>
                    <a:p>
                      <a:r>
                        <a:rPr lang="en-US" dirty="0"/>
                        <a:t>Guard</a:t>
                      </a:r>
                    </a:p>
                  </a:txBody>
                  <a:tcPr marL="96191" marR="96191" anchor="ctr"/>
                </a:tc>
                <a:tc>
                  <a:txBody>
                    <a:bodyPr/>
                    <a:lstStyle/>
                    <a:p>
                      <a:pPr algn="r"/>
                      <a:r>
                        <a:rPr lang="en-US" dirty="0"/>
                        <a:t>$290,000</a:t>
                      </a:r>
                    </a:p>
                  </a:txBody>
                  <a:tcPr marL="96191" marR="96191" anchor="ctr"/>
                </a:tc>
                <a:tc>
                  <a:txBody>
                    <a:bodyPr/>
                    <a:lstStyle/>
                    <a:p>
                      <a:pPr algn="r"/>
                      <a:r>
                        <a:rPr lang="en-US" dirty="0"/>
                        <a:t>$290,000</a:t>
                      </a:r>
                    </a:p>
                  </a:txBody>
                  <a:tcPr marL="96191" marR="96191" anchor="ctr"/>
                </a:tc>
                <a:tc>
                  <a:txBody>
                    <a:bodyPr/>
                    <a:lstStyle/>
                    <a:p>
                      <a:pPr algn="r"/>
                      <a:r>
                        <a:rPr lang="en-US" dirty="0"/>
                        <a:t>$--</a:t>
                      </a:r>
                    </a:p>
                  </a:txBody>
                  <a:tcPr marL="96191" marR="96191" anchor="ctr"/>
                </a:tc>
                <a:extLst>
                  <a:ext uri="{0D108BD9-81ED-4DB2-BD59-A6C34878D82A}">
                    <a16:rowId xmlns:a16="http://schemas.microsoft.com/office/drawing/2014/main" val="2006654546"/>
                  </a:ext>
                </a:extLst>
              </a:tr>
              <a:tr h="343127">
                <a:tc>
                  <a:txBody>
                    <a:bodyPr/>
                    <a:lstStyle/>
                    <a:p>
                      <a:r>
                        <a:rPr lang="en-US" dirty="0"/>
                        <a:t>TOTAL</a:t>
                      </a:r>
                    </a:p>
                  </a:txBody>
                  <a:tcPr marL="96191" marR="96191" anchor="ctr"/>
                </a:tc>
                <a:tc>
                  <a:txBody>
                    <a:bodyPr/>
                    <a:lstStyle/>
                    <a:p>
                      <a:pPr algn="r"/>
                      <a:r>
                        <a:rPr lang="en-US" dirty="0"/>
                        <a:t>$1,484,093</a:t>
                      </a:r>
                    </a:p>
                  </a:txBody>
                  <a:tcPr marL="96191" marR="96191" anchor="ctr"/>
                </a:tc>
                <a:tc>
                  <a:txBody>
                    <a:bodyPr/>
                    <a:lstStyle/>
                    <a:p>
                      <a:pPr algn="r"/>
                      <a:r>
                        <a:rPr lang="en-US" dirty="0"/>
                        <a:t>$806,988</a:t>
                      </a:r>
                    </a:p>
                  </a:txBody>
                  <a:tcPr marL="96191" marR="96191" anchor="ctr"/>
                </a:tc>
                <a:tc>
                  <a:txBody>
                    <a:bodyPr/>
                    <a:lstStyle/>
                    <a:p>
                      <a:pPr algn="r"/>
                      <a:r>
                        <a:rPr lang="en-US" dirty="0"/>
                        <a:t>$(677,105)</a:t>
                      </a:r>
                    </a:p>
                  </a:txBody>
                  <a:tcPr marL="96191" marR="96191" anchor="ctr"/>
                </a:tc>
                <a:extLst>
                  <a:ext uri="{0D108BD9-81ED-4DB2-BD59-A6C34878D82A}">
                    <a16:rowId xmlns:a16="http://schemas.microsoft.com/office/drawing/2014/main" val="130203410"/>
                  </a:ext>
                </a:extLst>
              </a:tr>
            </a:tbl>
          </a:graphicData>
        </a:graphic>
      </p:graphicFrame>
      <p:sp>
        <p:nvSpPr>
          <p:cNvPr id="6" name="Text Placeholder 5">
            <a:extLst>
              <a:ext uri="{FF2B5EF4-FFF2-40B4-BE49-F238E27FC236}">
                <a16:creationId xmlns:a16="http://schemas.microsoft.com/office/drawing/2014/main" id="{9966A234-0998-DDC0-D2B6-A8D56090993B}"/>
              </a:ext>
            </a:extLst>
          </p:cNvPr>
          <p:cNvSpPr>
            <a:spLocks noGrp="1"/>
          </p:cNvSpPr>
          <p:nvPr>
            <p:ph type="body" sz="half" idx="2"/>
          </p:nvPr>
        </p:nvSpPr>
        <p:spPr>
          <a:xfrm>
            <a:off x="576469" y="2537792"/>
            <a:ext cx="3429000" cy="3922643"/>
          </a:xfrm>
        </p:spPr>
        <p:txBody>
          <a:bodyPr>
            <a:normAutofit/>
          </a:bodyPr>
          <a:lstStyle/>
          <a:p>
            <a:r>
              <a:rPr lang="en-US" sz="1500" dirty="0"/>
              <a:t>Lottery and mandate funding is estimated to decline due to the school’s enrollment and ADA decline.</a:t>
            </a:r>
          </a:p>
          <a:p>
            <a:r>
              <a:rPr lang="en-US" sz="1500" dirty="0"/>
              <a:t>Funds for the following state programs remain available for expenditure in subsequent fiscal years: </a:t>
            </a:r>
          </a:p>
          <a:p>
            <a:r>
              <a:rPr lang="en-US" sz="1500" dirty="0"/>
              <a:t>- Educator Effectiveness Block Grant ($71,082)</a:t>
            </a:r>
          </a:p>
          <a:p>
            <a:r>
              <a:rPr lang="en-US" sz="1500" dirty="0"/>
              <a:t>- A-G Access/Learning Loss Mitigation Grants ($161,899)</a:t>
            </a:r>
          </a:p>
          <a:p>
            <a:r>
              <a:rPr lang="en-US" sz="1500" dirty="0"/>
              <a:t>- Expanded Learning Opportunities Grant (ELOG) ($228,538)</a:t>
            </a:r>
          </a:p>
        </p:txBody>
      </p:sp>
    </p:spTree>
    <p:extLst>
      <p:ext uri="{BB962C8B-B14F-4D97-AF65-F5344CB8AC3E}">
        <p14:creationId xmlns:p14="http://schemas.microsoft.com/office/powerpoint/2010/main" val="2678629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79AE-D435-B624-A0BA-DE4471F932E0}"/>
              </a:ext>
            </a:extLst>
          </p:cNvPr>
          <p:cNvSpPr>
            <a:spLocks noGrp="1"/>
          </p:cNvSpPr>
          <p:nvPr>
            <p:ph type="title"/>
          </p:nvPr>
        </p:nvSpPr>
        <p:spPr>
          <a:xfrm>
            <a:off x="589721" y="342567"/>
            <a:ext cx="3429000" cy="2095833"/>
          </a:xfrm>
        </p:spPr>
        <p:txBody>
          <a:bodyPr>
            <a:normAutofit/>
          </a:bodyPr>
          <a:lstStyle/>
          <a:p>
            <a:r>
              <a:rPr lang="en-US" b="1" dirty="0"/>
              <a:t>Assumptions:  Local Revenue, </a:t>
            </a:r>
            <a:br>
              <a:rPr lang="en-US" b="1" dirty="0"/>
            </a:br>
            <a:r>
              <a:rPr lang="en-US" b="1" dirty="0"/>
              <a:t>year-to-year changes</a:t>
            </a:r>
            <a:endParaRPr lang="en-US" dirty="0"/>
          </a:p>
        </p:txBody>
      </p:sp>
      <p:graphicFrame>
        <p:nvGraphicFramePr>
          <p:cNvPr id="4" name="Table 4">
            <a:extLst>
              <a:ext uri="{FF2B5EF4-FFF2-40B4-BE49-F238E27FC236}">
                <a16:creationId xmlns:a16="http://schemas.microsoft.com/office/drawing/2014/main" id="{6C419373-BFAB-1DB6-3DAB-4488B9B89960}"/>
              </a:ext>
            </a:extLst>
          </p:cNvPr>
          <p:cNvGraphicFramePr>
            <a:graphicFrameLocks noGrp="1"/>
          </p:cNvGraphicFramePr>
          <p:nvPr>
            <p:ph idx="1"/>
            <p:extLst>
              <p:ext uri="{D42A27DB-BD31-4B8C-83A1-F6EECF244321}">
                <p14:modId xmlns:p14="http://schemas.microsoft.com/office/powerpoint/2010/main" val="1782248158"/>
              </p:ext>
            </p:extLst>
          </p:nvPr>
        </p:nvGraphicFramePr>
        <p:xfrm>
          <a:off x="4800600" y="731838"/>
          <a:ext cx="6492876" cy="2899796"/>
        </p:xfrm>
        <a:graphic>
          <a:graphicData uri="http://schemas.openxmlformats.org/drawingml/2006/table">
            <a:tbl>
              <a:tblPr firstRow="1" bandRow="1">
                <a:tableStyleId>{00A15C55-8517-42AA-B614-E9B94910E393}</a:tableStyleId>
              </a:tblPr>
              <a:tblGrid>
                <a:gridCol w="1623219">
                  <a:extLst>
                    <a:ext uri="{9D8B030D-6E8A-4147-A177-3AD203B41FA5}">
                      <a16:colId xmlns:a16="http://schemas.microsoft.com/office/drawing/2014/main" val="1076801422"/>
                    </a:ext>
                  </a:extLst>
                </a:gridCol>
                <a:gridCol w="1623219">
                  <a:extLst>
                    <a:ext uri="{9D8B030D-6E8A-4147-A177-3AD203B41FA5}">
                      <a16:colId xmlns:a16="http://schemas.microsoft.com/office/drawing/2014/main" val="1255817428"/>
                    </a:ext>
                  </a:extLst>
                </a:gridCol>
                <a:gridCol w="1623219">
                  <a:extLst>
                    <a:ext uri="{9D8B030D-6E8A-4147-A177-3AD203B41FA5}">
                      <a16:colId xmlns:a16="http://schemas.microsoft.com/office/drawing/2014/main" val="3600721505"/>
                    </a:ext>
                  </a:extLst>
                </a:gridCol>
                <a:gridCol w="1623219">
                  <a:extLst>
                    <a:ext uri="{9D8B030D-6E8A-4147-A177-3AD203B41FA5}">
                      <a16:colId xmlns:a16="http://schemas.microsoft.com/office/drawing/2014/main" val="1073035766"/>
                    </a:ext>
                  </a:extLst>
                </a:gridCol>
              </a:tblGrid>
              <a:tr h="724949">
                <a:tc>
                  <a:txBody>
                    <a:bodyPr/>
                    <a:lstStyle/>
                    <a:p>
                      <a:pPr algn="ctr"/>
                      <a:r>
                        <a:rPr lang="en-US" dirty="0"/>
                        <a:t>Program</a:t>
                      </a:r>
                    </a:p>
                  </a:txBody>
                  <a:tcPr marL="96191" marR="96191" anchor="ctr"/>
                </a:tc>
                <a:tc>
                  <a:txBody>
                    <a:bodyPr/>
                    <a:lstStyle/>
                    <a:p>
                      <a:pPr algn="ctr"/>
                      <a:r>
                        <a:rPr lang="en-US" dirty="0"/>
                        <a:t>2021-22 Estimated</a:t>
                      </a:r>
                    </a:p>
                  </a:txBody>
                  <a:tcPr marL="96191" marR="96191" anchor="ctr"/>
                </a:tc>
                <a:tc>
                  <a:txBody>
                    <a:bodyPr/>
                    <a:lstStyle/>
                    <a:p>
                      <a:pPr algn="ctr"/>
                      <a:r>
                        <a:rPr lang="en-US" dirty="0"/>
                        <a:t>2022-23 Proposed</a:t>
                      </a:r>
                    </a:p>
                  </a:txBody>
                  <a:tcPr marL="96191" marR="96191" anchor="ctr"/>
                </a:tc>
                <a:tc>
                  <a:txBody>
                    <a:bodyPr/>
                    <a:lstStyle/>
                    <a:p>
                      <a:pPr algn="ctr"/>
                      <a:r>
                        <a:rPr lang="en-US" dirty="0"/>
                        <a:t>Change</a:t>
                      </a:r>
                    </a:p>
                  </a:txBody>
                  <a:tcPr marL="96191" marR="96191" anchor="ctr"/>
                </a:tc>
                <a:extLst>
                  <a:ext uri="{0D108BD9-81ED-4DB2-BD59-A6C34878D82A}">
                    <a16:rowId xmlns:a16="http://schemas.microsoft.com/office/drawing/2014/main" val="2732894042"/>
                  </a:ext>
                </a:extLst>
              </a:tr>
              <a:tr h="724949">
                <a:tc>
                  <a:txBody>
                    <a:bodyPr/>
                    <a:lstStyle/>
                    <a:p>
                      <a:r>
                        <a:rPr lang="en-US" dirty="0"/>
                        <a:t>Special Education</a:t>
                      </a:r>
                    </a:p>
                  </a:txBody>
                  <a:tcPr marL="96191" marR="96191" anchor="ctr"/>
                </a:tc>
                <a:tc>
                  <a:txBody>
                    <a:bodyPr/>
                    <a:lstStyle/>
                    <a:p>
                      <a:pPr algn="r"/>
                      <a:r>
                        <a:rPr lang="en-US" dirty="0"/>
                        <a:t>$509,925</a:t>
                      </a:r>
                    </a:p>
                  </a:txBody>
                  <a:tcPr marL="96191" marR="96191" anchor="ctr"/>
                </a:tc>
                <a:tc>
                  <a:txBody>
                    <a:bodyPr/>
                    <a:lstStyle/>
                    <a:p>
                      <a:pPr algn="r"/>
                      <a:r>
                        <a:rPr lang="en-US" dirty="0"/>
                        <a:t>$443,527</a:t>
                      </a:r>
                    </a:p>
                  </a:txBody>
                  <a:tcPr marL="96191" marR="96191" anchor="ctr"/>
                </a:tc>
                <a:tc>
                  <a:txBody>
                    <a:bodyPr/>
                    <a:lstStyle/>
                    <a:p>
                      <a:pPr algn="r"/>
                      <a:r>
                        <a:rPr lang="en-US" dirty="0"/>
                        <a:t>$(66,398)</a:t>
                      </a:r>
                    </a:p>
                  </a:txBody>
                  <a:tcPr marL="96191" marR="96191" anchor="ctr"/>
                </a:tc>
                <a:extLst>
                  <a:ext uri="{0D108BD9-81ED-4DB2-BD59-A6C34878D82A}">
                    <a16:rowId xmlns:a16="http://schemas.microsoft.com/office/drawing/2014/main" val="1503714785"/>
                  </a:ext>
                </a:extLst>
              </a:tr>
              <a:tr h="724949">
                <a:tc>
                  <a:txBody>
                    <a:bodyPr/>
                    <a:lstStyle/>
                    <a:p>
                      <a:r>
                        <a:rPr lang="en-US" dirty="0"/>
                        <a:t>Miscellaneous</a:t>
                      </a:r>
                    </a:p>
                  </a:txBody>
                  <a:tcPr marL="96191" marR="96191" anchor="ctr"/>
                </a:tc>
                <a:tc>
                  <a:txBody>
                    <a:bodyPr/>
                    <a:lstStyle/>
                    <a:p>
                      <a:pPr algn="r"/>
                      <a:r>
                        <a:rPr lang="en-US" dirty="0"/>
                        <a:t>$6,753</a:t>
                      </a:r>
                    </a:p>
                  </a:txBody>
                  <a:tcPr marL="96191" marR="96191" anchor="ctr"/>
                </a:tc>
                <a:tc>
                  <a:txBody>
                    <a:bodyPr/>
                    <a:lstStyle/>
                    <a:p>
                      <a:pPr algn="r"/>
                      <a:r>
                        <a:rPr lang="en-US" dirty="0"/>
                        <a:t>$5,000</a:t>
                      </a:r>
                    </a:p>
                  </a:txBody>
                  <a:tcPr marL="96191" marR="96191" anchor="ctr"/>
                </a:tc>
                <a:tc>
                  <a:txBody>
                    <a:bodyPr/>
                    <a:lstStyle/>
                    <a:p>
                      <a:pPr algn="r"/>
                      <a:r>
                        <a:rPr lang="en-US" dirty="0"/>
                        <a:t>$(1,753)</a:t>
                      </a:r>
                    </a:p>
                  </a:txBody>
                  <a:tcPr marL="96191" marR="96191" anchor="ctr"/>
                </a:tc>
                <a:extLst>
                  <a:ext uri="{0D108BD9-81ED-4DB2-BD59-A6C34878D82A}">
                    <a16:rowId xmlns:a16="http://schemas.microsoft.com/office/drawing/2014/main" val="3877609211"/>
                  </a:ext>
                </a:extLst>
              </a:tr>
              <a:tr h="724949">
                <a:tc>
                  <a:txBody>
                    <a:bodyPr/>
                    <a:lstStyle/>
                    <a:p>
                      <a:r>
                        <a:rPr lang="en-US" dirty="0"/>
                        <a:t>TOTAL</a:t>
                      </a:r>
                    </a:p>
                  </a:txBody>
                  <a:tcPr marL="96191" marR="96191" anchor="ctr"/>
                </a:tc>
                <a:tc>
                  <a:txBody>
                    <a:bodyPr/>
                    <a:lstStyle/>
                    <a:p>
                      <a:pPr algn="r"/>
                      <a:r>
                        <a:rPr lang="en-US" dirty="0"/>
                        <a:t>$516,678</a:t>
                      </a:r>
                    </a:p>
                  </a:txBody>
                  <a:tcPr marL="96191" marR="96191" anchor="ctr"/>
                </a:tc>
                <a:tc>
                  <a:txBody>
                    <a:bodyPr/>
                    <a:lstStyle/>
                    <a:p>
                      <a:pPr algn="r"/>
                      <a:r>
                        <a:rPr lang="en-US" dirty="0"/>
                        <a:t>$448,527</a:t>
                      </a:r>
                    </a:p>
                  </a:txBody>
                  <a:tcPr marL="96191" marR="96191" anchor="ctr"/>
                </a:tc>
                <a:tc>
                  <a:txBody>
                    <a:bodyPr/>
                    <a:lstStyle/>
                    <a:p>
                      <a:pPr algn="r"/>
                      <a:r>
                        <a:rPr lang="en-US" dirty="0"/>
                        <a:t>$(68,151)</a:t>
                      </a:r>
                    </a:p>
                  </a:txBody>
                  <a:tcPr marL="96191" marR="96191" anchor="ctr"/>
                </a:tc>
                <a:extLst>
                  <a:ext uri="{0D108BD9-81ED-4DB2-BD59-A6C34878D82A}">
                    <a16:rowId xmlns:a16="http://schemas.microsoft.com/office/drawing/2014/main" val="130203410"/>
                  </a:ext>
                </a:extLst>
              </a:tr>
            </a:tbl>
          </a:graphicData>
        </a:graphic>
      </p:graphicFrame>
      <p:sp>
        <p:nvSpPr>
          <p:cNvPr id="3" name="Text Placeholder 2">
            <a:extLst>
              <a:ext uri="{FF2B5EF4-FFF2-40B4-BE49-F238E27FC236}">
                <a16:creationId xmlns:a16="http://schemas.microsoft.com/office/drawing/2014/main" id="{D790634D-85F5-94E4-297F-408C7983F91D}"/>
              </a:ext>
            </a:extLst>
          </p:cNvPr>
          <p:cNvSpPr>
            <a:spLocks noGrp="1"/>
          </p:cNvSpPr>
          <p:nvPr>
            <p:ph type="body" sz="half" idx="2"/>
          </p:nvPr>
        </p:nvSpPr>
        <p:spPr>
          <a:xfrm>
            <a:off x="589721" y="2438400"/>
            <a:ext cx="3429000" cy="3379124"/>
          </a:xfrm>
        </p:spPr>
        <p:txBody>
          <a:bodyPr>
            <a:normAutofit fontScale="92500" lnSpcReduction="20000"/>
          </a:bodyPr>
          <a:lstStyle/>
          <a:p>
            <a:r>
              <a:rPr lang="en-US" sz="1600" dirty="0"/>
              <a:t>The school participates in the El Dorado County Charter Special Education Local Plan Area for special education services and funding.  Based on current per ADA and enrollment allocations, the school is expected to receive $443,527 in state program funds in 2022-23.  </a:t>
            </a:r>
          </a:p>
          <a:p>
            <a:r>
              <a:rPr lang="en-US" sz="1600" dirty="0"/>
              <a:t>Current estimates indicate special education program costs will exceed total revenue sources by $677,295, up from $497,742 in 2021-22.  These excess expenditures will be paid from the school’s available unrestricted revenues (commonly known as a “contribution” from the unrestricted general fund).</a:t>
            </a:r>
          </a:p>
          <a:p>
            <a:r>
              <a:rPr lang="en-US" sz="1600" dirty="0"/>
              <a:t>The school’s Food Services Program is not expected to require a contribution of unrestricted funds.</a:t>
            </a:r>
          </a:p>
        </p:txBody>
      </p:sp>
    </p:spTree>
    <p:extLst>
      <p:ext uri="{BB962C8B-B14F-4D97-AF65-F5344CB8AC3E}">
        <p14:creationId xmlns:p14="http://schemas.microsoft.com/office/powerpoint/2010/main" val="205420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7679-8641-D763-BCF0-532A4F34B82B}"/>
              </a:ext>
            </a:extLst>
          </p:cNvPr>
          <p:cNvSpPr>
            <a:spLocks noGrp="1"/>
          </p:cNvSpPr>
          <p:nvPr>
            <p:ph type="title"/>
          </p:nvPr>
        </p:nvSpPr>
        <p:spPr>
          <a:xfrm>
            <a:off x="574743" y="457200"/>
            <a:ext cx="3429000" cy="1600200"/>
          </a:xfrm>
        </p:spPr>
        <p:txBody>
          <a:bodyPr/>
          <a:lstStyle/>
          <a:p>
            <a:r>
              <a:rPr lang="en-US" b="1" dirty="0"/>
              <a:t>2022-23:</a:t>
            </a:r>
            <a:br>
              <a:rPr lang="en-US" b="1" dirty="0"/>
            </a:br>
            <a:r>
              <a:rPr lang="en-US" b="1" dirty="0"/>
              <a:t>Expenditures, by Major Category</a:t>
            </a:r>
          </a:p>
        </p:txBody>
      </p:sp>
      <p:graphicFrame>
        <p:nvGraphicFramePr>
          <p:cNvPr id="7" name="Content Placeholder 6">
            <a:extLst>
              <a:ext uri="{FF2B5EF4-FFF2-40B4-BE49-F238E27FC236}">
                <a16:creationId xmlns:a16="http://schemas.microsoft.com/office/drawing/2014/main" id="{8E1EA9D7-87C5-1B72-2FA0-A14686ABD592}"/>
              </a:ext>
            </a:extLst>
          </p:cNvPr>
          <p:cNvGraphicFramePr>
            <a:graphicFrameLocks noGrp="1"/>
          </p:cNvGraphicFramePr>
          <p:nvPr>
            <p:ph idx="1"/>
            <p:extLst>
              <p:ext uri="{D42A27DB-BD31-4B8C-83A1-F6EECF244321}">
                <p14:modId xmlns:p14="http://schemas.microsoft.com/office/powerpoint/2010/main" val="111014851"/>
              </p:ext>
            </p:extLst>
          </p:nvPr>
        </p:nvGraphicFramePr>
        <p:xfrm>
          <a:off x="4800600" y="731838"/>
          <a:ext cx="6492875"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EA3A5907-0B57-9297-3D4B-6CA31692D6C2}"/>
              </a:ext>
            </a:extLst>
          </p:cNvPr>
          <p:cNvSpPr>
            <a:spLocks noGrp="1"/>
          </p:cNvSpPr>
          <p:nvPr>
            <p:ph type="body" sz="half" idx="2"/>
          </p:nvPr>
        </p:nvSpPr>
        <p:spPr>
          <a:xfrm>
            <a:off x="574743" y="2057400"/>
            <a:ext cx="3429000" cy="4254500"/>
          </a:xfrm>
        </p:spPr>
        <p:txBody>
          <a:bodyPr>
            <a:normAutofit/>
          </a:bodyPr>
          <a:lstStyle/>
          <a:p>
            <a:pPr algn="l"/>
            <a:r>
              <a:rPr lang="en-US" sz="1500" b="0" i="0" u="none" strike="noStrike" baseline="0" dirty="0">
                <a:latin typeface="Calibri" panose="020F0502020204030204" pitchFamily="34" charset="0"/>
              </a:rPr>
              <a:t>Staffing costs remain the greatest expenditure in the school's budget. Salary and benefit expenditures for certificated and classified staff are projected to total close to $5.8 million, or 57.3% of total expenditures in 2022-23.</a:t>
            </a:r>
          </a:p>
          <a:p>
            <a:pPr algn="l"/>
            <a:r>
              <a:rPr lang="en-US" sz="1500" b="0" i="0" u="none" strike="noStrike" baseline="0" dirty="0">
                <a:latin typeface="Calibri" panose="020F0502020204030204" pitchFamily="34" charset="0"/>
              </a:rPr>
              <a:t>The percentage of the unrestricted expenditure budget allocated to salary and benefit costs is 72.7%. </a:t>
            </a:r>
          </a:p>
          <a:p>
            <a:pPr algn="l"/>
            <a:r>
              <a:rPr lang="en-US" sz="1500" dirty="0">
                <a:latin typeface="Calibri" panose="020F0502020204030204" pitchFamily="34" charset="0"/>
              </a:rPr>
              <a:t>Over $1.3 million in one-time restricted program funds are currently budgeted towards ongoing operational expenses in the unrestricted general fund to eliminate the school’s projected deficit and maintain reserves in 2022-23.</a:t>
            </a:r>
          </a:p>
          <a:p>
            <a:pPr algn="l"/>
            <a:r>
              <a:rPr lang="en-US" sz="1500" b="0" i="0" u="none" strike="noStrike" baseline="0" dirty="0">
                <a:latin typeface="Calibri" panose="020F0502020204030204" pitchFamily="34" charset="0"/>
              </a:rPr>
              <a:t>Further information on budgeted staffing positions is detailed below.</a:t>
            </a:r>
            <a:endParaRPr lang="en-US" sz="1500" dirty="0"/>
          </a:p>
        </p:txBody>
      </p:sp>
    </p:spTree>
    <p:extLst>
      <p:ext uri="{BB962C8B-B14F-4D97-AF65-F5344CB8AC3E}">
        <p14:creationId xmlns:p14="http://schemas.microsoft.com/office/powerpoint/2010/main" val="227225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4C07D-07DE-0F49-B18A-AF6BF4F65D7D}"/>
              </a:ext>
            </a:extLst>
          </p:cNvPr>
          <p:cNvSpPr>
            <a:spLocks noGrp="1"/>
          </p:cNvSpPr>
          <p:nvPr>
            <p:ph type="title"/>
          </p:nvPr>
        </p:nvSpPr>
        <p:spPr>
          <a:xfrm>
            <a:off x="1036320" y="286602"/>
            <a:ext cx="10241280" cy="1462685"/>
          </a:xfrm>
        </p:spPr>
        <p:txBody>
          <a:bodyPr>
            <a:normAutofit/>
          </a:bodyPr>
          <a:lstStyle/>
          <a:p>
            <a:r>
              <a:rPr lang="en-US" sz="4000" b="1" dirty="0"/>
              <a:t>Changes from May Preliminary Budget</a:t>
            </a:r>
          </a:p>
        </p:txBody>
      </p:sp>
      <p:sp>
        <p:nvSpPr>
          <p:cNvPr id="6" name="Content Placeholder 5">
            <a:extLst>
              <a:ext uri="{FF2B5EF4-FFF2-40B4-BE49-F238E27FC236}">
                <a16:creationId xmlns:a16="http://schemas.microsoft.com/office/drawing/2014/main" id="{F7DFE9BC-759E-ED10-87FF-AC2BB563E7ED}"/>
              </a:ext>
            </a:extLst>
          </p:cNvPr>
          <p:cNvSpPr>
            <a:spLocks noGrp="1"/>
          </p:cNvSpPr>
          <p:nvPr>
            <p:ph idx="1"/>
          </p:nvPr>
        </p:nvSpPr>
        <p:spPr>
          <a:xfrm>
            <a:off x="1036320" y="1895061"/>
            <a:ext cx="10119360" cy="4411146"/>
          </a:xfrm>
        </p:spPr>
        <p:txBody>
          <a:bodyPr>
            <a:normAutofit/>
          </a:bodyPr>
          <a:lstStyle/>
          <a:p>
            <a:r>
              <a:rPr lang="en-US" sz="2400" b="1" dirty="0"/>
              <a:t>Cost-of-Living Adjustment (COLA): </a:t>
            </a:r>
            <a:r>
              <a:rPr lang="en-US" sz="2400" dirty="0"/>
              <a:t>rate increased to 6.56% from 5.33% (impacts Local Control Funding Formula, Special Education, and Mandate Block Grant)</a:t>
            </a:r>
          </a:p>
          <a:p>
            <a:r>
              <a:rPr lang="en-US" sz="2400" b="1" dirty="0"/>
              <a:t>Public Employees’ Retirement System (PERS) Employer Rate: </a:t>
            </a:r>
            <a:r>
              <a:rPr lang="en-US" sz="2400" dirty="0"/>
              <a:t>rate</a:t>
            </a:r>
            <a:r>
              <a:rPr lang="en-US" sz="2400" b="1" dirty="0"/>
              <a:t> </a:t>
            </a:r>
            <a:r>
              <a:rPr lang="en-US" sz="2400" dirty="0"/>
              <a:t>decreased from 26.1% to 25.37%</a:t>
            </a:r>
          </a:p>
          <a:p>
            <a:r>
              <a:rPr lang="en-US" sz="2400" b="1" dirty="0"/>
              <a:t>Enrollment and Average Daily Attendance (ADA): </a:t>
            </a:r>
            <a:r>
              <a:rPr lang="en-US" sz="2400" dirty="0"/>
              <a:t>enrollment</a:t>
            </a:r>
            <a:r>
              <a:rPr lang="en-US" sz="2400" b="1" dirty="0"/>
              <a:t> </a:t>
            </a:r>
            <a:r>
              <a:rPr lang="en-US" sz="2400" dirty="0"/>
              <a:t>increased to 530 students from 507 and ADA to 490.18 from 468.75 (based on mid-May “committed” counts)</a:t>
            </a:r>
          </a:p>
          <a:p>
            <a:endParaRPr lang="en-US" dirty="0"/>
          </a:p>
        </p:txBody>
      </p:sp>
    </p:spTree>
    <p:extLst>
      <p:ext uri="{BB962C8B-B14F-4D97-AF65-F5344CB8AC3E}">
        <p14:creationId xmlns:p14="http://schemas.microsoft.com/office/powerpoint/2010/main" val="1219911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79AE-D435-B624-A0BA-DE4471F932E0}"/>
              </a:ext>
            </a:extLst>
          </p:cNvPr>
          <p:cNvSpPr>
            <a:spLocks noGrp="1"/>
          </p:cNvSpPr>
          <p:nvPr>
            <p:ph type="title"/>
          </p:nvPr>
        </p:nvSpPr>
        <p:spPr>
          <a:xfrm>
            <a:off x="561492" y="580554"/>
            <a:ext cx="3429000" cy="1923554"/>
          </a:xfrm>
        </p:spPr>
        <p:txBody>
          <a:bodyPr>
            <a:noAutofit/>
          </a:bodyPr>
          <a:lstStyle/>
          <a:p>
            <a:r>
              <a:rPr lang="en-US" b="1" dirty="0"/>
              <a:t>Assumptions:  Expenditures, </a:t>
            </a:r>
            <a:br>
              <a:rPr lang="en-US" b="1" dirty="0"/>
            </a:br>
            <a:r>
              <a:rPr lang="en-US" b="1" dirty="0"/>
              <a:t>year-to-year changes</a:t>
            </a:r>
            <a:endParaRPr lang="en-US" dirty="0"/>
          </a:p>
        </p:txBody>
      </p:sp>
      <p:graphicFrame>
        <p:nvGraphicFramePr>
          <p:cNvPr id="4" name="Table 4">
            <a:extLst>
              <a:ext uri="{FF2B5EF4-FFF2-40B4-BE49-F238E27FC236}">
                <a16:creationId xmlns:a16="http://schemas.microsoft.com/office/drawing/2014/main" id="{6C419373-BFAB-1DB6-3DAB-4488B9B89960}"/>
              </a:ext>
            </a:extLst>
          </p:cNvPr>
          <p:cNvGraphicFramePr>
            <a:graphicFrameLocks noGrp="1"/>
          </p:cNvGraphicFramePr>
          <p:nvPr>
            <p:ph idx="1"/>
            <p:extLst>
              <p:ext uri="{D42A27DB-BD31-4B8C-83A1-F6EECF244321}">
                <p14:modId xmlns:p14="http://schemas.microsoft.com/office/powerpoint/2010/main" val="1528799156"/>
              </p:ext>
            </p:extLst>
          </p:nvPr>
        </p:nvGraphicFramePr>
        <p:xfrm>
          <a:off x="4800600" y="731838"/>
          <a:ext cx="6492876" cy="5460630"/>
        </p:xfrm>
        <a:graphic>
          <a:graphicData uri="http://schemas.openxmlformats.org/drawingml/2006/table">
            <a:tbl>
              <a:tblPr firstRow="1" bandRow="1">
                <a:tableStyleId>{93296810-A885-4BE3-A3E7-6D5BEEA58F35}</a:tableStyleId>
              </a:tblPr>
              <a:tblGrid>
                <a:gridCol w="1623219">
                  <a:extLst>
                    <a:ext uri="{9D8B030D-6E8A-4147-A177-3AD203B41FA5}">
                      <a16:colId xmlns:a16="http://schemas.microsoft.com/office/drawing/2014/main" val="1076801422"/>
                    </a:ext>
                  </a:extLst>
                </a:gridCol>
                <a:gridCol w="1623219">
                  <a:extLst>
                    <a:ext uri="{9D8B030D-6E8A-4147-A177-3AD203B41FA5}">
                      <a16:colId xmlns:a16="http://schemas.microsoft.com/office/drawing/2014/main" val="1255817428"/>
                    </a:ext>
                  </a:extLst>
                </a:gridCol>
                <a:gridCol w="1623219">
                  <a:extLst>
                    <a:ext uri="{9D8B030D-6E8A-4147-A177-3AD203B41FA5}">
                      <a16:colId xmlns:a16="http://schemas.microsoft.com/office/drawing/2014/main" val="3600721505"/>
                    </a:ext>
                  </a:extLst>
                </a:gridCol>
                <a:gridCol w="1623219">
                  <a:extLst>
                    <a:ext uri="{9D8B030D-6E8A-4147-A177-3AD203B41FA5}">
                      <a16:colId xmlns:a16="http://schemas.microsoft.com/office/drawing/2014/main" val="1073035766"/>
                    </a:ext>
                  </a:extLst>
                </a:gridCol>
              </a:tblGrid>
              <a:tr h="524267">
                <a:tc>
                  <a:txBody>
                    <a:bodyPr/>
                    <a:lstStyle/>
                    <a:p>
                      <a:pPr algn="ctr"/>
                      <a:r>
                        <a:rPr lang="en-US" dirty="0"/>
                        <a:t>Program</a:t>
                      </a:r>
                    </a:p>
                  </a:txBody>
                  <a:tcPr marL="96191" marR="96191" anchor="ctr"/>
                </a:tc>
                <a:tc>
                  <a:txBody>
                    <a:bodyPr/>
                    <a:lstStyle/>
                    <a:p>
                      <a:pPr algn="ctr"/>
                      <a:r>
                        <a:rPr lang="en-US" dirty="0"/>
                        <a:t>2021-22 Estimated</a:t>
                      </a:r>
                    </a:p>
                  </a:txBody>
                  <a:tcPr marL="96191" marR="96191" anchor="ctr"/>
                </a:tc>
                <a:tc>
                  <a:txBody>
                    <a:bodyPr/>
                    <a:lstStyle/>
                    <a:p>
                      <a:pPr algn="ctr"/>
                      <a:r>
                        <a:rPr lang="en-US" dirty="0"/>
                        <a:t>2022-23 Proposed</a:t>
                      </a:r>
                    </a:p>
                  </a:txBody>
                  <a:tcPr marL="96191" marR="96191" anchor="ctr"/>
                </a:tc>
                <a:tc>
                  <a:txBody>
                    <a:bodyPr/>
                    <a:lstStyle/>
                    <a:p>
                      <a:pPr algn="ctr"/>
                      <a:r>
                        <a:rPr lang="en-US" dirty="0"/>
                        <a:t>Change</a:t>
                      </a:r>
                    </a:p>
                  </a:txBody>
                  <a:tcPr marL="96191" marR="96191" anchor="ctr"/>
                </a:tc>
                <a:extLst>
                  <a:ext uri="{0D108BD9-81ED-4DB2-BD59-A6C34878D82A}">
                    <a16:rowId xmlns:a16="http://schemas.microsoft.com/office/drawing/2014/main" val="2732894042"/>
                  </a:ext>
                </a:extLst>
              </a:tr>
              <a:tr h="524267">
                <a:tc>
                  <a:txBody>
                    <a:bodyPr/>
                    <a:lstStyle/>
                    <a:p>
                      <a:r>
                        <a:rPr lang="en-US" dirty="0"/>
                        <a:t>Certificated Salaries</a:t>
                      </a:r>
                    </a:p>
                  </a:txBody>
                  <a:tcPr marL="96191" marR="96191" anchor="ctr"/>
                </a:tc>
                <a:tc>
                  <a:txBody>
                    <a:bodyPr/>
                    <a:lstStyle/>
                    <a:p>
                      <a:pPr algn="r"/>
                      <a:r>
                        <a:rPr lang="en-US" dirty="0"/>
                        <a:t>$2,702,728</a:t>
                      </a:r>
                    </a:p>
                  </a:txBody>
                  <a:tcPr marL="96191" marR="96191" anchor="ctr"/>
                </a:tc>
                <a:tc>
                  <a:txBody>
                    <a:bodyPr/>
                    <a:lstStyle/>
                    <a:p>
                      <a:pPr algn="r"/>
                      <a:r>
                        <a:rPr lang="en-US" dirty="0"/>
                        <a:t>$3,276,449</a:t>
                      </a:r>
                    </a:p>
                  </a:txBody>
                  <a:tcPr marL="96191" marR="96191" anchor="ctr"/>
                </a:tc>
                <a:tc>
                  <a:txBody>
                    <a:bodyPr/>
                    <a:lstStyle/>
                    <a:p>
                      <a:pPr algn="r"/>
                      <a:r>
                        <a:rPr lang="en-US" dirty="0"/>
                        <a:t>$573,721</a:t>
                      </a:r>
                    </a:p>
                  </a:txBody>
                  <a:tcPr marL="96191" marR="96191" anchor="ctr"/>
                </a:tc>
                <a:extLst>
                  <a:ext uri="{0D108BD9-81ED-4DB2-BD59-A6C34878D82A}">
                    <a16:rowId xmlns:a16="http://schemas.microsoft.com/office/drawing/2014/main" val="1503714785"/>
                  </a:ext>
                </a:extLst>
              </a:tr>
              <a:tr h="524267">
                <a:tc>
                  <a:txBody>
                    <a:bodyPr/>
                    <a:lstStyle/>
                    <a:p>
                      <a:r>
                        <a:rPr lang="en-US" dirty="0"/>
                        <a:t>Classified Salaries</a:t>
                      </a:r>
                    </a:p>
                  </a:txBody>
                  <a:tcPr marL="96191" marR="96191" anchor="ctr"/>
                </a:tc>
                <a:tc>
                  <a:txBody>
                    <a:bodyPr/>
                    <a:lstStyle/>
                    <a:p>
                      <a:pPr algn="r"/>
                      <a:r>
                        <a:rPr lang="en-US" dirty="0"/>
                        <a:t>$823,078</a:t>
                      </a:r>
                    </a:p>
                  </a:txBody>
                  <a:tcPr marL="96191" marR="96191" anchor="ctr"/>
                </a:tc>
                <a:tc>
                  <a:txBody>
                    <a:bodyPr/>
                    <a:lstStyle/>
                    <a:p>
                      <a:pPr algn="r"/>
                      <a:r>
                        <a:rPr lang="en-US" dirty="0"/>
                        <a:t>$962,852</a:t>
                      </a:r>
                    </a:p>
                  </a:txBody>
                  <a:tcPr marL="96191" marR="96191" anchor="ctr"/>
                </a:tc>
                <a:tc>
                  <a:txBody>
                    <a:bodyPr/>
                    <a:lstStyle/>
                    <a:p>
                      <a:pPr algn="r"/>
                      <a:r>
                        <a:rPr lang="en-US" dirty="0"/>
                        <a:t>$139,774</a:t>
                      </a:r>
                    </a:p>
                  </a:txBody>
                  <a:tcPr marL="96191" marR="96191" anchor="ctr"/>
                </a:tc>
                <a:extLst>
                  <a:ext uri="{0D108BD9-81ED-4DB2-BD59-A6C34878D82A}">
                    <a16:rowId xmlns:a16="http://schemas.microsoft.com/office/drawing/2014/main" val="3877609211"/>
                  </a:ext>
                </a:extLst>
              </a:tr>
              <a:tr h="524267">
                <a:tc>
                  <a:txBody>
                    <a:bodyPr/>
                    <a:lstStyle/>
                    <a:p>
                      <a:r>
                        <a:rPr lang="en-US" dirty="0"/>
                        <a:t>Employee Benefits</a:t>
                      </a:r>
                    </a:p>
                  </a:txBody>
                  <a:tcPr marL="96191" marR="96191" anchor="ctr"/>
                </a:tc>
                <a:tc>
                  <a:txBody>
                    <a:bodyPr/>
                    <a:lstStyle/>
                    <a:p>
                      <a:pPr algn="r"/>
                      <a:r>
                        <a:rPr lang="en-US" dirty="0"/>
                        <a:t>$1,369,910</a:t>
                      </a:r>
                    </a:p>
                  </a:txBody>
                  <a:tcPr marL="96191" marR="96191" anchor="ctr"/>
                </a:tc>
                <a:tc>
                  <a:txBody>
                    <a:bodyPr/>
                    <a:lstStyle/>
                    <a:p>
                      <a:pPr algn="r"/>
                      <a:r>
                        <a:rPr lang="en-US" dirty="0"/>
                        <a:t>$1,578,562</a:t>
                      </a:r>
                    </a:p>
                  </a:txBody>
                  <a:tcPr marL="96191" marR="96191" anchor="ctr"/>
                </a:tc>
                <a:tc>
                  <a:txBody>
                    <a:bodyPr/>
                    <a:lstStyle/>
                    <a:p>
                      <a:pPr algn="r"/>
                      <a:r>
                        <a:rPr lang="en-US" dirty="0"/>
                        <a:t>$208,652</a:t>
                      </a:r>
                    </a:p>
                  </a:txBody>
                  <a:tcPr marL="96191" marR="96191" anchor="ctr"/>
                </a:tc>
                <a:extLst>
                  <a:ext uri="{0D108BD9-81ED-4DB2-BD59-A6C34878D82A}">
                    <a16:rowId xmlns:a16="http://schemas.microsoft.com/office/drawing/2014/main" val="806130611"/>
                  </a:ext>
                </a:extLst>
              </a:tr>
              <a:tr h="524267">
                <a:tc>
                  <a:txBody>
                    <a:bodyPr/>
                    <a:lstStyle/>
                    <a:p>
                      <a:r>
                        <a:rPr lang="en-US" dirty="0"/>
                        <a:t>Books and Supplies</a:t>
                      </a:r>
                    </a:p>
                  </a:txBody>
                  <a:tcPr marL="96191" marR="96191" anchor="ctr"/>
                </a:tc>
                <a:tc>
                  <a:txBody>
                    <a:bodyPr/>
                    <a:lstStyle/>
                    <a:p>
                      <a:pPr algn="r"/>
                      <a:r>
                        <a:rPr lang="en-US" dirty="0"/>
                        <a:t>$1,135,213</a:t>
                      </a:r>
                    </a:p>
                  </a:txBody>
                  <a:tcPr marL="96191" marR="96191" anchor="ctr"/>
                </a:tc>
                <a:tc>
                  <a:txBody>
                    <a:bodyPr/>
                    <a:lstStyle/>
                    <a:p>
                      <a:pPr algn="r"/>
                      <a:r>
                        <a:rPr lang="en-US" dirty="0"/>
                        <a:t>$918,479</a:t>
                      </a:r>
                    </a:p>
                  </a:txBody>
                  <a:tcPr marL="96191" marR="96191" anchor="ctr"/>
                </a:tc>
                <a:tc>
                  <a:txBody>
                    <a:bodyPr/>
                    <a:lstStyle/>
                    <a:p>
                      <a:pPr algn="r"/>
                      <a:r>
                        <a:rPr lang="en-US" dirty="0"/>
                        <a:t>$(216,734)</a:t>
                      </a:r>
                    </a:p>
                  </a:txBody>
                  <a:tcPr marL="96191" marR="96191" anchor="ctr"/>
                </a:tc>
                <a:extLst>
                  <a:ext uri="{0D108BD9-81ED-4DB2-BD59-A6C34878D82A}">
                    <a16:rowId xmlns:a16="http://schemas.microsoft.com/office/drawing/2014/main" val="1065654351"/>
                  </a:ext>
                </a:extLst>
              </a:tr>
              <a:tr h="687429">
                <a:tc>
                  <a:txBody>
                    <a:bodyPr/>
                    <a:lstStyle/>
                    <a:p>
                      <a:r>
                        <a:rPr lang="en-US" dirty="0"/>
                        <a:t>Operating / Services</a:t>
                      </a:r>
                    </a:p>
                  </a:txBody>
                  <a:tcPr marL="96191" marR="96191" anchor="ctr"/>
                </a:tc>
                <a:tc>
                  <a:txBody>
                    <a:bodyPr/>
                    <a:lstStyle/>
                    <a:p>
                      <a:pPr algn="r"/>
                      <a:r>
                        <a:rPr lang="en-US" dirty="0"/>
                        <a:t>$2,757,231</a:t>
                      </a:r>
                    </a:p>
                  </a:txBody>
                  <a:tcPr marL="96191" marR="96191" anchor="ctr"/>
                </a:tc>
                <a:tc>
                  <a:txBody>
                    <a:bodyPr/>
                    <a:lstStyle/>
                    <a:p>
                      <a:pPr algn="r"/>
                      <a:r>
                        <a:rPr lang="en-US" dirty="0"/>
                        <a:t>$3,048,570</a:t>
                      </a:r>
                    </a:p>
                  </a:txBody>
                  <a:tcPr marL="96191" marR="96191" anchor="ctr"/>
                </a:tc>
                <a:tc>
                  <a:txBody>
                    <a:bodyPr/>
                    <a:lstStyle/>
                    <a:p>
                      <a:pPr algn="r"/>
                      <a:r>
                        <a:rPr lang="en-US" dirty="0"/>
                        <a:t>$291,339</a:t>
                      </a:r>
                    </a:p>
                  </a:txBody>
                  <a:tcPr marL="96191" marR="96191" anchor="ctr"/>
                </a:tc>
                <a:extLst>
                  <a:ext uri="{0D108BD9-81ED-4DB2-BD59-A6C34878D82A}">
                    <a16:rowId xmlns:a16="http://schemas.microsoft.com/office/drawing/2014/main" val="2154453"/>
                  </a:ext>
                </a:extLst>
              </a:tr>
              <a:tr h="524267">
                <a:tc>
                  <a:txBody>
                    <a:bodyPr/>
                    <a:lstStyle/>
                    <a:p>
                      <a:r>
                        <a:rPr lang="en-US" dirty="0"/>
                        <a:t>Depreciation</a:t>
                      </a:r>
                    </a:p>
                  </a:txBody>
                  <a:tcPr marL="96191" marR="96191" anchor="ctr"/>
                </a:tc>
                <a:tc>
                  <a:txBody>
                    <a:bodyPr/>
                    <a:lstStyle/>
                    <a:p>
                      <a:pPr algn="r"/>
                      <a:r>
                        <a:rPr lang="en-US" dirty="0"/>
                        <a:t>$445,775</a:t>
                      </a:r>
                    </a:p>
                  </a:txBody>
                  <a:tcPr marL="96191" marR="96191" anchor="ctr"/>
                </a:tc>
                <a:tc>
                  <a:txBody>
                    <a:bodyPr/>
                    <a:lstStyle/>
                    <a:p>
                      <a:pPr algn="r"/>
                      <a:r>
                        <a:rPr lang="en-US" dirty="0"/>
                        <a:t>$350,776</a:t>
                      </a:r>
                    </a:p>
                  </a:txBody>
                  <a:tcPr marL="96191" marR="96191" anchor="ctr"/>
                </a:tc>
                <a:tc>
                  <a:txBody>
                    <a:bodyPr/>
                    <a:lstStyle/>
                    <a:p>
                      <a:pPr algn="r"/>
                      <a:r>
                        <a:rPr lang="en-US" dirty="0"/>
                        <a:t>$(94,999)</a:t>
                      </a:r>
                    </a:p>
                  </a:txBody>
                  <a:tcPr marL="96191" marR="96191" anchor="ctr"/>
                </a:tc>
                <a:extLst>
                  <a:ext uri="{0D108BD9-81ED-4DB2-BD59-A6C34878D82A}">
                    <a16:rowId xmlns:a16="http://schemas.microsoft.com/office/drawing/2014/main" val="1638375164"/>
                  </a:ext>
                </a:extLst>
              </a:tr>
              <a:tr h="524267">
                <a:tc>
                  <a:txBody>
                    <a:bodyPr/>
                    <a:lstStyle/>
                    <a:p>
                      <a:r>
                        <a:rPr lang="en-US" dirty="0"/>
                        <a:t>Debt Interest</a:t>
                      </a:r>
                    </a:p>
                  </a:txBody>
                  <a:tcPr marL="96191" marR="96191" anchor="ctr"/>
                </a:tc>
                <a:tc>
                  <a:txBody>
                    <a:bodyPr/>
                    <a:lstStyle/>
                    <a:p>
                      <a:pPr algn="r"/>
                      <a:r>
                        <a:rPr lang="en-US" dirty="0"/>
                        <a:t>$19,807</a:t>
                      </a:r>
                    </a:p>
                  </a:txBody>
                  <a:tcPr marL="96191" marR="96191" anchor="ctr"/>
                </a:tc>
                <a:tc>
                  <a:txBody>
                    <a:bodyPr/>
                    <a:lstStyle/>
                    <a:p>
                      <a:pPr algn="r"/>
                      <a:r>
                        <a:rPr lang="en-US" dirty="0"/>
                        <a:t>$25,323</a:t>
                      </a:r>
                    </a:p>
                  </a:txBody>
                  <a:tcPr marL="96191" marR="96191" anchor="ctr"/>
                </a:tc>
                <a:tc>
                  <a:txBody>
                    <a:bodyPr/>
                    <a:lstStyle/>
                    <a:p>
                      <a:pPr algn="r"/>
                      <a:r>
                        <a:rPr lang="en-US" dirty="0"/>
                        <a:t>$5,516</a:t>
                      </a:r>
                    </a:p>
                  </a:txBody>
                  <a:tcPr marL="96191" marR="96191" anchor="ctr"/>
                </a:tc>
                <a:extLst>
                  <a:ext uri="{0D108BD9-81ED-4DB2-BD59-A6C34878D82A}">
                    <a16:rowId xmlns:a16="http://schemas.microsoft.com/office/drawing/2014/main" val="1967640716"/>
                  </a:ext>
                </a:extLst>
              </a:tr>
              <a:tr h="524267">
                <a:tc>
                  <a:txBody>
                    <a:bodyPr/>
                    <a:lstStyle/>
                    <a:p>
                      <a:r>
                        <a:rPr lang="en-US" dirty="0"/>
                        <a:t>TOTAL</a:t>
                      </a:r>
                    </a:p>
                  </a:txBody>
                  <a:tcPr marL="96191" marR="96191" anchor="ctr"/>
                </a:tc>
                <a:tc>
                  <a:txBody>
                    <a:bodyPr/>
                    <a:lstStyle/>
                    <a:p>
                      <a:pPr algn="r"/>
                      <a:r>
                        <a:rPr lang="en-US" dirty="0"/>
                        <a:t>$9,253,742</a:t>
                      </a:r>
                    </a:p>
                  </a:txBody>
                  <a:tcPr marL="96191" marR="96191" anchor="ctr"/>
                </a:tc>
                <a:tc>
                  <a:txBody>
                    <a:bodyPr/>
                    <a:lstStyle/>
                    <a:p>
                      <a:pPr algn="r"/>
                      <a:r>
                        <a:rPr lang="en-US" dirty="0"/>
                        <a:t>$10,161,011</a:t>
                      </a:r>
                    </a:p>
                  </a:txBody>
                  <a:tcPr marL="96191" marR="96191" anchor="ctr"/>
                </a:tc>
                <a:tc>
                  <a:txBody>
                    <a:bodyPr/>
                    <a:lstStyle/>
                    <a:p>
                      <a:pPr algn="r"/>
                      <a:r>
                        <a:rPr lang="en-US" dirty="0"/>
                        <a:t>$907,269</a:t>
                      </a:r>
                    </a:p>
                  </a:txBody>
                  <a:tcPr marL="96191" marR="96191" anchor="ctr"/>
                </a:tc>
                <a:extLst>
                  <a:ext uri="{0D108BD9-81ED-4DB2-BD59-A6C34878D82A}">
                    <a16:rowId xmlns:a16="http://schemas.microsoft.com/office/drawing/2014/main" val="130203410"/>
                  </a:ext>
                </a:extLst>
              </a:tr>
            </a:tbl>
          </a:graphicData>
        </a:graphic>
      </p:graphicFrame>
      <p:sp>
        <p:nvSpPr>
          <p:cNvPr id="5" name="Text Placeholder 4">
            <a:extLst>
              <a:ext uri="{FF2B5EF4-FFF2-40B4-BE49-F238E27FC236}">
                <a16:creationId xmlns:a16="http://schemas.microsoft.com/office/drawing/2014/main" id="{C5635139-5D1C-2B38-E1F4-67C9BE98FED6}"/>
              </a:ext>
            </a:extLst>
          </p:cNvPr>
          <p:cNvSpPr>
            <a:spLocks noGrp="1"/>
          </p:cNvSpPr>
          <p:nvPr>
            <p:ph type="body" sz="half" idx="2"/>
          </p:nvPr>
        </p:nvSpPr>
        <p:spPr>
          <a:xfrm>
            <a:off x="561492" y="2504108"/>
            <a:ext cx="3429000" cy="4353892"/>
          </a:xfrm>
        </p:spPr>
        <p:txBody>
          <a:bodyPr>
            <a:noAutofit/>
          </a:bodyPr>
          <a:lstStyle/>
          <a:p>
            <a:r>
              <a:rPr lang="en-US" dirty="0"/>
              <a:t>Salaries and benefits have been adjusted to reflect step and column, position changes, STRS/PERS rate changes, health and welfare cost increase</a:t>
            </a:r>
          </a:p>
          <a:p>
            <a:r>
              <a:rPr lang="en-US" dirty="0"/>
              <a:t>Books and supplies have been budgeted based on prior year actuals, adjusted to remove one-time purchases made with COVID-19 relief funds.</a:t>
            </a:r>
          </a:p>
          <a:p>
            <a:r>
              <a:rPr lang="en-US" dirty="0"/>
              <a:t>Operating and other services have been budgeted based on prior year actuals, adjusted to include one-time purchases made with COVID-19 relief funds.</a:t>
            </a:r>
          </a:p>
        </p:txBody>
      </p:sp>
    </p:spTree>
    <p:extLst>
      <p:ext uri="{BB962C8B-B14F-4D97-AF65-F5344CB8AC3E}">
        <p14:creationId xmlns:p14="http://schemas.microsoft.com/office/powerpoint/2010/main" val="327846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19D0-0724-BCD9-FD25-4C3E5C66EBD7}"/>
              </a:ext>
            </a:extLst>
          </p:cNvPr>
          <p:cNvSpPr>
            <a:spLocks noGrp="1"/>
          </p:cNvSpPr>
          <p:nvPr>
            <p:ph type="title"/>
          </p:nvPr>
        </p:nvSpPr>
        <p:spPr>
          <a:xfrm>
            <a:off x="998696" y="286602"/>
            <a:ext cx="10362381" cy="1157885"/>
          </a:xfrm>
        </p:spPr>
        <p:txBody>
          <a:bodyPr>
            <a:normAutofit/>
          </a:bodyPr>
          <a:lstStyle/>
          <a:p>
            <a:r>
              <a:rPr lang="en-US" sz="3600" b="1" dirty="0"/>
              <a:t>2022-23 Position Summary, Full-Time Equivalents (FTE*)</a:t>
            </a:r>
          </a:p>
        </p:txBody>
      </p:sp>
      <p:graphicFrame>
        <p:nvGraphicFramePr>
          <p:cNvPr id="7" name="Table 7">
            <a:extLst>
              <a:ext uri="{FF2B5EF4-FFF2-40B4-BE49-F238E27FC236}">
                <a16:creationId xmlns:a16="http://schemas.microsoft.com/office/drawing/2014/main" id="{404D1BA0-058A-D4EC-B3FA-7245BF5E6066}"/>
              </a:ext>
            </a:extLst>
          </p:cNvPr>
          <p:cNvGraphicFramePr>
            <a:graphicFrameLocks noGrp="1"/>
          </p:cNvGraphicFramePr>
          <p:nvPr>
            <p:ph sz="half" idx="2"/>
            <p:extLst>
              <p:ext uri="{D42A27DB-BD31-4B8C-83A1-F6EECF244321}">
                <p14:modId xmlns:p14="http://schemas.microsoft.com/office/powerpoint/2010/main" val="1756978587"/>
              </p:ext>
            </p:extLst>
          </p:nvPr>
        </p:nvGraphicFramePr>
        <p:xfrm>
          <a:off x="938214" y="1444487"/>
          <a:ext cx="5157786" cy="4079240"/>
        </p:xfrm>
        <a:graphic>
          <a:graphicData uri="http://schemas.openxmlformats.org/drawingml/2006/table">
            <a:tbl>
              <a:tblPr firstRow="1" bandRow="1">
                <a:tableStyleId>{5C22544A-7EE6-4342-B048-85BDC9FD1C3A}</a:tableStyleId>
              </a:tblPr>
              <a:tblGrid>
                <a:gridCol w="3895139">
                  <a:extLst>
                    <a:ext uri="{9D8B030D-6E8A-4147-A177-3AD203B41FA5}">
                      <a16:colId xmlns:a16="http://schemas.microsoft.com/office/drawing/2014/main" val="2101401206"/>
                    </a:ext>
                  </a:extLst>
                </a:gridCol>
                <a:gridCol w="1262647">
                  <a:extLst>
                    <a:ext uri="{9D8B030D-6E8A-4147-A177-3AD203B41FA5}">
                      <a16:colId xmlns:a16="http://schemas.microsoft.com/office/drawing/2014/main" val="2272167509"/>
                    </a:ext>
                  </a:extLst>
                </a:gridCol>
              </a:tblGrid>
              <a:tr h="370840">
                <a:tc>
                  <a:txBody>
                    <a:bodyPr/>
                    <a:lstStyle/>
                    <a:p>
                      <a:r>
                        <a:rPr lang="en-US" dirty="0"/>
                        <a:t>CERTIFICATED POSITIONS</a:t>
                      </a:r>
                    </a:p>
                  </a:txBody>
                  <a:tcPr/>
                </a:tc>
                <a:tc>
                  <a:txBody>
                    <a:bodyPr/>
                    <a:lstStyle/>
                    <a:p>
                      <a:pPr algn="ctr"/>
                      <a:r>
                        <a:rPr lang="en-US" dirty="0"/>
                        <a:t>FTE = 38.5</a:t>
                      </a:r>
                    </a:p>
                  </a:txBody>
                  <a:tcPr/>
                </a:tc>
                <a:extLst>
                  <a:ext uri="{0D108BD9-81ED-4DB2-BD59-A6C34878D82A}">
                    <a16:rowId xmlns:a16="http://schemas.microsoft.com/office/drawing/2014/main" val="3533317905"/>
                  </a:ext>
                </a:extLst>
              </a:tr>
              <a:tr h="370840">
                <a:tc>
                  <a:txBody>
                    <a:bodyPr/>
                    <a:lstStyle/>
                    <a:p>
                      <a:r>
                        <a:rPr lang="en-US" dirty="0"/>
                        <a:t>Chief Academic Officer (1 Vacant)</a:t>
                      </a:r>
                    </a:p>
                  </a:txBody>
                  <a:tcPr/>
                </a:tc>
                <a:tc>
                  <a:txBody>
                    <a:bodyPr/>
                    <a:lstStyle/>
                    <a:p>
                      <a:pPr algn="r"/>
                      <a:r>
                        <a:rPr lang="en-US" dirty="0"/>
                        <a:t>1.0000</a:t>
                      </a:r>
                    </a:p>
                  </a:txBody>
                  <a:tcPr/>
                </a:tc>
                <a:extLst>
                  <a:ext uri="{0D108BD9-81ED-4DB2-BD59-A6C34878D82A}">
                    <a16:rowId xmlns:a16="http://schemas.microsoft.com/office/drawing/2014/main" val="2936655843"/>
                  </a:ext>
                </a:extLst>
              </a:tr>
              <a:tr h="370840">
                <a:tc>
                  <a:txBody>
                    <a:bodyPr/>
                    <a:lstStyle/>
                    <a:p>
                      <a:r>
                        <a:rPr lang="en-US" dirty="0"/>
                        <a:t>Guidance Counselor</a:t>
                      </a:r>
                    </a:p>
                  </a:txBody>
                  <a:tcPr/>
                </a:tc>
                <a:tc>
                  <a:txBody>
                    <a:bodyPr/>
                    <a:lstStyle/>
                    <a:p>
                      <a:pPr algn="r"/>
                      <a:r>
                        <a:rPr lang="en-US" dirty="0"/>
                        <a:t>1.0000</a:t>
                      </a:r>
                    </a:p>
                  </a:txBody>
                  <a:tcPr/>
                </a:tc>
                <a:extLst>
                  <a:ext uri="{0D108BD9-81ED-4DB2-BD59-A6C34878D82A}">
                    <a16:rowId xmlns:a16="http://schemas.microsoft.com/office/drawing/2014/main" val="2820730014"/>
                  </a:ext>
                </a:extLst>
              </a:tr>
              <a:tr h="370840">
                <a:tc>
                  <a:txBody>
                    <a:bodyPr/>
                    <a:lstStyle/>
                    <a:p>
                      <a:r>
                        <a:rPr lang="en-US" dirty="0"/>
                        <a:t>Special Education Counselor</a:t>
                      </a:r>
                    </a:p>
                  </a:txBody>
                  <a:tcPr/>
                </a:tc>
                <a:tc>
                  <a:txBody>
                    <a:bodyPr/>
                    <a:lstStyle/>
                    <a:p>
                      <a:pPr algn="r"/>
                      <a:r>
                        <a:rPr lang="en-US" dirty="0"/>
                        <a:t>1.0000</a:t>
                      </a:r>
                    </a:p>
                  </a:txBody>
                  <a:tcPr/>
                </a:tc>
                <a:extLst>
                  <a:ext uri="{0D108BD9-81ED-4DB2-BD59-A6C34878D82A}">
                    <a16:rowId xmlns:a16="http://schemas.microsoft.com/office/drawing/2014/main" val="475699090"/>
                  </a:ext>
                </a:extLst>
              </a:tr>
              <a:tr h="370840">
                <a:tc>
                  <a:txBody>
                    <a:bodyPr/>
                    <a:lstStyle/>
                    <a:p>
                      <a:r>
                        <a:rPr lang="en-US" dirty="0"/>
                        <a:t>Data/Instructional Coach</a:t>
                      </a:r>
                    </a:p>
                  </a:txBody>
                  <a:tcPr/>
                </a:tc>
                <a:tc>
                  <a:txBody>
                    <a:bodyPr/>
                    <a:lstStyle/>
                    <a:p>
                      <a:pPr algn="r"/>
                      <a:r>
                        <a:rPr lang="en-US" dirty="0"/>
                        <a:t>0.5000</a:t>
                      </a:r>
                    </a:p>
                  </a:txBody>
                  <a:tcPr/>
                </a:tc>
                <a:extLst>
                  <a:ext uri="{0D108BD9-81ED-4DB2-BD59-A6C34878D82A}">
                    <a16:rowId xmlns:a16="http://schemas.microsoft.com/office/drawing/2014/main" val="1349033996"/>
                  </a:ext>
                </a:extLst>
              </a:tr>
              <a:tr h="370840">
                <a:tc>
                  <a:txBody>
                    <a:bodyPr/>
                    <a:lstStyle/>
                    <a:p>
                      <a:r>
                        <a:rPr lang="en-US" dirty="0"/>
                        <a:t>Dual Enrollment Coordinator</a:t>
                      </a:r>
                    </a:p>
                  </a:txBody>
                  <a:tcPr/>
                </a:tc>
                <a:tc>
                  <a:txBody>
                    <a:bodyPr/>
                    <a:lstStyle/>
                    <a:p>
                      <a:pPr algn="r"/>
                      <a:r>
                        <a:rPr lang="en-US" dirty="0"/>
                        <a:t>1.0000</a:t>
                      </a:r>
                    </a:p>
                  </a:txBody>
                  <a:tcPr/>
                </a:tc>
                <a:extLst>
                  <a:ext uri="{0D108BD9-81ED-4DB2-BD59-A6C34878D82A}">
                    <a16:rowId xmlns:a16="http://schemas.microsoft.com/office/drawing/2014/main" val="3144015844"/>
                  </a:ext>
                </a:extLst>
              </a:tr>
              <a:tr h="370840">
                <a:tc>
                  <a:txBody>
                    <a:bodyPr/>
                    <a:lstStyle/>
                    <a:p>
                      <a:r>
                        <a:rPr lang="en-US" dirty="0"/>
                        <a:t>Education Specialist (1 Vacant)</a:t>
                      </a:r>
                    </a:p>
                  </a:txBody>
                  <a:tcPr/>
                </a:tc>
                <a:tc>
                  <a:txBody>
                    <a:bodyPr/>
                    <a:lstStyle/>
                    <a:p>
                      <a:pPr algn="r"/>
                      <a:r>
                        <a:rPr lang="en-US" dirty="0"/>
                        <a:t>4.0000</a:t>
                      </a:r>
                    </a:p>
                  </a:txBody>
                  <a:tcPr/>
                </a:tc>
                <a:extLst>
                  <a:ext uri="{0D108BD9-81ED-4DB2-BD59-A6C34878D82A}">
                    <a16:rowId xmlns:a16="http://schemas.microsoft.com/office/drawing/2014/main" val="2617936122"/>
                  </a:ext>
                </a:extLst>
              </a:tr>
              <a:tr h="370840">
                <a:tc>
                  <a:txBody>
                    <a:bodyPr/>
                    <a:lstStyle/>
                    <a:p>
                      <a:r>
                        <a:rPr lang="en-US" dirty="0"/>
                        <a:t>Social/Emotional Therapist (1 Vacant)</a:t>
                      </a:r>
                    </a:p>
                  </a:txBody>
                  <a:tcPr/>
                </a:tc>
                <a:tc>
                  <a:txBody>
                    <a:bodyPr/>
                    <a:lstStyle/>
                    <a:p>
                      <a:pPr algn="r"/>
                      <a:r>
                        <a:rPr lang="en-US" dirty="0"/>
                        <a:t>1.0000</a:t>
                      </a:r>
                    </a:p>
                  </a:txBody>
                  <a:tcPr/>
                </a:tc>
                <a:extLst>
                  <a:ext uri="{0D108BD9-81ED-4DB2-BD59-A6C34878D82A}">
                    <a16:rowId xmlns:a16="http://schemas.microsoft.com/office/drawing/2014/main" val="2059580681"/>
                  </a:ext>
                </a:extLst>
              </a:tr>
              <a:tr h="370840">
                <a:tc>
                  <a:txBody>
                    <a:bodyPr/>
                    <a:lstStyle/>
                    <a:p>
                      <a:r>
                        <a:rPr lang="en-US" dirty="0"/>
                        <a:t>Student Services Coordinator</a:t>
                      </a:r>
                    </a:p>
                  </a:txBody>
                  <a:tcPr/>
                </a:tc>
                <a:tc>
                  <a:txBody>
                    <a:bodyPr/>
                    <a:lstStyle/>
                    <a:p>
                      <a:pPr algn="r"/>
                      <a:r>
                        <a:rPr lang="en-US" dirty="0"/>
                        <a:t>1.0000</a:t>
                      </a:r>
                    </a:p>
                  </a:txBody>
                  <a:tcPr/>
                </a:tc>
                <a:extLst>
                  <a:ext uri="{0D108BD9-81ED-4DB2-BD59-A6C34878D82A}">
                    <a16:rowId xmlns:a16="http://schemas.microsoft.com/office/drawing/2014/main" val="1575749787"/>
                  </a:ext>
                </a:extLst>
              </a:tr>
              <a:tr h="370840">
                <a:tc>
                  <a:txBody>
                    <a:bodyPr/>
                    <a:lstStyle/>
                    <a:p>
                      <a:r>
                        <a:rPr lang="en-US" dirty="0"/>
                        <a:t>Superintendent</a:t>
                      </a:r>
                    </a:p>
                  </a:txBody>
                  <a:tcPr/>
                </a:tc>
                <a:tc>
                  <a:txBody>
                    <a:bodyPr/>
                    <a:lstStyle/>
                    <a:p>
                      <a:pPr algn="r"/>
                      <a:r>
                        <a:rPr lang="en-US" dirty="0"/>
                        <a:t>1.0000</a:t>
                      </a:r>
                    </a:p>
                  </a:txBody>
                  <a:tcPr/>
                </a:tc>
                <a:extLst>
                  <a:ext uri="{0D108BD9-81ED-4DB2-BD59-A6C34878D82A}">
                    <a16:rowId xmlns:a16="http://schemas.microsoft.com/office/drawing/2014/main" val="762467240"/>
                  </a:ext>
                </a:extLst>
              </a:tr>
              <a:tr h="370840">
                <a:tc>
                  <a:txBody>
                    <a:bodyPr/>
                    <a:lstStyle/>
                    <a:p>
                      <a:r>
                        <a:rPr lang="en-US" dirty="0"/>
                        <a:t>Teacher (4 Vacant)</a:t>
                      </a:r>
                    </a:p>
                  </a:txBody>
                  <a:tcPr/>
                </a:tc>
                <a:tc>
                  <a:txBody>
                    <a:bodyPr/>
                    <a:lstStyle/>
                    <a:p>
                      <a:pPr algn="r"/>
                      <a:r>
                        <a:rPr lang="en-US" dirty="0"/>
                        <a:t>27.0000</a:t>
                      </a:r>
                    </a:p>
                  </a:txBody>
                  <a:tcPr/>
                </a:tc>
                <a:extLst>
                  <a:ext uri="{0D108BD9-81ED-4DB2-BD59-A6C34878D82A}">
                    <a16:rowId xmlns:a16="http://schemas.microsoft.com/office/drawing/2014/main" val="2755561611"/>
                  </a:ext>
                </a:extLst>
              </a:tr>
            </a:tbl>
          </a:graphicData>
        </a:graphic>
      </p:graphicFrame>
      <p:graphicFrame>
        <p:nvGraphicFramePr>
          <p:cNvPr id="8" name="Table 8">
            <a:extLst>
              <a:ext uri="{FF2B5EF4-FFF2-40B4-BE49-F238E27FC236}">
                <a16:creationId xmlns:a16="http://schemas.microsoft.com/office/drawing/2014/main" id="{0DE98A0B-5B48-BF5C-C245-BB2AF76882D7}"/>
              </a:ext>
            </a:extLst>
          </p:cNvPr>
          <p:cNvGraphicFramePr>
            <a:graphicFrameLocks noGrp="1"/>
          </p:cNvGraphicFramePr>
          <p:nvPr>
            <p:ph sz="quarter" idx="4"/>
            <p:extLst>
              <p:ext uri="{D42A27DB-BD31-4B8C-83A1-F6EECF244321}">
                <p14:modId xmlns:p14="http://schemas.microsoft.com/office/powerpoint/2010/main" val="914247260"/>
              </p:ext>
            </p:extLst>
          </p:nvPr>
        </p:nvGraphicFramePr>
        <p:xfrm>
          <a:off x="6204437" y="1444487"/>
          <a:ext cx="5183188" cy="4815840"/>
        </p:xfrm>
        <a:graphic>
          <a:graphicData uri="http://schemas.openxmlformats.org/drawingml/2006/table">
            <a:tbl>
              <a:tblPr firstRow="1" bandRow="1">
                <a:tableStyleId>{5C22544A-7EE6-4342-B048-85BDC9FD1C3A}</a:tableStyleId>
              </a:tblPr>
              <a:tblGrid>
                <a:gridCol w="3645569">
                  <a:extLst>
                    <a:ext uri="{9D8B030D-6E8A-4147-A177-3AD203B41FA5}">
                      <a16:colId xmlns:a16="http://schemas.microsoft.com/office/drawing/2014/main" val="3726913200"/>
                    </a:ext>
                  </a:extLst>
                </a:gridCol>
                <a:gridCol w="1537619">
                  <a:extLst>
                    <a:ext uri="{9D8B030D-6E8A-4147-A177-3AD203B41FA5}">
                      <a16:colId xmlns:a16="http://schemas.microsoft.com/office/drawing/2014/main" val="3282560087"/>
                    </a:ext>
                  </a:extLst>
                </a:gridCol>
              </a:tblGrid>
              <a:tr h="342900">
                <a:tc>
                  <a:txBody>
                    <a:bodyPr/>
                    <a:lstStyle/>
                    <a:p>
                      <a:r>
                        <a:rPr lang="en-US" dirty="0"/>
                        <a:t>CLASSIFIED POSITION</a:t>
                      </a:r>
                    </a:p>
                  </a:txBody>
                  <a:tcPr/>
                </a:tc>
                <a:tc>
                  <a:txBody>
                    <a:bodyPr/>
                    <a:lstStyle/>
                    <a:p>
                      <a:r>
                        <a:rPr lang="en-US" dirty="0"/>
                        <a:t>FTE = 16.2813</a:t>
                      </a:r>
                    </a:p>
                  </a:txBody>
                  <a:tcPr/>
                </a:tc>
                <a:extLst>
                  <a:ext uri="{0D108BD9-81ED-4DB2-BD59-A6C34878D82A}">
                    <a16:rowId xmlns:a16="http://schemas.microsoft.com/office/drawing/2014/main" val="183870810"/>
                  </a:ext>
                </a:extLst>
              </a:tr>
              <a:tr h="370840">
                <a:tc>
                  <a:txBody>
                    <a:bodyPr/>
                    <a:lstStyle/>
                    <a:p>
                      <a:r>
                        <a:rPr lang="en-US" dirty="0"/>
                        <a:t>Admin Assistant – Superintendent</a:t>
                      </a:r>
                    </a:p>
                  </a:txBody>
                  <a:tcPr/>
                </a:tc>
                <a:tc>
                  <a:txBody>
                    <a:bodyPr/>
                    <a:lstStyle/>
                    <a:p>
                      <a:pPr lvl="0" algn="r"/>
                      <a:r>
                        <a:rPr lang="en-US" dirty="0"/>
                        <a:t>1.0000</a:t>
                      </a:r>
                    </a:p>
                  </a:txBody>
                  <a:tcPr/>
                </a:tc>
                <a:extLst>
                  <a:ext uri="{0D108BD9-81ED-4DB2-BD59-A6C34878D82A}">
                    <a16:rowId xmlns:a16="http://schemas.microsoft.com/office/drawing/2014/main" val="1338754644"/>
                  </a:ext>
                </a:extLst>
              </a:tr>
              <a:tr h="370840">
                <a:tc>
                  <a:txBody>
                    <a:bodyPr/>
                    <a:lstStyle/>
                    <a:p>
                      <a:r>
                        <a:rPr lang="en-US" dirty="0"/>
                        <a:t>Admin Assistant – Attendance</a:t>
                      </a:r>
                    </a:p>
                  </a:txBody>
                  <a:tcPr/>
                </a:tc>
                <a:tc>
                  <a:txBody>
                    <a:bodyPr/>
                    <a:lstStyle/>
                    <a:p>
                      <a:pPr lvl="0" algn="r"/>
                      <a:r>
                        <a:rPr lang="en-US" dirty="0"/>
                        <a:t>0.5000</a:t>
                      </a:r>
                    </a:p>
                  </a:txBody>
                  <a:tcPr/>
                </a:tc>
                <a:extLst>
                  <a:ext uri="{0D108BD9-81ED-4DB2-BD59-A6C34878D82A}">
                    <a16:rowId xmlns:a16="http://schemas.microsoft.com/office/drawing/2014/main" val="2557847446"/>
                  </a:ext>
                </a:extLst>
              </a:tr>
              <a:tr h="370840">
                <a:tc>
                  <a:txBody>
                    <a:bodyPr/>
                    <a:lstStyle/>
                    <a:p>
                      <a:r>
                        <a:rPr lang="en-US" dirty="0"/>
                        <a:t>Business Technician (1 Vacant)</a:t>
                      </a:r>
                    </a:p>
                  </a:txBody>
                  <a:tcPr/>
                </a:tc>
                <a:tc>
                  <a:txBody>
                    <a:bodyPr/>
                    <a:lstStyle/>
                    <a:p>
                      <a:pPr lvl="0" algn="r"/>
                      <a:r>
                        <a:rPr lang="en-US" dirty="0"/>
                        <a:t>1.0000</a:t>
                      </a:r>
                    </a:p>
                  </a:txBody>
                  <a:tcPr/>
                </a:tc>
                <a:extLst>
                  <a:ext uri="{0D108BD9-81ED-4DB2-BD59-A6C34878D82A}">
                    <a16:rowId xmlns:a16="http://schemas.microsoft.com/office/drawing/2014/main" val="2644584109"/>
                  </a:ext>
                </a:extLst>
              </a:tr>
              <a:tr h="370840">
                <a:tc>
                  <a:txBody>
                    <a:bodyPr/>
                    <a:lstStyle/>
                    <a:p>
                      <a:r>
                        <a:rPr lang="en-US" dirty="0"/>
                        <a:t>Campus Monitor </a:t>
                      </a:r>
                    </a:p>
                  </a:txBody>
                  <a:tcPr/>
                </a:tc>
                <a:tc>
                  <a:txBody>
                    <a:bodyPr/>
                    <a:lstStyle/>
                    <a:p>
                      <a:pPr lvl="0" algn="r"/>
                      <a:r>
                        <a:rPr lang="en-US" dirty="0"/>
                        <a:t>4.0000</a:t>
                      </a:r>
                    </a:p>
                  </a:txBody>
                  <a:tcPr/>
                </a:tc>
                <a:extLst>
                  <a:ext uri="{0D108BD9-81ED-4DB2-BD59-A6C34878D82A}">
                    <a16:rowId xmlns:a16="http://schemas.microsoft.com/office/drawing/2014/main" val="2602379261"/>
                  </a:ext>
                </a:extLst>
              </a:tr>
              <a:tr h="370840">
                <a:tc>
                  <a:txBody>
                    <a:bodyPr/>
                    <a:lstStyle/>
                    <a:p>
                      <a:r>
                        <a:rPr lang="en-US" dirty="0"/>
                        <a:t>Custodial Technician</a:t>
                      </a:r>
                    </a:p>
                  </a:txBody>
                  <a:tcPr/>
                </a:tc>
                <a:tc>
                  <a:txBody>
                    <a:bodyPr/>
                    <a:lstStyle/>
                    <a:p>
                      <a:pPr lvl="0" algn="r"/>
                      <a:r>
                        <a:rPr lang="en-US" dirty="0"/>
                        <a:t>1.0000</a:t>
                      </a:r>
                    </a:p>
                  </a:txBody>
                  <a:tcPr/>
                </a:tc>
                <a:extLst>
                  <a:ext uri="{0D108BD9-81ED-4DB2-BD59-A6C34878D82A}">
                    <a16:rowId xmlns:a16="http://schemas.microsoft.com/office/drawing/2014/main" val="2020224036"/>
                  </a:ext>
                </a:extLst>
              </a:tr>
              <a:tr h="370840">
                <a:tc>
                  <a:txBody>
                    <a:bodyPr/>
                    <a:lstStyle/>
                    <a:p>
                      <a:r>
                        <a:rPr lang="en-US" dirty="0"/>
                        <a:t>English Learner Instructional Aide</a:t>
                      </a:r>
                    </a:p>
                  </a:txBody>
                  <a:tcPr/>
                </a:tc>
                <a:tc>
                  <a:txBody>
                    <a:bodyPr/>
                    <a:lstStyle/>
                    <a:p>
                      <a:pPr lvl="0" algn="r"/>
                      <a:r>
                        <a:rPr lang="en-US" dirty="0"/>
                        <a:t>0.9375</a:t>
                      </a:r>
                    </a:p>
                  </a:txBody>
                  <a:tcPr/>
                </a:tc>
                <a:extLst>
                  <a:ext uri="{0D108BD9-81ED-4DB2-BD59-A6C34878D82A}">
                    <a16:rowId xmlns:a16="http://schemas.microsoft.com/office/drawing/2014/main" val="1136963737"/>
                  </a:ext>
                </a:extLst>
              </a:tr>
              <a:tr h="370840">
                <a:tc>
                  <a:txBody>
                    <a:bodyPr/>
                    <a:lstStyle/>
                    <a:p>
                      <a:r>
                        <a:rPr lang="en-US" dirty="0"/>
                        <a:t>Facilities Technician</a:t>
                      </a:r>
                    </a:p>
                  </a:txBody>
                  <a:tcPr/>
                </a:tc>
                <a:tc>
                  <a:txBody>
                    <a:bodyPr/>
                    <a:lstStyle/>
                    <a:p>
                      <a:pPr lvl="0" algn="r"/>
                      <a:r>
                        <a:rPr lang="en-US" dirty="0"/>
                        <a:t>1.0000</a:t>
                      </a:r>
                    </a:p>
                  </a:txBody>
                  <a:tcPr/>
                </a:tc>
                <a:extLst>
                  <a:ext uri="{0D108BD9-81ED-4DB2-BD59-A6C34878D82A}">
                    <a16:rowId xmlns:a16="http://schemas.microsoft.com/office/drawing/2014/main" val="2160456339"/>
                  </a:ext>
                </a:extLst>
              </a:tr>
              <a:tr h="370840">
                <a:tc>
                  <a:txBody>
                    <a:bodyPr/>
                    <a:lstStyle/>
                    <a:p>
                      <a:r>
                        <a:rPr lang="en-US" dirty="0"/>
                        <a:t>Human Resources Manager</a:t>
                      </a:r>
                    </a:p>
                  </a:txBody>
                  <a:tcPr/>
                </a:tc>
                <a:tc>
                  <a:txBody>
                    <a:bodyPr/>
                    <a:lstStyle/>
                    <a:p>
                      <a:pPr lvl="0" algn="r"/>
                      <a:r>
                        <a:rPr lang="en-US" dirty="0"/>
                        <a:t>1.0000</a:t>
                      </a:r>
                    </a:p>
                  </a:txBody>
                  <a:tcPr/>
                </a:tc>
                <a:extLst>
                  <a:ext uri="{0D108BD9-81ED-4DB2-BD59-A6C34878D82A}">
                    <a16:rowId xmlns:a16="http://schemas.microsoft.com/office/drawing/2014/main" val="3760420642"/>
                  </a:ext>
                </a:extLst>
              </a:tr>
              <a:tr h="370840">
                <a:tc>
                  <a:txBody>
                    <a:bodyPr/>
                    <a:lstStyle/>
                    <a:p>
                      <a:r>
                        <a:rPr lang="en-US" dirty="0"/>
                        <a:t>Information Technology Manager</a:t>
                      </a:r>
                    </a:p>
                  </a:txBody>
                  <a:tcPr/>
                </a:tc>
                <a:tc>
                  <a:txBody>
                    <a:bodyPr/>
                    <a:lstStyle/>
                    <a:p>
                      <a:pPr lvl="0" algn="r"/>
                      <a:r>
                        <a:rPr lang="en-US" dirty="0"/>
                        <a:t>1.0000</a:t>
                      </a:r>
                    </a:p>
                  </a:txBody>
                  <a:tcPr/>
                </a:tc>
                <a:extLst>
                  <a:ext uri="{0D108BD9-81ED-4DB2-BD59-A6C34878D82A}">
                    <a16:rowId xmlns:a16="http://schemas.microsoft.com/office/drawing/2014/main" val="875363663"/>
                  </a:ext>
                </a:extLst>
              </a:tr>
              <a:tr h="370840">
                <a:tc>
                  <a:txBody>
                    <a:bodyPr/>
                    <a:lstStyle/>
                    <a:p>
                      <a:r>
                        <a:rPr lang="en-US" dirty="0"/>
                        <a:t>Office Manager/Admin Assistant</a:t>
                      </a:r>
                    </a:p>
                  </a:txBody>
                  <a:tcPr/>
                </a:tc>
                <a:tc>
                  <a:txBody>
                    <a:bodyPr/>
                    <a:lstStyle/>
                    <a:p>
                      <a:pPr lvl="0" algn="r"/>
                      <a:r>
                        <a:rPr lang="en-US" dirty="0"/>
                        <a:t>1.0000</a:t>
                      </a:r>
                    </a:p>
                  </a:txBody>
                  <a:tcPr/>
                </a:tc>
                <a:extLst>
                  <a:ext uri="{0D108BD9-81ED-4DB2-BD59-A6C34878D82A}">
                    <a16:rowId xmlns:a16="http://schemas.microsoft.com/office/drawing/2014/main" val="2395232772"/>
                  </a:ext>
                </a:extLst>
              </a:tr>
              <a:tr h="370840">
                <a:tc>
                  <a:txBody>
                    <a:bodyPr/>
                    <a:lstStyle/>
                    <a:p>
                      <a:r>
                        <a:rPr lang="en-US" dirty="0"/>
                        <a:t>Special Education Aide (1 Vacant)</a:t>
                      </a:r>
                    </a:p>
                  </a:txBody>
                  <a:tcPr/>
                </a:tc>
                <a:tc>
                  <a:txBody>
                    <a:bodyPr/>
                    <a:lstStyle/>
                    <a:p>
                      <a:pPr lvl="0" algn="r"/>
                      <a:r>
                        <a:rPr lang="en-US" dirty="0"/>
                        <a:t>2.8438</a:t>
                      </a:r>
                    </a:p>
                  </a:txBody>
                  <a:tcPr/>
                </a:tc>
                <a:extLst>
                  <a:ext uri="{0D108BD9-81ED-4DB2-BD59-A6C34878D82A}">
                    <a16:rowId xmlns:a16="http://schemas.microsoft.com/office/drawing/2014/main" val="429564876"/>
                  </a:ext>
                </a:extLst>
              </a:tr>
              <a:tr h="370840">
                <a:tc>
                  <a:txBody>
                    <a:bodyPr/>
                    <a:lstStyle/>
                    <a:p>
                      <a:r>
                        <a:rPr lang="en-US" dirty="0"/>
                        <a:t>Student Data Technician</a:t>
                      </a:r>
                    </a:p>
                  </a:txBody>
                  <a:tcPr/>
                </a:tc>
                <a:tc>
                  <a:txBody>
                    <a:bodyPr/>
                    <a:lstStyle/>
                    <a:p>
                      <a:pPr lvl="0" algn="r"/>
                      <a:r>
                        <a:rPr lang="en-US" dirty="0"/>
                        <a:t>1.0000</a:t>
                      </a:r>
                    </a:p>
                  </a:txBody>
                  <a:tcPr/>
                </a:tc>
                <a:extLst>
                  <a:ext uri="{0D108BD9-81ED-4DB2-BD59-A6C34878D82A}">
                    <a16:rowId xmlns:a16="http://schemas.microsoft.com/office/drawing/2014/main" val="1726383307"/>
                  </a:ext>
                </a:extLst>
              </a:tr>
            </a:tbl>
          </a:graphicData>
        </a:graphic>
      </p:graphicFrame>
      <p:sp>
        <p:nvSpPr>
          <p:cNvPr id="4" name="TextBox 3">
            <a:extLst>
              <a:ext uri="{FF2B5EF4-FFF2-40B4-BE49-F238E27FC236}">
                <a16:creationId xmlns:a16="http://schemas.microsoft.com/office/drawing/2014/main" id="{60BE7C42-BEA7-593E-E743-DEC69F48D878}"/>
              </a:ext>
            </a:extLst>
          </p:cNvPr>
          <p:cNvSpPr txBox="1"/>
          <p:nvPr/>
        </p:nvSpPr>
        <p:spPr>
          <a:xfrm>
            <a:off x="828926" y="5635141"/>
            <a:ext cx="5375511" cy="276999"/>
          </a:xfrm>
          <a:prstGeom prst="rect">
            <a:avLst/>
          </a:prstGeom>
          <a:noFill/>
        </p:spPr>
        <p:txBody>
          <a:bodyPr wrap="none" rtlCol="0">
            <a:spAutoFit/>
          </a:bodyPr>
          <a:lstStyle/>
          <a:p>
            <a:r>
              <a:rPr lang="en-US" sz="1200" dirty="0"/>
              <a:t>* Total FTE counts do not include FTE allocation from the California National Guard.</a:t>
            </a:r>
          </a:p>
        </p:txBody>
      </p:sp>
    </p:spTree>
    <p:extLst>
      <p:ext uri="{BB962C8B-B14F-4D97-AF65-F5344CB8AC3E}">
        <p14:creationId xmlns:p14="http://schemas.microsoft.com/office/powerpoint/2010/main" val="210478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4C07D-07DE-0F49-B18A-AF6BF4F65D7D}"/>
              </a:ext>
            </a:extLst>
          </p:cNvPr>
          <p:cNvSpPr>
            <a:spLocks noGrp="1"/>
          </p:cNvSpPr>
          <p:nvPr>
            <p:ph type="title"/>
          </p:nvPr>
        </p:nvSpPr>
        <p:spPr>
          <a:xfrm>
            <a:off x="1036320" y="286602"/>
            <a:ext cx="10241280" cy="1475937"/>
          </a:xfrm>
        </p:spPr>
        <p:txBody>
          <a:bodyPr>
            <a:normAutofit/>
          </a:bodyPr>
          <a:lstStyle/>
          <a:p>
            <a:r>
              <a:rPr lang="en-US" sz="4000" b="1" dirty="0"/>
              <a:t>Changes from May Preliminary Budget, cont.</a:t>
            </a:r>
          </a:p>
        </p:txBody>
      </p:sp>
      <p:sp>
        <p:nvSpPr>
          <p:cNvPr id="6" name="Content Placeholder 5">
            <a:extLst>
              <a:ext uri="{FF2B5EF4-FFF2-40B4-BE49-F238E27FC236}">
                <a16:creationId xmlns:a16="http://schemas.microsoft.com/office/drawing/2014/main" id="{F7DFE9BC-759E-ED10-87FF-AC2BB563E7ED}"/>
              </a:ext>
            </a:extLst>
          </p:cNvPr>
          <p:cNvSpPr>
            <a:spLocks noGrp="1"/>
          </p:cNvSpPr>
          <p:nvPr>
            <p:ph idx="1"/>
          </p:nvPr>
        </p:nvSpPr>
        <p:spPr>
          <a:xfrm>
            <a:off x="1036320" y="1895061"/>
            <a:ext cx="10119360" cy="4411146"/>
          </a:xfrm>
        </p:spPr>
        <p:txBody>
          <a:bodyPr>
            <a:normAutofit/>
          </a:bodyPr>
          <a:lstStyle/>
          <a:p>
            <a:r>
              <a:rPr lang="en-US" sz="2400" b="1" dirty="0"/>
              <a:t>Current Year ADA: </a:t>
            </a:r>
            <a:r>
              <a:rPr lang="en-US" sz="2400" dirty="0"/>
              <a:t>ADA</a:t>
            </a:r>
            <a:r>
              <a:rPr lang="en-US" sz="2400" b="1" dirty="0"/>
              <a:t> </a:t>
            </a:r>
            <a:r>
              <a:rPr lang="en-US" sz="2400" dirty="0"/>
              <a:t>reduced from 497 to 491 to reflect most recent reporting to the state (impacts 2021-22 and 2022-23 funding)</a:t>
            </a:r>
          </a:p>
          <a:p>
            <a:r>
              <a:rPr lang="en-US" sz="2400" b="1" dirty="0"/>
              <a:t>COVID-19 Relief:</a:t>
            </a:r>
            <a:r>
              <a:rPr lang="en-US" sz="2400" dirty="0"/>
              <a:t> added remaining unbudgeted one-time federal COVID-19-related funds ($793,534) to eliminate the unrestricted deficit in 2022-23</a:t>
            </a:r>
          </a:p>
          <a:p>
            <a:r>
              <a:rPr lang="en-US" sz="2400" b="1" dirty="0"/>
              <a:t>Indirect Cost Rate: </a:t>
            </a:r>
            <a:r>
              <a:rPr lang="en-US" sz="2400" dirty="0"/>
              <a:t>rate reduced to 5.35% from 5.48%</a:t>
            </a:r>
          </a:p>
          <a:p>
            <a:r>
              <a:rPr lang="en-US" sz="2400" b="1" dirty="0"/>
              <a:t>Depreciation / Debt Service:</a:t>
            </a:r>
            <a:r>
              <a:rPr lang="en-US" sz="2400" dirty="0"/>
              <a:t> updated to match current schedules</a:t>
            </a:r>
          </a:p>
          <a:p>
            <a:endParaRPr lang="en-US" dirty="0"/>
          </a:p>
        </p:txBody>
      </p:sp>
    </p:spTree>
    <p:extLst>
      <p:ext uri="{BB962C8B-B14F-4D97-AF65-F5344CB8AC3E}">
        <p14:creationId xmlns:p14="http://schemas.microsoft.com/office/powerpoint/2010/main" val="367976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4C07D-07DE-0F49-B18A-AF6BF4F65D7D}"/>
              </a:ext>
            </a:extLst>
          </p:cNvPr>
          <p:cNvSpPr>
            <a:spLocks noGrp="1"/>
          </p:cNvSpPr>
          <p:nvPr>
            <p:ph type="title"/>
          </p:nvPr>
        </p:nvSpPr>
        <p:spPr/>
        <p:txBody>
          <a:bodyPr>
            <a:normAutofit/>
          </a:bodyPr>
          <a:lstStyle/>
          <a:p>
            <a:r>
              <a:rPr lang="en-US" sz="4000" b="1" dirty="0"/>
              <a:t>Multiyear Projection Summary: Assumptions</a:t>
            </a:r>
          </a:p>
        </p:txBody>
      </p:sp>
      <p:graphicFrame>
        <p:nvGraphicFramePr>
          <p:cNvPr id="2" name="Table 2">
            <a:extLst>
              <a:ext uri="{FF2B5EF4-FFF2-40B4-BE49-F238E27FC236}">
                <a16:creationId xmlns:a16="http://schemas.microsoft.com/office/drawing/2014/main" id="{9701BDB8-F899-5C49-D70C-F01FF38956A9}"/>
              </a:ext>
            </a:extLst>
          </p:cNvPr>
          <p:cNvGraphicFramePr>
            <a:graphicFrameLocks noGrp="1"/>
          </p:cNvGraphicFramePr>
          <p:nvPr>
            <p:ph idx="1"/>
            <p:extLst>
              <p:ext uri="{D42A27DB-BD31-4B8C-83A1-F6EECF244321}">
                <p14:modId xmlns:p14="http://schemas.microsoft.com/office/powerpoint/2010/main" val="3855238213"/>
              </p:ext>
            </p:extLst>
          </p:nvPr>
        </p:nvGraphicFramePr>
        <p:xfrm>
          <a:off x="1097280" y="1737360"/>
          <a:ext cx="10256520" cy="4550684"/>
        </p:xfrm>
        <a:graphic>
          <a:graphicData uri="http://schemas.openxmlformats.org/drawingml/2006/table">
            <a:tbl>
              <a:tblPr firstRow="1" bandRow="1">
                <a:tableStyleId>{F5AB1C69-6EDB-4FF4-983F-18BD219EF322}</a:tableStyleId>
              </a:tblPr>
              <a:tblGrid>
                <a:gridCol w="4756647">
                  <a:extLst>
                    <a:ext uri="{9D8B030D-6E8A-4147-A177-3AD203B41FA5}">
                      <a16:colId xmlns:a16="http://schemas.microsoft.com/office/drawing/2014/main" val="4006430503"/>
                    </a:ext>
                  </a:extLst>
                </a:gridCol>
                <a:gridCol w="1833291">
                  <a:extLst>
                    <a:ext uri="{9D8B030D-6E8A-4147-A177-3AD203B41FA5}">
                      <a16:colId xmlns:a16="http://schemas.microsoft.com/office/drawing/2014/main" val="4234024002"/>
                    </a:ext>
                  </a:extLst>
                </a:gridCol>
                <a:gridCol w="1833291">
                  <a:extLst>
                    <a:ext uri="{9D8B030D-6E8A-4147-A177-3AD203B41FA5}">
                      <a16:colId xmlns:a16="http://schemas.microsoft.com/office/drawing/2014/main" val="1885051522"/>
                    </a:ext>
                  </a:extLst>
                </a:gridCol>
                <a:gridCol w="1833291">
                  <a:extLst>
                    <a:ext uri="{9D8B030D-6E8A-4147-A177-3AD203B41FA5}">
                      <a16:colId xmlns:a16="http://schemas.microsoft.com/office/drawing/2014/main" val="405657365"/>
                    </a:ext>
                  </a:extLst>
                </a:gridCol>
              </a:tblGrid>
              <a:tr h="378922">
                <a:tc>
                  <a:txBody>
                    <a:bodyPr/>
                    <a:lstStyle/>
                    <a:p>
                      <a:r>
                        <a:rPr lang="en-US" dirty="0"/>
                        <a:t>Description</a:t>
                      </a:r>
                    </a:p>
                  </a:txBody>
                  <a:tcPr/>
                </a:tc>
                <a:tc>
                  <a:txBody>
                    <a:bodyPr/>
                    <a:lstStyle/>
                    <a:p>
                      <a:pPr algn="ctr"/>
                      <a:r>
                        <a:rPr lang="en-US" dirty="0"/>
                        <a:t>2022-23</a:t>
                      </a:r>
                    </a:p>
                  </a:txBody>
                  <a:tcPr/>
                </a:tc>
                <a:tc>
                  <a:txBody>
                    <a:bodyPr/>
                    <a:lstStyle/>
                    <a:p>
                      <a:pPr algn="ctr"/>
                      <a:r>
                        <a:rPr lang="en-US" dirty="0"/>
                        <a:t>2023-24</a:t>
                      </a:r>
                    </a:p>
                  </a:txBody>
                  <a:tcPr/>
                </a:tc>
                <a:tc>
                  <a:txBody>
                    <a:bodyPr/>
                    <a:lstStyle/>
                    <a:p>
                      <a:pPr algn="ctr"/>
                      <a:r>
                        <a:rPr lang="en-US" dirty="0"/>
                        <a:t>2024-25</a:t>
                      </a:r>
                    </a:p>
                  </a:txBody>
                  <a:tcPr/>
                </a:tc>
                <a:extLst>
                  <a:ext uri="{0D108BD9-81ED-4DB2-BD59-A6C34878D82A}">
                    <a16:rowId xmlns:a16="http://schemas.microsoft.com/office/drawing/2014/main" val="4061222072"/>
                  </a:ext>
                </a:extLst>
              </a:tr>
              <a:tr h="382542">
                <a:tc>
                  <a:txBody>
                    <a:bodyPr/>
                    <a:lstStyle/>
                    <a:p>
                      <a:r>
                        <a:rPr lang="en-US" dirty="0"/>
                        <a:t>Statutory Cost-of-Living Adjustment (COLA)</a:t>
                      </a:r>
                    </a:p>
                  </a:txBody>
                  <a:tcPr/>
                </a:tc>
                <a:tc>
                  <a:txBody>
                    <a:bodyPr/>
                    <a:lstStyle/>
                    <a:p>
                      <a:pPr algn="ctr"/>
                      <a:r>
                        <a:rPr lang="en-US" dirty="0"/>
                        <a:t>6.56%</a:t>
                      </a:r>
                    </a:p>
                  </a:txBody>
                  <a:tcPr/>
                </a:tc>
                <a:tc>
                  <a:txBody>
                    <a:bodyPr/>
                    <a:lstStyle/>
                    <a:p>
                      <a:pPr algn="ctr"/>
                      <a:r>
                        <a:rPr lang="en-US" dirty="0"/>
                        <a:t>5.38%</a:t>
                      </a:r>
                    </a:p>
                  </a:txBody>
                  <a:tcPr/>
                </a:tc>
                <a:tc>
                  <a:txBody>
                    <a:bodyPr/>
                    <a:lstStyle/>
                    <a:p>
                      <a:pPr algn="ctr"/>
                      <a:r>
                        <a:rPr lang="en-US" dirty="0"/>
                        <a:t>4.02%</a:t>
                      </a:r>
                    </a:p>
                  </a:txBody>
                  <a:tcPr/>
                </a:tc>
                <a:extLst>
                  <a:ext uri="{0D108BD9-81ED-4DB2-BD59-A6C34878D82A}">
                    <a16:rowId xmlns:a16="http://schemas.microsoft.com/office/drawing/2014/main" val="3565753554"/>
                  </a:ext>
                </a:extLst>
              </a:tr>
              <a:tr h="378922">
                <a:tc>
                  <a:txBody>
                    <a:bodyPr/>
                    <a:lstStyle/>
                    <a:p>
                      <a:r>
                        <a:rPr lang="en-US" dirty="0"/>
                        <a:t>California Consumer Price Index (CPI)</a:t>
                      </a:r>
                    </a:p>
                  </a:txBody>
                  <a:tcPr/>
                </a:tc>
                <a:tc>
                  <a:txBody>
                    <a:bodyPr/>
                    <a:lstStyle/>
                    <a:p>
                      <a:pPr algn="ctr"/>
                      <a:r>
                        <a:rPr lang="en-US" dirty="0"/>
                        <a:t>6.11%</a:t>
                      </a:r>
                    </a:p>
                  </a:txBody>
                  <a:tcPr/>
                </a:tc>
                <a:tc>
                  <a:txBody>
                    <a:bodyPr/>
                    <a:lstStyle/>
                    <a:p>
                      <a:pPr algn="ctr"/>
                      <a:r>
                        <a:rPr lang="en-US" dirty="0"/>
                        <a:t>3.14%</a:t>
                      </a:r>
                    </a:p>
                  </a:txBody>
                  <a:tcPr/>
                </a:tc>
                <a:tc>
                  <a:txBody>
                    <a:bodyPr/>
                    <a:lstStyle/>
                    <a:p>
                      <a:pPr algn="ctr"/>
                      <a:r>
                        <a:rPr lang="en-US" dirty="0"/>
                        <a:t>1.97%</a:t>
                      </a:r>
                    </a:p>
                  </a:txBody>
                  <a:tcPr/>
                </a:tc>
                <a:extLst>
                  <a:ext uri="{0D108BD9-81ED-4DB2-BD59-A6C34878D82A}">
                    <a16:rowId xmlns:a16="http://schemas.microsoft.com/office/drawing/2014/main" val="2684536966"/>
                  </a:ext>
                </a:extLst>
              </a:tr>
              <a:tr h="378922">
                <a:tc>
                  <a:txBody>
                    <a:bodyPr/>
                    <a:lstStyle/>
                    <a:p>
                      <a:r>
                        <a:rPr lang="en-US" dirty="0"/>
                        <a:t>STRS Employer Rate (Change)</a:t>
                      </a:r>
                    </a:p>
                  </a:txBody>
                  <a:tcPr/>
                </a:tc>
                <a:tc>
                  <a:txBody>
                    <a:bodyPr/>
                    <a:lstStyle/>
                    <a:p>
                      <a:pPr algn="ctr"/>
                      <a:r>
                        <a:rPr lang="en-US" dirty="0"/>
                        <a:t>19.1% (+2.18%)</a:t>
                      </a:r>
                    </a:p>
                  </a:txBody>
                  <a:tcPr/>
                </a:tc>
                <a:tc>
                  <a:txBody>
                    <a:bodyPr/>
                    <a:lstStyle/>
                    <a:p>
                      <a:pPr algn="ctr"/>
                      <a:r>
                        <a:rPr lang="en-US" dirty="0"/>
                        <a:t>19.1% (0%)</a:t>
                      </a:r>
                    </a:p>
                  </a:txBody>
                  <a:tcPr/>
                </a:tc>
                <a:tc>
                  <a:txBody>
                    <a:bodyPr/>
                    <a:lstStyle/>
                    <a:p>
                      <a:pPr algn="ctr"/>
                      <a:r>
                        <a:rPr lang="en-US" dirty="0"/>
                        <a:t>19.1% (0%)</a:t>
                      </a:r>
                    </a:p>
                  </a:txBody>
                  <a:tcPr/>
                </a:tc>
                <a:extLst>
                  <a:ext uri="{0D108BD9-81ED-4DB2-BD59-A6C34878D82A}">
                    <a16:rowId xmlns:a16="http://schemas.microsoft.com/office/drawing/2014/main" val="2975087401"/>
                  </a:ext>
                </a:extLst>
              </a:tr>
              <a:tr h="378922">
                <a:tc>
                  <a:txBody>
                    <a:bodyPr/>
                    <a:lstStyle/>
                    <a:p>
                      <a:r>
                        <a:rPr lang="en-US" dirty="0"/>
                        <a:t>PERS Employer Rate (Change)</a:t>
                      </a:r>
                    </a:p>
                  </a:txBody>
                  <a:tcPr/>
                </a:tc>
                <a:tc>
                  <a:txBody>
                    <a:bodyPr/>
                    <a:lstStyle/>
                    <a:p>
                      <a:pPr algn="ctr"/>
                      <a:r>
                        <a:rPr lang="en-US" dirty="0"/>
                        <a:t>25.37% (+2.46%)</a:t>
                      </a:r>
                    </a:p>
                  </a:txBody>
                  <a:tcPr/>
                </a:tc>
                <a:tc>
                  <a:txBody>
                    <a:bodyPr/>
                    <a:lstStyle/>
                    <a:p>
                      <a:pPr algn="ctr"/>
                      <a:r>
                        <a:rPr lang="en-US" dirty="0"/>
                        <a:t>25.2% (-0.67%)</a:t>
                      </a:r>
                    </a:p>
                  </a:txBody>
                  <a:tcPr/>
                </a:tc>
                <a:tc>
                  <a:txBody>
                    <a:bodyPr/>
                    <a:lstStyle/>
                    <a:p>
                      <a:pPr algn="ctr"/>
                      <a:r>
                        <a:rPr lang="en-US" dirty="0"/>
                        <a:t>24.6% (-0.6%)</a:t>
                      </a:r>
                    </a:p>
                  </a:txBody>
                  <a:tcPr/>
                </a:tc>
                <a:extLst>
                  <a:ext uri="{0D108BD9-81ED-4DB2-BD59-A6C34878D82A}">
                    <a16:rowId xmlns:a16="http://schemas.microsoft.com/office/drawing/2014/main" val="1219351130"/>
                  </a:ext>
                </a:extLst>
              </a:tr>
              <a:tr h="378922">
                <a:tc>
                  <a:txBody>
                    <a:bodyPr/>
                    <a:lstStyle/>
                    <a:p>
                      <a:r>
                        <a:rPr lang="en-US" dirty="0"/>
                        <a:t>Certificated Step &amp; Column Advancement</a:t>
                      </a:r>
                    </a:p>
                  </a:txBody>
                  <a:tcPr/>
                </a:tc>
                <a:tc>
                  <a:txBody>
                    <a:bodyPr/>
                    <a:lstStyle/>
                    <a:p>
                      <a:pPr algn="ctr"/>
                      <a:r>
                        <a:rPr lang="en-US" dirty="0"/>
                        <a:t>1.85%</a:t>
                      </a:r>
                    </a:p>
                  </a:txBody>
                  <a:tcPr/>
                </a:tc>
                <a:tc>
                  <a:txBody>
                    <a:bodyPr/>
                    <a:lstStyle/>
                    <a:p>
                      <a:pPr algn="ctr"/>
                      <a:r>
                        <a:rPr lang="en-US" dirty="0"/>
                        <a:t>2.0%</a:t>
                      </a:r>
                    </a:p>
                  </a:txBody>
                  <a:tcPr/>
                </a:tc>
                <a:tc>
                  <a:txBody>
                    <a:bodyPr/>
                    <a:lstStyle/>
                    <a:p>
                      <a:pPr algn="ctr"/>
                      <a:r>
                        <a:rPr lang="en-US" dirty="0"/>
                        <a:t>2.0%</a:t>
                      </a:r>
                    </a:p>
                  </a:txBody>
                  <a:tcPr/>
                </a:tc>
                <a:extLst>
                  <a:ext uri="{0D108BD9-81ED-4DB2-BD59-A6C34878D82A}">
                    <a16:rowId xmlns:a16="http://schemas.microsoft.com/office/drawing/2014/main" val="1087536148"/>
                  </a:ext>
                </a:extLst>
              </a:tr>
              <a:tr h="378922">
                <a:tc>
                  <a:txBody>
                    <a:bodyPr/>
                    <a:lstStyle/>
                    <a:p>
                      <a:r>
                        <a:rPr lang="en-US" dirty="0"/>
                        <a:t>Classified Step Advancement</a:t>
                      </a:r>
                    </a:p>
                  </a:txBody>
                  <a:tcPr/>
                </a:tc>
                <a:tc>
                  <a:txBody>
                    <a:bodyPr/>
                    <a:lstStyle/>
                    <a:p>
                      <a:pPr algn="ctr"/>
                      <a:r>
                        <a:rPr lang="en-US" dirty="0"/>
                        <a:t>1.25%</a:t>
                      </a:r>
                    </a:p>
                  </a:txBody>
                  <a:tcPr/>
                </a:tc>
                <a:tc>
                  <a:txBody>
                    <a:bodyPr/>
                    <a:lstStyle/>
                    <a:p>
                      <a:pPr algn="ctr"/>
                      <a:r>
                        <a:rPr lang="en-US" dirty="0"/>
                        <a:t>1.5%</a:t>
                      </a:r>
                    </a:p>
                  </a:txBody>
                  <a:tcPr/>
                </a:tc>
                <a:tc>
                  <a:txBody>
                    <a:bodyPr/>
                    <a:lstStyle/>
                    <a:p>
                      <a:pPr algn="ctr"/>
                      <a:r>
                        <a:rPr lang="en-US" dirty="0"/>
                        <a:t>1.5%</a:t>
                      </a:r>
                    </a:p>
                  </a:txBody>
                  <a:tcPr/>
                </a:tc>
                <a:extLst>
                  <a:ext uri="{0D108BD9-81ED-4DB2-BD59-A6C34878D82A}">
                    <a16:rowId xmlns:a16="http://schemas.microsoft.com/office/drawing/2014/main" val="2156115808"/>
                  </a:ext>
                </a:extLst>
              </a:tr>
              <a:tr h="378922">
                <a:tc>
                  <a:txBody>
                    <a:bodyPr/>
                    <a:lstStyle/>
                    <a:p>
                      <a:r>
                        <a:rPr lang="en-US" dirty="0"/>
                        <a:t>Health &amp; Welfare Increase</a:t>
                      </a:r>
                    </a:p>
                  </a:txBody>
                  <a:tcPr/>
                </a:tc>
                <a:tc>
                  <a:txBody>
                    <a:bodyPr/>
                    <a:lstStyle/>
                    <a:p>
                      <a:pPr algn="ctr"/>
                      <a:r>
                        <a:rPr lang="en-US" dirty="0"/>
                        <a:t>5.0%</a:t>
                      </a:r>
                    </a:p>
                  </a:txBody>
                  <a:tcPr/>
                </a:tc>
                <a:tc>
                  <a:txBody>
                    <a:bodyPr/>
                    <a:lstStyle/>
                    <a:p>
                      <a:pPr algn="ctr"/>
                      <a:r>
                        <a:rPr lang="en-US" dirty="0"/>
                        <a:t>5.0%</a:t>
                      </a:r>
                    </a:p>
                  </a:txBody>
                  <a:tcPr/>
                </a:tc>
                <a:tc>
                  <a:txBody>
                    <a:bodyPr/>
                    <a:lstStyle/>
                    <a:p>
                      <a:pPr algn="ctr"/>
                      <a:r>
                        <a:rPr lang="en-US" dirty="0"/>
                        <a:t>5.0%</a:t>
                      </a:r>
                    </a:p>
                  </a:txBody>
                  <a:tcPr/>
                </a:tc>
                <a:extLst>
                  <a:ext uri="{0D108BD9-81ED-4DB2-BD59-A6C34878D82A}">
                    <a16:rowId xmlns:a16="http://schemas.microsoft.com/office/drawing/2014/main" val="208604840"/>
                  </a:ext>
                </a:extLst>
              </a:tr>
              <a:tr h="378922">
                <a:tc>
                  <a:txBody>
                    <a:bodyPr/>
                    <a:lstStyle/>
                    <a:p>
                      <a:r>
                        <a:rPr lang="en-US" dirty="0"/>
                        <a:t>State Unemployment Insurance ($7,000 cap)</a:t>
                      </a:r>
                    </a:p>
                  </a:txBody>
                  <a:tcPr/>
                </a:tc>
                <a:tc>
                  <a:txBody>
                    <a:bodyPr/>
                    <a:lstStyle/>
                    <a:p>
                      <a:pPr algn="ctr"/>
                      <a:r>
                        <a:rPr lang="en-US" dirty="0"/>
                        <a:t>6.2%</a:t>
                      </a:r>
                    </a:p>
                  </a:txBody>
                  <a:tcPr/>
                </a:tc>
                <a:tc>
                  <a:txBody>
                    <a:bodyPr/>
                    <a:lstStyle/>
                    <a:p>
                      <a:pPr algn="ctr"/>
                      <a:r>
                        <a:rPr lang="en-US" dirty="0"/>
                        <a:t>6.2%</a:t>
                      </a:r>
                    </a:p>
                  </a:txBody>
                  <a:tcPr/>
                </a:tc>
                <a:tc>
                  <a:txBody>
                    <a:bodyPr/>
                    <a:lstStyle/>
                    <a:p>
                      <a:pPr algn="ctr"/>
                      <a:r>
                        <a:rPr lang="en-US" dirty="0"/>
                        <a:t>6.2%</a:t>
                      </a:r>
                    </a:p>
                  </a:txBody>
                  <a:tcPr/>
                </a:tc>
                <a:extLst>
                  <a:ext uri="{0D108BD9-81ED-4DB2-BD59-A6C34878D82A}">
                    <a16:rowId xmlns:a16="http://schemas.microsoft.com/office/drawing/2014/main" val="1259139589"/>
                  </a:ext>
                </a:extLst>
              </a:tr>
              <a:tr h="378922">
                <a:tc>
                  <a:txBody>
                    <a:bodyPr/>
                    <a:lstStyle/>
                    <a:p>
                      <a:r>
                        <a:rPr lang="en-US" dirty="0"/>
                        <a:t>Workers Compensation Insurance Rate</a:t>
                      </a:r>
                    </a:p>
                  </a:txBody>
                  <a:tcPr/>
                </a:tc>
                <a:tc>
                  <a:txBody>
                    <a:bodyPr/>
                    <a:lstStyle/>
                    <a:p>
                      <a:pPr algn="ctr"/>
                      <a:r>
                        <a:rPr lang="en-US" dirty="0"/>
                        <a:t>1.12%</a:t>
                      </a:r>
                    </a:p>
                  </a:txBody>
                  <a:tcPr/>
                </a:tc>
                <a:tc>
                  <a:txBody>
                    <a:bodyPr/>
                    <a:lstStyle/>
                    <a:p>
                      <a:pPr algn="ctr"/>
                      <a:r>
                        <a:rPr lang="en-US" dirty="0"/>
                        <a:t>1.12%</a:t>
                      </a:r>
                    </a:p>
                  </a:txBody>
                  <a:tcPr/>
                </a:tc>
                <a:tc>
                  <a:txBody>
                    <a:bodyPr/>
                    <a:lstStyle/>
                    <a:p>
                      <a:pPr algn="ctr"/>
                      <a:r>
                        <a:rPr lang="en-US" dirty="0"/>
                        <a:t>1.12%</a:t>
                      </a:r>
                    </a:p>
                  </a:txBody>
                  <a:tcPr/>
                </a:tc>
                <a:extLst>
                  <a:ext uri="{0D108BD9-81ED-4DB2-BD59-A6C34878D82A}">
                    <a16:rowId xmlns:a16="http://schemas.microsoft.com/office/drawing/2014/main" val="788724486"/>
                  </a:ext>
                </a:extLst>
              </a:tr>
              <a:tr h="378922">
                <a:tc>
                  <a:txBody>
                    <a:bodyPr/>
                    <a:lstStyle/>
                    <a:p>
                      <a:r>
                        <a:rPr lang="en-US" dirty="0"/>
                        <a:t>Enrollment / Capture Rate</a:t>
                      </a:r>
                    </a:p>
                  </a:txBody>
                  <a:tcPr/>
                </a:tc>
                <a:tc>
                  <a:txBody>
                    <a:bodyPr/>
                    <a:lstStyle/>
                    <a:p>
                      <a:pPr algn="ctr"/>
                      <a:r>
                        <a:rPr lang="en-US" dirty="0"/>
                        <a:t>530 / (92.5%)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560 / (92.5%)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590 / (92.5%)</a:t>
                      </a:r>
                    </a:p>
                  </a:txBody>
                  <a:tcPr/>
                </a:tc>
                <a:extLst>
                  <a:ext uri="{0D108BD9-81ED-4DB2-BD59-A6C34878D82A}">
                    <a16:rowId xmlns:a16="http://schemas.microsoft.com/office/drawing/2014/main" val="506691611"/>
                  </a:ext>
                </a:extLst>
              </a:tr>
              <a:tr h="378922">
                <a:tc>
                  <a:txBody>
                    <a:bodyPr/>
                    <a:lstStyle/>
                    <a:p>
                      <a:r>
                        <a:rPr lang="en-US" dirty="0"/>
                        <a:t>Average Daily Attendance (ADA)</a:t>
                      </a:r>
                    </a:p>
                  </a:txBody>
                  <a:tcPr/>
                </a:tc>
                <a:tc>
                  <a:txBody>
                    <a:bodyPr/>
                    <a:lstStyle/>
                    <a:p>
                      <a:pPr algn="ctr"/>
                      <a:r>
                        <a:rPr lang="en-US" dirty="0"/>
                        <a:t>490.18</a:t>
                      </a:r>
                    </a:p>
                  </a:txBody>
                  <a:tcPr/>
                </a:tc>
                <a:tc>
                  <a:txBody>
                    <a:bodyPr/>
                    <a:lstStyle/>
                    <a:p>
                      <a:pPr algn="ctr"/>
                      <a:r>
                        <a:rPr lang="en-US" dirty="0"/>
                        <a:t>517.85</a:t>
                      </a:r>
                    </a:p>
                  </a:txBody>
                  <a:tcPr/>
                </a:tc>
                <a:tc>
                  <a:txBody>
                    <a:bodyPr/>
                    <a:lstStyle/>
                    <a:p>
                      <a:pPr algn="ctr"/>
                      <a:r>
                        <a:rPr lang="en-US" dirty="0"/>
                        <a:t>545.50</a:t>
                      </a:r>
                    </a:p>
                  </a:txBody>
                  <a:tcPr/>
                </a:tc>
                <a:extLst>
                  <a:ext uri="{0D108BD9-81ED-4DB2-BD59-A6C34878D82A}">
                    <a16:rowId xmlns:a16="http://schemas.microsoft.com/office/drawing/2014/main" val="3480454980"/>
                  </a:ext>
                </a:extLst>
              </a:tr>
            </a:tbl>
          </a:graphicData>
        </a:graphic>
      </p:graphicFrame>
    </p:spTree>
    <p:extLst>
      <p:ext uri="{BB962C8B-B14F-4D97-AF65-F5344CB8AC3E}">
        <p14:creationId xmlns:p14="http://schemas.microsoft.com/office/powerpoint/2010/main" val="112250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0F16F3-B175-FAE7-96ED-ED2EC1830F51}"/>
              </a:ext>
            </a:extLst>
          </p:cNvPr>
          <p:cNvSpPr>
            <a:spLocks noGrp="1"/>
          </p:cNvSpPr>
          <p:nvPr>
            <p:ph type="title"/>
          </p:nvPr>
        </p:nvSpPr>
        <p:spPr/>
        <p:txBody>
          <a:bodyPr>
            <a:normAutofit/>
          </a:bodyPr>
          <a:lstStyle/>
          <a:p>
            <a:r>
              <a:rPr lang="en-US" sz="4000" b="1" dirty="0"/>
              <a:t>Multiyear Fund Summary, by Combined Sources: 2021-22 to 2024-25</a:t>
            </a:r>
            <a:endParaRPr lang="en-US" sz="4000" dirty="0"/>
          </a:p>
        </p:txBody>
      </p:sp>
      <p:graphicFrame>
        <p:nvGraphicFramePr>
          <p:cNvPr id="6" name="Table 6">
            <a:extLst>
              <a:ext uri="{FF2B5EF4-FFF2-40B4-BE49-F238E27FC236}">
                <a16:creationId xmlns:a16="http://schemas.microsoft.com/office/drawing/2014/main" id="{3D867061-7A0A-BA6B-4D1D-125C2CE46C4F}"/>
              </a:ext>
            </a:extLst>
          </p:cNvPr>
          <p:cNvGraphicFramePr>
            <a:graphicFrameLocks noGrp="1"/>
          </p:cNvGraphicFramePr>
          <p:nvPr>
            <p:ph idx="1"/>
            <p:extLst>
              <p:ext uri="{D42A27DB-BD31-4B8C-83A1-F6EECF244321}">
                <p14:modId xmlns:p14="http://schemas.microsoft.com/office/powerpoint/2010/main" val="4183384830"/>
              </p:ext>
            </p:extLst>
          </p:nvPr>
        </p:nvGraphicFramePr>
        <p:xfrm>
          <a:off x="1097280" y="1737361"/>
          <a:ext cx="10065025" cy="4477176"/>
        </p:xfrm>
        <a:graphic>
          <a:graphicData uri="http://schemas.openxmlformats.org/drawingml/2006/table">
            <a:tbl>
              <a:tblPr firstRow="1" bandRow="1">
                <a:tableStyleId>{5C22544A-7EE6-4342-B048-85BDC9FD1C3A}</a:tableStyleId>
              </a:tblPr>
              <a:tblGrid>
                <a:gridCol w="3249433">
                  <a:extLst>
                    <a:ext uri="{9D8B030D-6E8A-4147-A177-3AD203B41FA5}">
                      <a16:colId xmlns:a16="http://schemas.microsoft.com/office/drawing/2014/main" val="3440850330"/>
                    </a:ext>
                  </a:extLst>
                </a:gridCol>
                <a:gridCol w="1703898">
                  <a:extLst>
                    <a:ext uri="{9D8B030D-6E8A-4147-A177-3AD203B41FA5}">
                      <a16:colId xmlns:a16="http://schemas.microsoft.com/office/drawing/2014/main" val="3568696697"/>
                    </a:ext>
                  </a:extLst>
                </a:gridCol>
                <a:gridCol w="1703898">
                  <a:extLst>
                    <a:ext uri="{9D8B030D-6E8A-4147-A177-3AD203B41FA5}">
                      <a16:colId xmlns:a16="http://schemas.microsoft.com/office/drawing/2014/main" val="3882335612"/>
                    </a:ext>
                  </a:extLst>
                </a:gridCol>
                <a:gridCol w="1703898">
                  <a:extLst>
                    <a:ext uri="{9D8B030D-6E8A-4147-A177-3AD203B41FA5}">
                      <a16:colId xmlns:a16="http://schemas.microsoft.com/office/drawing/2014/main" val="2665206374"/>
                    </a:ext>
                  </a:extLst>
                </a:gridCol>
                <a:gridCol w="1703898">
                  <a:extLst>
                    <a:ext uri="{9D8B030D-6E8A-4147-A177-3AD203B41FA5}">
                      <a16:colId xmlns:a16="http://schemas.microsoft.com/office/drawing/2014/main" val="1291136859"/>
                    </a:ext>
                  </a:extLst>
                </a:gridCol>
              </a:tblGrid>
              <a:tr h="407016">
                <a:tc>
                  <a:txBody>
                    <a:bodyPr/>
                    <a:lstStyle/>
                    <a:p>
                      <a:pPr algn="ctr"/>
                      <a:r>
                        <a:rPr lang="en-US" sz="2000" dirty="0"/>
                        <a:t>Summary</a:t>
                      </a:r>
                    </a:p>
                  </a:txBody>
                  <a:tcPr marL="87464" marR="87464"/>
                </a:tc>
                <a:tc>
                  <a:txBody>
                    <a:bodyPr/>
                    <a:lstStyle/>
                    <a:p>
                      <a:pPr algn="ctr"/>
                      <a:r>
                        <a:rPr lang="en-US" sz="2000" dirty="0"/>
                        <a:t>2021-22</a:t>
                      </a:r>
                    </a:p>
                  </a:txBody>
                  <a:tcPr marL="87464" marR="87464"/>
                </a:tc>
                <a:tc>
                  <a:txBody>
                    <a:bodyPr/>
                    <a:lstStyle/>
                    <a:p>
                      <a:pPr algn="ctr"/>
                      <a:r>
                        <a:rPr lang="en-US" sz="2000" dirty="0"/>
                        <a:t>2022-23</a:t>
                      </a:r>
                    </a:p>
                  </a:txBody>
                  <a:tcPr marL="87464" marR="87464"/>
                </a:tc>
                <a:tc>
                  <a:txBody>
                    <a:bodyPr/>
                    <a:lstStyle/>
                    <a:p>
                      <a:pPr algn="ctr"/>
                      <a:r>
                        <a:rPr lang="en-US" sz="2000" dirty="0"/>
                        <a:t>2023-24</a:t>
                      </a:r>
                    </a:p>
                  </a:txBody>
                  <a:tcPr marL="87464" marR="87464"/>
                </a:tc>
                <a:tc>
                  <a:txBody>
                    <a:bodyPr/>
                    <a:lstStyle/>
                    <a:p>
                      <a:pPr algn="ctr"/>
                      <a:r>
                        <a:rPr lang="en-US" sz="2000" dirty="0"/>
                        <a:t>2024-25</a:t>
                      </a:r>
                    </a:p>
                  </a:txBody>
                  <a:tcPr marL="87464" marR="87464"/>
                </a:tc>
                <a:extLst>
                  <a:ext uri="{0D108BD9-81ED-4DB2-BD59-A6C34878D82A}">
                    <a16:rowId xmlns:a16="http://schemas.microsoft.com/office/drawing/2014/main" val="1144003637"/>
                  </a:ext>
                </a:extLst>
              </a:tr>
              <a:tr h="407016">
                <a:tc>
                  <a:txBody>
                    <a:bodyPr/>
                    <a:lstStyle/>
                    <a:p>
                      <a:r>
                        <a:rPr lang="en-US" sz="2000" dirty="0"/>
                        <a:t>Beginning Balance</a:t>
                      </a:r>
                    </a:p>
                  </a:txBody>
                  <a:tcPr marL="87464" marR="87464"/>
                </a:tc>
                <a:tc>
                  <a:txBody>
                    <a:bodyPr/>
                    <a:lstStyle/>
                    <a:p>
                      <a:pPr algn="r"/>
                      <a:r>
                        <a:rPr lang="en-US" sz="2000" dirty="0"/>
                        <a:t>$10,857,390</a:t>
                      </a:r>
                    </a:p>
                  </a:txBody>
                  <a:tcPr marL="87464" marR="87464"/>
                </a:tc>
                <a:tc>
                  <a:txBody>
                    <a:bodyPr/>
                    <a:lstStyle/>
                    <a:p>
                      <a:pPr algn="r"/>
                      <a:r>
                        <a:rPr lang="en-US" sz="2000" dirty="0"/>
                        <a:t>$11,399,646</a:t>
                      </a:r>
                    </a:p>
                  </a:txBody>
                  <a:tcPr marL="87464" marR="87464"/>
                </a:tc>
                <a:tc>
                  <a:txBody>
                    <a:bodyPr/>
                    <a:lstStyle/>
                    <a:p>
                      <a:pPr algn="r"/>
                      <a:r>
                        <a:rPr lang="en-US" sz="2000" dirty="0"/>
                        <a:t>$11,364,509</a:t>
                      </a:r>
                    </a:p>
                  </a:txBody>
                  <a:tcPr marL="87464" marR="87464"/>
                </a:tc>
                <a:tc>
                  <a:txBody>
                    <a:bodyPr/>
                    <a:lstStyle/>
                    <a:p>
                      <a:pPr algn="r"/>
                      <a:r>
                        <a:rPr lang="en-US" sz="2000" dirty="0"/>
                        <a:t>$10,324,361</a:t>
                      </a:r>
                    </a:p>
                  </a:txBody>
                  <a:tcPr marL="87464" marR="87464"/>
                </a:tc>
                <a:extLst>
                  <a:ext uri="{0D108BD9-81ED-4DB2-BD59-A6C34878D82A}">
                    <a16:rowId xmlns:a16="http://schemas.microsoft.com/office/drawing/2014/main" val="3072406241"/>
                  </a:ext>
                </a:extLst>
              </a:tr>
              <a:tr h="407016">
                <a:tc>
                  <a:txBody>
                    <a:bodyPr/>
                    <a:lstStyle/>
                    <a:p>
                      <a:r>
                        <a:rPr lang="en-US" sz="2000" dirty="0"/>
                        <a:t>Revenues</a:t>
                      </a:r>
                    </a:p>
                  </a:txBody>
                  <a:tcPr marL="87464" marR="87464"/>
                </a:tc>
                <a:tc>
                  <a:txBody>
                    <a:bodyPr/>
                    <a:lstStyle/>
                    <a:p>
                      <a:pPr algn="r"/>
                      <a:r>
                        <a:rPr lang="en-US" sz="2000" dirty="0"/>
                        <a:t>$9,795,998</a:t>
                      </a:r>
                    </a:p>
                  </a:txBody>
                  <a:tcPr marL="87464" marR="87464"/>
                </a:tc>
                <a:tc>
                  <a:txBody>
                    <a:bodyPr/>
                    <a:lstStyle/>
                    <a:p>
                      <a:pPr algn="r"/>
                      <a:r>
                        <a:rPr lang="en-US" sz="2000" dirty="0"/>
                        <a:t>$10,125,874</a:t>
                      </a:r>
                    </a:p>
                  </a:txBody>
                  <a:tcPr marL="87464" marR="87464"/>
                </a:tc>
                <a:tc>
                  <a:txBody>
                    <a:bodyPr/>
                    <a:lstStyle/>
                    <a:p>
                      <a:pPr algn="r"/>
                      <a:r>
                        <a:rPr lang="en-US" sz="2000" dirty="0"/>
                        <a:t>$9,104,161</a:t>
                      </a:r>
                    </a:p>
                  </a:txBody>
                  <a:tcPr marL="87464" marR="87464"/>
                </a:tc>
                <a:tc>
                  <a:txBody>
                    <a:bodyPr/>
                    <a:lstStyle/>
                    <a:p>
                      <a:pPr algn="r"/>
                      <a:r>
                        <a:rPr lang="en-US" sz="2000" dirty="0"/>
                        <a:t>$9,889,596</a:t>
                      </a:r>
                    </a:p>
                  </a:txBody>
                  <a:tcPr marL="87464" marR="87464"/>
                </a:tc>
                <a:extLst>
                  <a:ext uri="{0D108BD9-81ED-4DB2-BD59-A6C34878D82A}">
                    <a16:rowId xmlns:a16="http://schemas.microsoft.com/office/drawing/2014/main" val="3888384761"/>
                  </a:ext>
                </a:extLst>
              </a:tr>
              <a:tr h="407016">
                <a:tc>
                  <a:txBody>
                    <a:bodyPr/>
                    <a:lstStyle/>
                    <a:p>
                      <a:r>
                        <a:rPr lang="en-US" sz="2000" dirty="0"/>
                        <a:t>Expenses</a:t>
                      </a:r>
                    </a:p>
                  </a:txBody>
                  <a:tcPr marL="87464" marR="87464"/>
                </a:tc>
                <a:tc>
                  <a:txBody>
                    <a:bodyPr/>
                    <a:lstStyle/>
                    <a:p>
                      <a:pPr algn="r"/>
                      <a:r>
                        <a:rPr lang="en-US" sz="2000" dirty="0"/>
                        <a:t>$9,253,742</a:t>
                      </a:r>
                    </a:p>
                  </a:txBody>
                  <a:tcPr marL="87464" marR="87464"/>
                </a:tc>
                <a:tc>
                  <a:txBody>
                    <a:bodyPr/>
                    <a:lstStyle/>
                    <a:p>
                      <a:pPr algn="r"/>
                      <a:r>
                        <a:rPr lang="en-US" sz="2000" dirty="0"/>
                        <a:t>$10,161,011</a:t>
                      </a:r>
                    </a:p>
                  </a:txBody>
                  <a:tcPr marL="87464" marR="87464"/>
                </a:tc>
                <a:tc>
                  <a:txBody>
                    <a:bodyPr/>
                    <a:lstStyle/>
                    <a:p>
                      <a:pPr algn="r"/>
                      <a:r>
                        <a:rPr lang="en-US" sz="2000" dirty="0"/>
                        <a:t>$10,144,308</a:t>
                      </a:r>
                    </a:p>
                  </a:txBody>
                  <a:tcPr marL="87464" marR="87464"/>
                </a:tc>
                <a:tc>
                  <a:txBody>
                    <a:bodyPr/>
                    <a:lstStyle/>
                    <a:p>
                      <a:pPr algn="r"/>
                      <a:r>
                        <a:rPr lang="en-US" sz="2000" dirty="0"/>
                        <a:t>$10,038,173</a:t>
                      </a:r>
                    </a:p>
                  </a:txBody>
                  <a:tcPr marL="87464" marR="87464"/>
                </a:tc>
                <a:extLst>
                  <a:ext uri="{0D108BD9-81ED-4DB2-BD59-A6C34878D82A}">
                    <a16:rowId xmlns:a16="http://schemas.microsoft.com/office/drawing/2014/main" val="2981446228"/>
                  </a:ext>
                </a:extLst>
              </a:tr>
              <a:tr h="407016">
                <a:tc>
                  <a:txBody>
                    <a:bodyPr/>
                    <a:lstStyle/>
                    <a:p>
                      <a:r>
                        <a:rPr lang="en-US" sz="2000" dirty="0"/>
                        <a:t>Surplus/(Deficit)</a:t>
                      </a:r>
                    </a:p>
                  </a:txBody>
                  <a:tcPr marL="87464" marR="87464"/>
                </a:tc>
                <a:tc>
                  <a:txBody>
                    <a:bodyPr/>
                    <a:lstStyle/>
                    <a:p>
                      <a:pPr algn="r"/>
                      <a:r>
                        <a:rPr lang="en-US" sz="2000" dirty="0"/>
                        <a:t>$542,256</a:t>
                      </a:r>
                    </a:p>
                  </a:txBody>
                  <a:tcPr marL="87464" marR="87464"/>
                </a:tc>
                <a:tc>
                  <a:txBody>
                    <a:bodyPr/>
                    <a:lstStyle/>
                    <a:p>
                      <a:pPr algn="r"/>
                      <a:r>
                        <a:rPr lang="en-US" sz="2000" dirty="0"/>
                        <a:t>$(35,137)</a:t>
                      </a:r>
                    </a:p>
                  </a:txBody>
                  <a:tcPr marL="87464" marR="87464"/>
                </a:tc>
                <a:tc>
                  <a:txBody>
                    <a:bodyPr/>
                    <a:lstStyle/>
                    <a:p>
                      <a:pPr algn="r"/>
                      <a:r>
                        <a:rPr lang="en-US" sz="2000" dirty="0"/>
                        <a:t>$(1,040,147)</a:t>
                      </a:r>
                    </a:p>
                  </a:txBody>
                  <a:tcPr marL="87464" marR="87464"/>
                </a:tc>
                <a:tc>
                  <a:txBody>
                    <a:bodyPr/>
                    <a:lstStyle/>
                    <a:p>
                      <a:pPr algn="r"/>
                      <a:r>
                        <a:rPr lang="en-US" sz="2000" dirty="0"/>
                        <a:t>$(148,577)</a:t>
                      </a:r>
                    </a:p>
                  </a:txBody>
                  <a:tcPr marL="87464" marR="87464"/>
                </a:tc>
                <a:extLst>
                  <a:ext uri="{0D108BD9-81ED-4DB2-BD59-A6C34878D82A}">
                    <a16:rowId xmlns:a16="http://schemas.microsoft.com/office/drawing/2014/main" val="3534054147"/>
                  </a:ext>
                </a:extLst>
              </a:tr>
              <a:tr h="407016">
                <a:tc>
                  <a:txBody>
                    <a:bodyPr/>
                    <a:lstStyle/>
                    <a:p>
                      <a:r>
                        <a:rPr lang="en-US" sz="2000" dirty="0"/>
                        <a:t>Ending Balance</a:t>
                      </a:r>
                    </a:p>
                  </a:txBody>
                  <a:tcPr marL="87464" marR="87464"/>
                </a:tc>
                <a:tc>
                  <a:txBody>
                    <a:bodyPr/>
                    <a:lstStyle/>
                    <a:p>
                      <a:pPr algn="r"/>
                      <a:r>
                        <a:rPr lang="en-US" sz="2000" dirty="0"/>
                        <a:t>$11,399,646</a:t>
                      </a:r>
                    </a:p>
                  </a:txBody>
                  <a:tcPr marL="87464" marR="87464"/>
                </a:tc>
                <a:tc>
                  <a:txBody>
                    <a:bodyPr/>
                    <a:lstStyle/>
                    <a:p>
                      <a:pPr algn="r"/>
                      <a:r>
                        <a:rPr lang="en-US" sz="2000" dirty="0"/>
                        <a:t>$11,364,509</a:t>
                      </a:r>
                    </a:p>
                  </a:txBody>
                  <a:tcPr marL="87464" marR="87464"/>
                </a:tc>
                <a:tc>
                  <a:txBody>
                    <a:bodyPr/>
                    <a:lstStyle/>
                    <a:p>
                      <a:pPr algn="r"/>
                      <a:r>
                        <a:rPr lang="en-US" sz="2000" dirty="0"/>
                        <a:t>$10,324,361</a:t>
                      </a:r>
                    </a:p>
                  </a:txBody>
                  <a:tcPr marL="87464" marR="87464"/>
                </a:tc>
                <a:tc>
                  <a:txBody>
                    <a:bodyPr/>
                    <a:lstStyle/>
                    <a:p>
                      <a:pPr algn="r"/>
                      <a:r>
                        <a:rPr lang="en-US" sz="2000" dirty="0"/>
                        <a:t>$10,175,784</a:t>
                      </a:r>
                    </a:p>
                  </a:txBody>
                  <a:tcPr marL="87464" marR="87464"/>
                </a:tc>
                <a:extLst>
                  <a:ext uri="{0D108BD9-81ED-4DB2-BD59-A6C34878D82A}">
                    <a16:rowId xmlns:a16="http://schemas.microsoft.com/office/drawing/2014/main" val="33258522"/>
                  </a:ext>
                </a:extLst>
              </a:tr>
              <a:tr h="407016">
                <a:tc gridSpan="5">
                  <a:txBody>
                    <a:bodyPr/>
                    <a:lstStyle/>
                    <a:p>
                      <a:r>
                        <a:rPr lang="en-US" sz="2000" b="1" dirty="0"/>
                        <a:t>Components of Net Position</a:t>
                      </a:r>
                    </a:p>
                  </a:txBody>
                  <a:tcPr marL="87464" marR="87464"/>
                </a:tc>
                <a:tc hMerge="1">
                  <a:txBody>
                    <a:bodyPr/>
                    <a:lstStyle/>
                    <a:p>
                      <a:endParaRPr lang="en-US"/>
                    </a:p>
                  </a:txBody>
                  <a:tcPr/>
                </a:tc>
                <a:tc hMerge="1">
                  <a:txBody>
                    <a:bodyPr/>
                    <a:lstStyle/>
                    <a:p>
                      <a:pPr algn="r"/>
                      <a:endParaRPr lang="en-US" dirty="0"/>
                    </a:p>
                  </a:txBody>
                  <a:tcPr/>
                </a:tc>
                <a:tc hMerge="1">
                  <a:txBody>
                    <a:bodyPr/>
                    <a:lstStyle/>
                    <a:p>
                      <a:pPr algn="r"/>
                      <a:endParaRPr lang="en-US" dirty="0"/>
                    </a:p>
                  </a:txBody>
                  <a:tcPr/>
                </a:tc>
                <a:tc hMerge="1">
                  <a:txBody>
                    <a:bodyPr/>
                    <a:lstStyle/>
                    <a:p>
                      <a:pPr algn="r"/>
                      <a:endParaRPr lang="en-US" dirty="0"/>
                    </a:p>
                  </a:txBody>
                  <a:tcPr/>
                </a:tc>
                <a:extLst>
                  <a:ext uri="{0D108BD9-81ED-4DB2-BD59-A6C34878D82A}">
                    <a16:rowId xmlns:a16="http://schemas.microsoft.com/office/drawing/2014/main" val="1858962692"/>
                  </a:ext>
                </a:extLst>
              </a:tr>
              <a:tr h="407016">
                <a:tc>
                  <a:txBody>
                    <a:bodyPr/>
                    <a:lstStyle/>
                    <a:p>
                      <a:r>
                        <a:rPr lang="en-US" sz="2000" dirty="0"/>
                        <a:t>Net Assets in Capital Assets</a:t>
                      </a:r>
                    </a:p>
                  </a:txBody>
                  <a:tcPr marL="87464" marR="87464"/>
                </a:tc>
                <a:tc>
                  <a:txBody>
                    <a:bodyPr/>
                    <a:lstStyle/>
                    <a:p>
                      <a:pPr algn="r"/>
                      <a:r>
                        <a:rPr lang="en-US" sz="2000" dirty="0"/>
                        <a:t>$8,596,922</a:t>
                      </a:r>
                    </a:p>
                  </a:txBody>
                  <a:tcPr marL="87464" marR="87464"/>
                </a:tc>
                <a:tc>
                  <a:txBody>
                    <a:bodyPr/>
                    <a:lstStyle/>
                    <a:p>
                      <a:pPr algn="r"/>
                      <a:r>
                        <a:rPr lang="en-US" sz="2000" dirty="0"/>
                        <a:t>$8,301,579</a:t>
                      </a:r>
                    </a:p>
                  </a:txBody>
                  <a:tcPr marL="87464" marR="87464"/>
                </a:tc>
                <a:tc>
                  <a:txBody>
                    <a:bodyPr/>
                    <a:lstStyle/>
                    <a:p>
                      <a:pPr algn="r"/>
                      <a:r>
                        <a:rPr lang="en-US" sz="2000" dirty="0"/>
                        <a:t>$8,027,547</a:t>
                      </a:r>
                    </a:p>
                  </a:txBody>
                  <a:tcPr marL="87464" marR="87464"/>
                </a:tc>
                <a:tc>
                  <a:txBody>
                    <a:bodyPr/>
                    <a:lstStyle/>
                    <a:p>
                      <a:pPr algn="r"/>
                      <a:r>
                        <a:rPr lang="en-US" sz="2000" dirty="0"/>
                        <a:t>$7,754,645</a:t>
                      </a:r>
                    </a:p>
                  </a:txBody>
                  <a:tcPr marL="87464" marR="87464"/>
                </a:tc>
                <a:extLst>
                  <a:ext uri="{0D108BD9-81ED-4DB2-BD59-A6C34878D82A}">
                    <a16:rowId xmlns:a16="http://schemas.microsoft.com/office/drawing/2014/main" val="4233879320"/>
                  </a:ext>
                </a:extLst>
              </a:tr>
              <a:tr h="407016">
                <a:tc>
                  <a:txBody>
                    <a:bodyPr/>
                    <a:lstStyle/>
                    <a:p>
                      <a:r>
                        <a:rPr lang="en-US" sz="2000" dirty="0"/>
                        <a:t>Restricted Net Position</a:t>
                      </a:r>
                    </a:p>
                  </a:txBody>
                  <a:tcPr marL="87464" marR="87464"/>
                </a:tc>
                <a:tc>
                  <a:txBody>
                    <a:bodyPr/>
                    <a:lstStyle/>
                    <a:p>
                      <a:pPr algn="r"/>
                      <a:r>
                        <a:rPr lang="en-US" sz="2000" dirty="0"/>
                        <a:t>$599,227</a:t>
                      </a:r>
                    </a:p>
                  </a:txBody>
                  <a:tcPr marL="87464" marR="87464"/>
                </a:tc>
                <a:tc>
                  <a:txBody>
                    <a:bodyPr/>
                    <a:lstStyle/>
                    <a:p>
                      <a:pPr algn="r"/>
                      <a:r>
                        <a:rPr lang="en-US" sz="2000" dirty="0"/>
                        <a:t>$458,844</a:t>
                      </a:r>
                    </a:p>
                  </a:txBody>
                  <a:tcPr marL="87464" marR="87464"/>
                </a:tc>
                <a:tc>
                  <a:txBody>
                    <a:bodyPr/>
                    <a:lstStyle/>
                    <a:p>
                      <a:pPr algn="r"/>
                      <a:r>
                        <a:rPr lang="en-US" sz="2000" dirty="0"/>
                        <a:t>$176,142</a:t>
                      </a:r>
                    </a:p>
                  </a:txBody>
                  <a:tcPr marL="87464" marR="87464"/>
                </a:tc>
                <a:tc>
                  <a:txBody>
                    <a:bodyPr/>
                    <a:lstStyle/>
                    <a:p>
                      <a:pPr algn="r"/>
                      <a:r>
                        <a:rPr lang="en-US" sz="2000" dirty="0"/>
                        <a:t>$161,899</a:t>
                      </a:r>
                    </a:p>
                  </a:txBody>
                  <a:tcPr marL="87464" marR="87464"/>
                </a:tc>
                <a:extLst>
                  <a:ext uri="{0D108BD9-81ED-4DB2-BD59-A6C34878D82A}">
                    <a16:rowId xmlns:a16="http://schemas.microsoft.com/office/drawing/2014/main" val="2854856488"/>
                  </a:ext>
                </a:extLst>
              </a:tr>
              <a:tr h="407016">
                <a:tc>
                  <a:txBody>
                    <a:bodyPr/>
                    <a:lstStyle/>
                    <a:p>
                      <a:r>
                        <a:rPr lang="en-US" sz="2000" dirty="0"/>
                        <a:t>Unrestricted Net Position</a:t>
                      </a:r>
                    </a:p>
                  </a:txBody>
                  <a:tcPr marL="87464" marR="87464"/>
                </a:tc>
                <a:tc>
                  <a:txBody>
                    <a:bodyPr/>
                    <a:lstStyle/>
                    <a:p>
                      <a:pPr algn="r"/>
                      <a:r>
                        <a:rPr lang="en-US" sz="2000" dirty="0"/>
                        <a:t>$2,203,497</a:t>
                      </a:r>
                    </a:p>
                  </a:txBody>
                  <a:tcPr marL="87464" marR="87464"/>
                </a:tc>
                <a:tc>
                  <a:txBody>
                    <a:bodyPr/>
                    <a:lstStyle/>
                    <a:p>
                      <a:pPr algn="r"/>
                      <a:r>
                        <a:rPr lang="en-US" sz="2000" dirty="0"/>
                        <a:t>$2,604,086</a:t>
                      </a:r>
                    </a:p>
                  </a:txBody>
                  <a:tcPr marL="87464" marR="87464"/>
                </a:tc>
                <a:tc>
                  <a:txBody>
                    <a:bodyPr/>
                    <a:lstStyle/>
                    <a:p>
                      <a:pPr algn="r"/>
                      <a:r>
                        <a:rPr lang="en-US" sz="2000" dirty="0"/>
                        <a:t>$2,120,672</a:t>
                      </a:r>
                    </a:p>
                  </a:txBody>
                  <a:tcPr marL="87464" marR="87464"/>
                </a:tc>
                <a:tc>
                  <a:txBody>
                    <a:bodyPr/>
                    <a:lstStyle/>
                    <a:p>
                      <a:pPr algn="r"/>
                      <a:r>
                        <a:rPr lang="en-US" sz="2000" dirty="0"/>
                        <a:t>$2,259,240</a:t>
                      </a:r>
                    </a:p>
                  </a:txBody>
                  <a:tcPr marL="87464" marR="87464"/>
                </a:tc>
                <a:extLst>
                  <a:ext uri="{0D108BD9-81ED-4DB2-BD59-A6C34878D82A}">
                    <a16:rowId xmlns:a16="http://schemas.microsoft.com/office/drawing/2014/main" val="3420555525"/>
                  </a:ext>
                </a:extLst>
              </a:tr>
              <a:tr h="407016">
                <a:tc>
                  <a:txBody>
                    <a:bodyPr/>
                    <a:lstStyle/>
                    <a:p>
                      <a:r>
                        <a:rPr lang="en-US" sz="2000" dirty="0"/>
                        <a:t>Reserves (as % of Expenses)</a:t>
                      </a:r>
                    </a:p>
                  </a:txBody>
                  <a:tcPr marL="87464" marR="87464" anchor="ctr"/>
                </a:tc>
                <a:tc>
                  <a:txBody>
                    <a:bodyPr/>
                    <a:lstStyle/>
                    <a:p>
                      <a:pPr algn="r"/>
                      <a:r>
                        <a:rPr lang="en-US" sz="2000" dirty="0"/>
                        <a:t>23.8%</a:t>
                      </a:r>
                    </a:p>
                  </a:txBody>
                  <a:tcPr marL="87464" marR="87464" anchor="ctr"/>
                </a:tc>
                <a:tc>
                  <a:txBody>
                    <a:bodyPr/>
                    <a:lstStyle/>
                    <a:p>
                      <a:pPr algn="r"/>
                      <a:r>
                        <a:rPr lang="en-US" sz="2000" dirty="0"/>
                        <a:t>25.6%</a:t>
                      </a:r>
                    </a:p>
                  </a:txBody>
                  <a:tcPr marL="87464" marR="87464" anchor="ctr"/>
                </a:tc>
                <a:tc>
                  <a:txBody>
                    <a:bodyPr/>
                    <a:lstStyle/>
                    <a:p>
                      <a:pPr algn="r"/>
                      <a:r>
                        <a:rPr lang="en-US" sz="2000" dirty="0"/>
                        <a:t>20.9%</a:t>
                      </a:r>
                    </a:p>
                  </a:txBody>
                  <a:tcPr marL="87464" marR="87464" anchor="ctr"/>
                </a:tc>
                <a:tc>
                  <a:txBody>
                    <a:bodyPr/>
                    <a:lstStyle/>
                    <a:p>
                      <a:pPr algn="r"/>
                      <a:r>
                        <a:rPr lang="en-US" sz="2000" dirty="0"/>
                        <a:t>22.5%</a:t>
                      </a:r>
                    </a:p>
                  </a:txBody>
                  <a:tcPr marL="87464" marR="87464" anchor="ctr"/>
                </a:tc>
                <a:extLst>
                  <a:ext uri="{0D108BD9-81ED-4DB2-BD59-A6C34878D82A}">
                    <a16:rowId xmlns:a16="http://schemas.microsoft.com/office/drawing/2014/main" val="2989416332"/>
                  </a:ext>
                </a:extLst>
              </a:tr>
            </a:tbl>
          </a:graphicData>
        </a:graphic>
      </p:graphicFrame>
    </p:spTree>
    <p:extLst>
      <p:ext uri="{BB962C8B-B14F-4D97-AF65-F5344CB8AC3E}">
        <p14:creationId xmlns:p14="http://schemas.microsoft.com/office/powerpoint/2010/main" val="101828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7679-8641-D763-BCF0-532A4F34B82B}"/>
              </a:ext>
            </a:extLst>
          </p:cNvPr>
          <p:cNvSpPr>
            <a:spLocks noGrp="1"/>
          </p:cNvSpPr>
          <p:nvPr>
            <p:ph type="title"/>
          </p:nvPr>
        </p:nvSpPr>
        <p:spPr/>
        <p:txBody>
          <a:bodyPr>
            <a:normAutofit/>
          </a:bodyPr>
          <a:lstStyle/>
          <a:p>
            <a:r>
              <a:rPr lang="en-US" sz="4000" b="1" dirty="0"/>
              <a:t>Multiyear Fund Summary, by Unrestricted and Restricted Sources: 2021-22 to 2024-25</a:t>
            </a:r>
          </a:p>
        </p:txBody>
      </p:sp>
      <p:graphicFrame>
        <p:nvGraphicFramePr>
          <p:cNvPr id="7" name="Content Placeholder 6">
            <a:extLst>
              <a:ext uri="{FF2B5EF4-FFF2-40B4-BE49-F238E27FC236}">
                <a16:creationId xmlns:a16="http://schemas.microsoft.com/office/drawing/2014/main" id="{19835A4D-DB7E-677E-E5DC-E78CCD14CE0C}"/>
              </a:ext>
            </a:extLst>
          </p:cNvPr>
          <p:cNvGraphicFramePr>
            <a:graphicFrameLocks noGrp="1"/>
          </p:cNvGraphicFramePr>
          <p:nvPr>
            <p:ph sz="half" idx="1"/>
            <p:extLst>
              <p:ext uri="{D42A27DB-BD31-4B8C-83A1-F6EECF244321}">
                <p14:modId xmlns:p14="http://schemas.microsoft.com/office/powerpoint/2010/main" val="2946319188"/>
              </p:ext>
            </p:extLst>
          </p:nvPr>
        </p:nvGraphicFramePr>
        <p:xfrm>
          <a:off x="1096963" y="1846263"/>
          <a:ext cx="4938712" cy="402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6">
            <a:extLst>
              <a:ext uri="{FF2B5EF4-FFF2-40B4-BE49-F238E27FC236}">
                <a16:creationId xmlns:a16="http://schemas.microsoft.com/office/drawing/2014/main" id="{43312FA7-523D-30EC-D8BE-AF8ED92AB9E0}"/>
              </a:ext>
            </a:extLst>
          </p:cNvPr>
          <p:cNvGraphicFramePr>
            <a:graphicFrameLocks noGrp="1"/>
          </p:cNvGraphicFramePr>
          <p:nvPr>
            <p:ph sz="half" idx="2"/>
            <p:extLst>
              <p:ext uri="{D42A27DB-BD31-4B8C-83A1-F6EECF244321}">
                <p14:modId xmlns:p14="http://schemas.microsoft.com/office/powerpoint/2010/main" val="3522917882"/>
              </p:ext>
            </p:extLst>
          </p:nvPr>
        </p:nvGraphicFramePr>
        <p:xfrm>
          <a:off x="6218238" y="1846263"/>
          <a:ext cx="4937125" cy="402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1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4C07D-07DE-0F49-B18A-AF6BF4F65D7D}"/>
              </a:ext>
            </a:extLst>
          </p:cNvPr>
          <p:cNvSpPr>
            <a:spLocks noGrp="1"/>
          </p:cNvSpPr>
          <p:nvPr>
            <p:ph type="title"/>
          </p:nvPr>
        </p:nvSpPr>
        <p:spPr/>
        <p:txBody>
          <a:bodyPr>
            <a:normAutofit/>
          </a:bodyPr>
          <a:lstStyle/>
          <a:p>
            <a:r>
              <a:rPr lang="en-US" sz="4000" b="1" dirty="0"/>
              <a:t>Local Control Accountability Plan (LCAP)</a:t>
            </a:r>
          </a:p>
        </p:txBody>
      </p:sp>
      <p:sp>
        <p:nvSpPr>
          <p:cNvPr id="6" name="Content Placeholder 5">
            <a:extLst>
              <a:ext uri="{FF2B5EF4-FFF2-40B4-BE49-F238E27FC236}">
                <a16:creationId xmlns:a16="http://schemas.microsoft.com/office/drawing/2014/main" id="{F7DFE9BC-759E-ED10-87FF-AC2BB563E7ED}"/>
              </a:ext>
            </a:extLst>
          </p:cNvPr>
          <p:cNvSpPr>
            <a:spLocks noGrp="1"/>
          </p:cNvSpPr>
          <p:nvPr>
            <p:ph idx="1"/>
          </p:nvPr>
        </p:nvSpPr>
        <p:spPr>
          <a:xfrm>
            <a:off x="1097280" y="2029929"/>
            <a:ext cx="10058400" cy="4023360"/>
          </a:xfrm>
        </p:spPr>
        <p:txBody>
          <a:bodyPr>
            <a:normAutofit/>
          </a:bodyPr>
          <a:lstStyle/>
          <a:p>
            <a:pPr marL="0" indent="0">
              <a:buNone/>
            </a:pPr>
            <a:r>
              <a:rPr lang="en-US" sz="2400" dirty="0"/>
              <a:t>The proposed budget includes expenditures for the school’s 2022-23 LCAP goals as follows</a:t>
            </a:r>
            <a:r>
              <a:rPr lang="en-US" sz="2400" dirty="0" smtClean="0"/>
              <a:t>: </a:t>
            </a:r>
          </a:p>
          <a:p>
            <a:pPr marL="0" indent="0">
              <a:buNone/>
            </a:pPr>
            <a:r>
              <a:rPr lang="en-US" sz="2400" dirty="0" smtClean="0"/>
              <a:t>Total $2,793,548.00</a:t>
            </a:r>
            <a:endParaRPr lang="en-US" sz="2400" dirty="0"/>
          </a:p>
          <a:p>
            <a:r>
              <a:rPr lang="en-US" sz="2400" b="1" dirty="0"/>
              <a:t>Goal #1 </a:t>
            </a:r>
            <a:r>
              <a:rPr lang="en-US" sz="2400" dirty="0"/>
              <a:t>– </a:t>
            </a:r>
            <a:r>
              <a:rPr lang="en-US" sz="2400" dirty="0" smtClean="0"/>
              <a:t>Provide high-quality classroom instruction ( $789,210.00 )</a:t>
            </a:r>
            <a:endParaRPr lang="en-US" sz="2400" dirty="0"/>
          </a:p>
          <a:p>
            <a:r>
              <a:rPr lang="en-US" sz="2400" b="1" dirty="0"/>
              <a:t>Goal #2 </a:t>
            </a:r>
            <a:r>
              <a:rPr lang="en-US" sz="2400" dirty="0"/>
              <a:t>– </a:t>
            </a:r>
            <a:r>
              <a:rPr lang="en-US" sz="2400" dirty="0"/>
              <a:t>Provide English Learners with the required skills to reach grade level </a:t>
            </a:r>
            <a:r>
              <a:rPr lang="en-US" sz="2400" dirty="0" smtClean="0"/>
              <a:t>standards/proficiency ( $480,075.00 </a:t>
            </a:r>
            <a:r>
              <a:rPr lang="en-US" sz="2400" dirty="0" smtClean="0"/>
              <a:t>)</a:t>
            </a:r>
            <a:endParaRPr lang="en-US" sz="2400" dirty="0"/>
          </a:p>
          <a:p>
            <a:r>
              <a:rPr lang="en-US" sz="2400" b="1" dirty="0"/>
              <a:t>Goal #3 </a:t>
            </a:r>
            <a:r>
              <a:rPr lang="en-US" sz="2400" dirty="0"/>
              <a:t>– </a:t>
            </a:r>
            <a:r>
              <a:rPr lang="en-US" sz="2400" dirty="0"/>
              <a:t>Create a safe, welcoming and inclusive campus environment for all cadets, their families and OMI </a:t>
            </a:r>
            <a:r>
              <a:rPr lang="en-US" sz="2400" dirty="0" smtClean="0"/>
              <a:t>personnel ( $1,524,263.00 </a:t>
            </a:r>
            <a:r>
              <a:rPr lang="en-US" sz="2400" dirty="0" smtClean="0"/>
              <a:t>)</a:t>
            </a:r>
            <a:endParaRPr lang="en-US" sz="2400" dirty="0"/>
          </a:p>
          <a:p>
            <a:endParaRPr lang="en-US" dirty="0"/>
          </a:p>
        </p:txBody>
      </p:sp>
    </p:spTree>
    <p:extLst>
      <p:ext uri="{BB962C8B-B14F-4D97-AF65-F5344CB8AC3E}">
        <p14:creationId xmlns:p14="http://schemas.microsoft.com/office/powerpoint/2010/main" val="192177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4C07D-07DE-0F49-B18A-AF6BF4F65D7D}"/>
              </a:ext>
            </a:extLst>
          </p:cNvPr>
          <p:cNvSpPr>
            <a:spLocks noGrp="1"/>
          </p:cNvSpPr>
          <p:nvPr>
            <p:ph type="title"/>
          </p:nvPr>
        </p:nvSpPr>
        <p:spPr/>
        <p:txBody>
          <a:bodyPr>
            <a:normAutofit/>
          </a:bodyPr>
          <a:lstStyle/>
          <a:p>
            <a:r>
              <a:rPr lang="en-US" sz="4000" b="1" dirty="0"/>
              <a:t>May Revision’s Potential Impact</a:t>
            </a:r>
          </a:p>
        </p:txBody>
      </p:sp>
      <p:sp>
        <p:nvSpPr>
          <p:cNvPr id="6" name="Content Placeholder 5">
            <a:extLst>
              <a:ext uri="{FF2B5EF4-FFF2-40B4-BE49-F238E27FC236}">
                <a16:creationId xmlns:a16="http://schemas.microsoft.com/office/drawing/2014/main" id="{F7DFE9BC-759E-ED10-87FF-AC2BB563E7ED}"/>
              </a:ext>
            </a:extLst>
          </p:cNvPr>
          <p:cNvSpPr>
            <a:spLocks noGrp="1"/>
          </p:cNvSpPr>
          <p:nvPr>
            <p:ph idx="1"/>
          </p:nvPr>
        </p:nvSpPr>
        <p:spPr>
          <a:xfrm>
            <a:off x="1097280" y="1825625"/>
            <a:ext cx="10058400" cy="4442653"/>
          </a:xfrm>
        </p:spPr>
        <p:txBody>
          <a:bodyPr>
            <a:normAutofit/>
          </a:bodyPr>
          <a:lstStyle/>
          <a:p>
            <a:pPr marL="0" indent="0">
              <a:buNone/>
            </a:pPr>
            <a:r>
              <a:rPr lang="en-US" sz="2400" b="1" dirty="0"/>
              <a:t>Expanded Learning Opportunity Program (ELO-P): </a:t>
            </a:r>
            <a:r>
              <a:rPr lang="en-US" sz="2400" dirty="0"/>
              <a:t>increases ongoing funding from $1,170 to $2,500 per classroom-based average daily attendance (ADA) (sixth grade only), </a:t>
            </a:r>
            <a:r>
              <a:rPr lang="en-US" sz="2400" b="1" dirty="0">
                <a:solidFill>
                  <a:srgbClr val="00B050"/>
                </a:solidFill>
              </a:rPr>
              <a:t>+100,000*</a:t>
            </a:r>
          </a:p>
          <a:p>
            <a:pPr marL="0" indent="0">
              <a:buNone/>
            </a:pPr>
            <a:r>
              <a:rPr lang="en-US" sz="2400" b="1" dirty="0"/>
              <a:t>Local Control Funding Formula: </a:t>
            </a:r>
            <a:r>
              <a:rPr lang="en-US" sz="2400" dirty="0"/>
              <a:t>increases base grant by $2.1 billion (equivalent to approximately 3.29% COLA),</a:t>
            </a:r>
            <a:r>
              <a:rPr lang="en-US" sz="2400" b="1" dirty="0">
                <a:solidFill>
                  <a:srgbClr val="00B050"/>
                </a:solidFill>
              </a:rPr>
              <a:t> +$200,000*</a:t>
            </a:r>
            <a:endParaRPr lang="en-US" sz="2400" dirty="0"/>
          </a:p>
          <a:p>
            <a:pPr marL="0" indent="0">
              <a:buNone/>
            </a:pPr>
            <a:r>
              <a:rPr lang="en-US" sz="2400" b="1" dirty="0"/>
              <a:t>Discretionary Block Grant: </a:t>
            </a:r>
            <a:r>
              <a:rPr lang="en-US" sz="2400" dirty="0"/>
              <a:t>provides</a:t>
            </a:r>
            <a:r>
              <a:rPr lang="en-US" sz="2400" b="1" dirty="0"/>
              <a:t> </a:t>
            </a:r>
            <a:r>
              <a:rPr lang="en-US" sz="2400" dirty="0"/>
              <a:t>one-time $8 billion unrestricted discretionary funds in 2022-23 (estimated $1,500 per 2021-22 ADA), </a:t>
            </a:r>
            <a:r>
              <a:rPr lang="en-US" sz="2400" b="1" dirty="0">
                <a:solidFill>
                  <a:srgbClr val="00B050"/>
                </a:solidFill>
              </a:rPr>
              <a:t>+$735,000*</a:t>
            </a:r>
          </a:p>
        </p:txBody>
      </p:sp>
    </p:spTree>
    <p:extLst>
      <p:ext uri="{BB962C8B-B14F-4D97-AF65-F5344CB8AC3E}">
        <p14:creationId xmlns:p14="http://schemas.microsoft.com/office/powerpoint/2010/main" val="146187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4C07D-07DE-0F49-B18A-AF6BF4F65D7D}"/>
              </a:ext>
            </a:extLst>
          </p:cNvPr>
          <p:cNvSpPr>
            <a:spLocks noGrp="1"/>
          </p:cNvSpPr>
          <p:nvPr>
            <p:ph type="title"/>
          </p:nvPr>
        </p:nvSpPr>
        <p:spPr/>
        <p:txBody>
          <a:bodyPr>
            <a:normAutofit/>
          </a:bodyPr>
          <a:lstStyle/>
          <a:p>
            <a:r>
              <a:rPr lang="en-US" sz="4000" b="1" dirty="0"/>
              <a:t>May Revision’s Potential Impact, cont.</a:t>
            </a:r>
          </a:p>
        </p:txBody>
      </p:sp>
      <p:sp>
        <p:nvSpPr>
          <p:cNvPr id="6" name="Content Placeholder 5">
            <a:extLst>
              <a:ext uri="{FF2B5EF4-FFF2-40B4-BE49-F238E27FC236}">
                <a16:creationId xmlns:a16="http://schemas.microsoft.com/office/drawing/2014/main" id="{F7DFE9BC-759E-ED10-87FF-AC2BB563E7ED}"/>
              </a:ext>
            </a:extLst>
          </p:cNvPr>
          <p:cNvSpPr>
            <a:spLocks noGrp="1"/>
          </p:cNvSpPr>
          <p:nvPr>
            <p:ph idx="1"/>
          </p:nvPr>
        </p:nvSpPr>
        <p:spPr>
          <a:xfrm>
            <a:off x="1097280" y="1825625"/>
            <a:ext cx="10256520" cy="4416149"/>
          </a:xfrm>
        </p:spPr>
        <p:txBody>
          <a:bodyPr>
            <a:normAutofit/>
          </a:bodyPr>
          <a:lstStyle/>
          <a:p>
            <a:pPr marL="0" indent="0">
              <a:buNone/>
            </a:pPr>
            <a:r>
              <a:rPr lang="en-US" sz="2400" b="1" dirty="0"/>
              <a:t>Declining Enrollment: </a:t>
            </a:r>
            <a:r>
              <a:rPr lang="en-US" sz="2400" dirty="0"/>
              <a:t>A few proposals are under consideration to mitigate attendance losses due to declining enrollment and COVID-19 impacts:</a:t>
            </a:r>
          </a:p>
          <a:p>
            <a:pPr lvl="1"/>
            <a:r>
              <a:rPr lang="en-US" sz="2400" dirty="0"/>
              <a:t>COVID-19 ADA Relief – impacts 2021-22, greater of capture rate from 2019-20 or 2021-22,</a:t>
            </a:r>
            <a:r>
              <a:rPr lang="en-US" sz="2400" b="1" dirty="0">
                <a:solidFill>
                  <a:srgbClr val="00B050"/>
                </a:solidFill>
              </a:rPr>
              <a:t> +$250,000*</a:t>
            </a:r>
            <a:endParaRPr lang="en-US" sz="2400" dirty="0"/>
          </a:p>
          <a:p>
            <a:pPr lvl="1"/>
            <a:r>
              <a:rPr lang="en-US" sz="2400" dirty="0"/>
              <a:t>Declining Enrollment Protection for Classroom-Based Charter Schools – impacts 2021-22, greater of current or prior-year ADA,</a:t>
            </a:r>
            <a:r>
              <a:rPr lang="en-US" sz="2400" b="1" dirty="0">
                <a:solidFill>
                  <a:srgbClr val="00B050"/>
                </a:solidFill>
              </a:rPr>
              <a:t> +$1,500,000*</a:t>
            </a:r>
            <a:endParaRPr lang="en-US" sz="2400" dirty="0"/>
          </a:p>
          <a:p>
            <a:pPr marL="0" indent="0">
              <a:buNone/>
            </a:pPr>
            <a:r>
              <a:rPr lang="en-US" sz="2400" b="1" dirty="0">
                <a:solidFill>
                  <a:srgbClr val="00B050"/>
                </a:solidFill>
              </a:rPr>
              <a:t>*</a:t>
            </a:r>
            <a:r>
              <a:rPr lang="en-US" sz="2400" dirty="0"/>
              <a:t>Dollar amounts are estimates only. No adjustments from the May proposal have been included in the budget at this time.  Any necessary revisions resulting from the state’s budget adoption will be prepared and presented to the governing board for approval at a future meeting.</a:t>
            </a:r>
          </a:p>
        </p:txBody>
      </p:sp>
    </p:spTree>
    <p:extLst>
      <p:ext uri="{BB962C8B-B14F-4D97-AF65-F5344CB8AC3E}">
        <p14:creationId xmlns:p14="http://schemas.microsoft.com/office/powerpoint/2010/main" val="389295933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2451</TotalTime>
  <Words>2379</Words>
  <Application>Microsoft Office PowerPoint</Application>
  <PresentationFormat>Widescreen</PresentationFormat>
  <Paragraphs>408</Paragraphs>
  <Slides>21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Retrospect</vt:lpstr>
      <vt:lpstr>2022-23 Proposed Adopted Budget Governing Board Meeting – June 9, 2022</vt:lpstr>
      <vt:lpstr>Changes from May Preliminary Budget</vt:lpstr>
      <vt:lpstr>Changes from May Preliminary Budget, cont.</vt:lpstr>
      <vt:lpstr>Multiyear Projection Summary: Assumptions</vt:lpstr>
      <vt:lpstr>Multiyear Fund Summary, by Combined Sources: 2021-22 to 2024-25</vt:lpstr>
      <vt:lpstr>Multiyear Fund Summary, by Unrestricted and Restricted Sources: 2021-22 to 2024-25</vt:lpstr>
      <vt:lpstr>Local Control Accountability Plan (LCAP)</vt:lpstr>
      <vt:lpstr>May Revision’s Potential Impact</vt:lpstr>
      <vt:lpstr>May Revision’s Potential Impact, cont.</vt:lpstr>
      <vt:lpstr>Next Steps</vt:lpstr>
      <vt:lpstr>Historical Enrollment &amp; Attendance</vt:lpstr>
      <vt:lpstr>2022-23: Enrollment, by Grade Level</vt:lpstr>
      <vt:lpstr>2022-23: Revenues, by Major Source</vt:lpstr>
      <vt:lpstr>Assumptions:   LCFF, year-to-year changes</vt:lpstr>
      <vt:lpstr>PowerPoint Presentation</vt:lpstr>
      <vt:lpstr>Assumptions:  Federal Revenue,  year-to-year changes </vt:lpstr>
      <vt:lpstr>Assumptions:  State Revenue,  year-to-year changes </vt:lpstr>
      <vt:lpstr>Assumptions:  Local Revenue,  year-to-year changes</vt:lpstr>
      <vt:lpstr>2022-23: Expenditures, by Major Category</vt:lpstr>
      <vt:lpstr>Assumptions:  Expenditures,  year-to-year changes</vt:lpstr>
      <vt:lpstr>2022-23 Position Summary, Full-Time Equivalents (FTE*)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Oakland Military Institute 2022-23 Preliminary Budget</dc:title>
  <dc:creator>Erin Lillibridge</dc:creator>
  <cp:lastModifiedBy>Vincent Salazar</cp:lastModifiedBy>
  <cp:revision>24</cp:revision>
  <cp:lastPrinted>2022-06-03T19:24:23Z</cp:lastPrinted>
  <dcterms:created xsi:type="dcterms:W3CDTF">2022-04-28T17:33:06Z</dcterms:created>
  <dcterms:modified xsi:type="dcterms:W3CDTF">2022-06-03T19:36:13Z</dcterms:modified>
</cp:coreProperties>
</file>