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30" y="1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A4DB-4316-4AE9-BD74-8806FAB62C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48232B-C693-4706-A49F-5968A0CD21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9CF233-9D59-44E4-B0F5-B585BE85FEAC}"/>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E64F8250-8F2A-436E-B062-BE2023A67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B2A626-EF71-4BA9-B4F1-1039EFFCB576}"/>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2529490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83305-BB0F-4003-B302-CBFCD076BD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7E6817-19D6-4B00-A7C0-270CE728B2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0863E-D3E5-49E4-805E-FEAB7D0E67C3}"/>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F0E939BF-EC8E-447C-B245-140DF77DA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B8885-9FEA-407A-94BE-7BCD632AF6C5}"/>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278084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395E8-7D09-4771-8C95-D8AD200E3C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AF1065-364C-42F9-919C-7EA61BE60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0EF2FC-6E02-4C57-8EE9-CD9DE9A61540}"/>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0BCBAD2B-A497-47D4-AB83-1AC258A62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2449C-5B03-4E60-9FCC-343B85BE6FC6}"/>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307607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40F4-3630-4295-BB06-A5198F6CD9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CEAD95-905F-44BD-9FFD-FEDF9E6051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CC248-4EDB-40C1-8073-F701F1E8EFA2}"/>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F9E49F65-4AC0-44C6-919B-9D53E481C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8D928-DE4D-453B-BE24-0CADDE6851C7}"/>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21026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6F17-716D-41F9-B917-A16FE5CCB3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5ECE14-5A48-4008-8A6F-27850E30B7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2E54C4-BC1A-47DB-8ECA-42C8E4268DCB}"/>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F3055E3E-D26E-450F-9F06-8989861D5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22EA9-05B0-4D84-B8C6-92AD32541C17}"/>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115880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367E-1A0C-4277-B095-002DD24952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5AC701-CFCA-46BC-B98D-743563CF98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E52E6-6A85-4D9A-B4C7-A2CFAEC0FA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5628C3-F657-4F26-B8F8-0AACF3D938F3}"/>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6" name="Footer Placeholder 5">
            <a:extLst>
              <a:ext uri="{FF2B5EF4-FFF2-40B4-BE49-F238E27FC236}">
                <a16:creationId xmlns:a16="http://schemas.microsoft.com/office/drawing/2014/main" id="{49CBB7C2-6915-41FD-BAA7-ADF1B8B24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C5309-C137-4A13-A930-F4B6AF069E48}"/>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308079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556C-F6BC-410A-99B1-B791BDA154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2BE79F-F01D-4CAD-B517-B6D75B06B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6B7E4D-2D9E-4951-9711-7218ABF149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0561C3-A619-4945-8678-99F309AD2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CDDC55-9C3A-42B8-BEF7-8F08AE8FC3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5C50AC-4395-4781-8284-3E0AB8105EC5}"/>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8" name="Footer Placeholder 7">
            <a:extLst>
              <a:ext uri="{FF2B5EF4-FFF2-40B4-BE49-F238E27FC236}">
                <a16:creationId xmlns:a16="http://schemas.microsoft.com/office/drawing/2014/main" id="{4E96D391-A9F2-4597-8B3D-BB97728208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1297B-CB33-4485-A7CC-763CD48DBEB0}"/>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314103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D4D7-A46B-45F1-BA16-0067C76779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7FD0D6-C078-47DC-8D1C-E6CEC1B54C59}"/>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4" name="Footer Placeholder 3">
            <a:extLst>
              <a:ext uri="{FF2B5EF4-FFF2-40B4-BE49-F238E27FC236}">
                <a16:creationId xmlns:a16="http://schemas.microsoft.com/office/drawing/2014/main" id="{28511596-497A-4E77-8235-DCAD27DDB3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16E69F-71AF-469E-BACA-E817522698CE}"/>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280885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2BB7A5-680E-46DD-9D7C-A76D8DECAD24}"/>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3" name="Footer Placeholder 2">
            <a:extLst>
              <a:ext uri="{FF2B5EF4-FFF2-40B4-BE49-F238E27FC236}">
                <a16:creationId xmlns:a16="http://schemas.microsoft.com/office/drawing/2014/main" id="{BF0B948B-E82D-446D-9B71-9E3B422F54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76F85-429C-4995-990B-708BBA1FAFF0}"/>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1996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64D7-4B3C-40F7-BEBF-D36847ECC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CF467A-2AD8-4B31-B88D-8AF8798274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42597F-4CC4-4557-9136-5F5F64B85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07638-3721-4C7D-835D-E392D0B7E7A5}"/>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6" name="Footer Placeholder 5">
            <a:extLst>
              <a:ext uri="{FF2B5EF4-FFF2-40B4-BE49-F238E27FC236}">
                <a16:creationId xmlns:a16="http://schemas.microsoft.com/office/drawing/2014/main" id="{D48F47A6-E9E0-4F2F-920D-E995830E5B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9E380-74D1-49DB-9771-C5E1A1B1F2F6}"/>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83659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6783-F973-4E71-AA39-77FA679ED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894393-5D46-4B12-AF92-4149A8AC40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E87C6E-F812-467F-A0A7-43307E35B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346A4-751E-4A99-A8DE-692C1868F6C6}"/>
              </a:ext>
            </a:extLst>
          </p:cNvPr>
          <p:cNvSpPr>
            <a:spLocks noGrp="1"/>
          </p:cNvSpPr>
          <p:nvPr>
            <p:ph type="dt" sz="half" idx="10"/>
          </p:nvPr>
        </p:nvSpPr>
        <p:spPr/>
        <p:txBody>
          <a:bodyPr/>
          <a:lstStyle/>
          <a:p>
            <a:fld id="{E91C6647-2DED-40A8-9314-0E0EEEE28D5C}" type="datetimeFigureOut">
              <a:rPr lang="en-US" smtClean="0"/>
              <a:t>8/11/2020</a:t>
            </a:fld>
            <a:endParaRPr lang="en-US"/>
          </a:p>
        </p:txBody>
      </p:sp>
      <p:sp>
        <p:nvSpPr>
          <p:cNvPr id="6" name="Footer Placeholder 5">
            <a:extLst>
              <a:ext uri="{FF2B5EF4-FFF2-40B4-BE49-F238E27FC236}">
                <a16:creationId xmlns:a16="http://schemas.microsoft.com/office/drawing/2014/main" id="{EA217175-7ED6-46ED-85BB-AD883FBA9E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633DA-AD7A-427C-835D-C24440060E54}"/>
              </a:ext>
            </a:extLst>
          </p:cNvPr>
          <p:cNvSpPr>
            <a:spLocks noGrp="1"/>
          </p:cNvSpPr>
          <p:nvPr>
            <p:ph type="sldNum" sz="quarter" idx="12"/>
          </p:nvPr>
        </p:nvSpPr>
        <p:spPr/>
        <p:txBody>
          <a:bodyPr/>
          <a:lstStyle/>
          <a:p>
            <a:fld id="{8A4191CF-9967-4633-954C-BE619011BD71}" type="slidenum">
              <a:rPr lang="en-US" smtClean="0"/>
              <a:t>‹#›</a:t>
            </a:fld>
            <a:endParaRPr lang="en-US"/>
          </a:p>
        </p:txBody>
      </p:sp>
    </p:spTree>
    <p:extLst>
      <p:ext uri="{BB962C8B-B14F-4D97-AF65-F5344CB8AC3E}">
        <p14:creationId xmlns:p14="http://schemas.microsoft.com/office/powerpoint/2010/main" val="206222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17576A-B20D-41C2-B8A7-F18BE64FB1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2CA8AC-22AE-4FA5-A642-E40ED28E26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D150E-2CEF-49F9-A604-6113B5B68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6647-2DED-40A8-9314-0E0EEEE28D5C}" type="datetimeFigureOut">
              <a:rPr lang="en-US" smtClean="0"/>
              <a:t>8/11/2020</a:t>
            </a:fld>
            <a:endParaRPr lang="en-US"/>
          </a:p>
        </p:txBody>
      </p:sp>
      <p:sp>
        <p:nvSpPr>
          <p:cNvPr id="5" name="Footer Placeholder 4">
            <a:extLst>
              <a:ext uri="{FF2B5EF4-FFF2-40B4-BE49-F238E27FC236}">
                <a16:creationId xmlns:a16="http://schemas.microsoft.com/office/drawing/2014/main" id="{B0B4AAC7-A636-4574-80DA-EC1835DE2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56FEEB-5121-4940-87F6-683BE358D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191CF-9967-4633-954C-BE619011BD71}" type="slidenum">
              <a:rPr lang="en-US" smtClean="0"/>
              <a:t>‹#›</a:t>
            </a:fld>
            <a:endParaRPr lang="en-US"/>
          </a:p>
        </p:txBody>
      </p:sp>
    </p:spTree>
    <p:extLst>
      <p:ext uri="{BB962C8B-B14F-4D97-AF65-F5344CB8AC3E}">
        <p14:creationId xmlns:p14="http://schemas.microsoft.com/office/powerpoint/2010/main" val="2959044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choolmint.com/" TargetMode="External"/><Relationship Id="rId3" Type="http://schemas.openxmlformats.org/officeDocument/2006/relationships/hyperlink" Target="http://sales.schoolmint.com/t/11554/c/20c2c046-dd49-4c91-ab85-0cc9bd981666/NB2HI4DTHIXS643DNBXW63DNNFXHILTXNFZXI2LBFZRW63JPNVSWI2LBOMXW66DJHAZWO5TRG4ZQ====/schoolmint-wistia-com-medias-oxi83gvq73"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ales.schoolmint.com/t/11554/c/20c2c046-dd49-4c91-ab85-0cc9bd981666/NB2HI4DTHIXS643DNBXW63DNNFXHILTXNFZXI2LBFZRW63JPNVSWI2LBOMXWSYJSMF4TA53IM42A====/schoolmint-wistia-com-medias-ia2ay0whg4" TargetMode="External"/><Relationship Id="rId5" Type="http://schemas.openxmlformats.org/officeDocument/2006/relationships/hyperlink" Target="http://sales.schoolmint.com/t/11554/c/20c2c046-dd49-4c91-ab85-0cc9bd981666/NB2HI4DTHIXS63DFMFZG4LTTMNUG633MNVUW45BOMNXW2L3SMVTWS43UOJQXI2LPNYWTMLLNNFXC2ZDFNVXS253BORRWQLTIORWWY===/learn-schoolmint-com-registration-6-min-demo-watch-html" TargetMode="External"/><Relationship Id="rId4" Type="http://schemas.openxmlformats.org/officeDocument/2006/relationships/hyperlink" Target="http://sales.schoolmint.com/t/11554/c/20c2c046-dd49-4c91-ab85-0cc9bd981666/NB2HI4DTHIXS643DNBXW63DNNFXHILTXNFZXI2LBFZRW63JPNVSWI2LBOMXXS3D2MJWDA2BVNV3Q====/schoolmint-wistia-com-medias-ylzbl0h5m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A7121E77-61DC-441A-8D4C-11D7E50FCA17}"/>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41402" y="933061"/>
            <a:ext cx="12050598" cy="5924939"/>
          </a:xfrm>
          <a:prstGeom prst="rect">
            <a:avLst/>
          </a:prstGeom>
        </p:spPr>
      </p:pic>
      <p:sp>
        <p:nvSpPr>
          <p:cNvPr id="6" name="TextBox 5">
            <a:extLst>
              <a:ext uri="{FF2B5EF4-FFF2-40B4-BE49-F238E27FC236}">
                <a16:creationId xmlns:a16="http://schemas.microsoft.com/office/drawing/2014/main" id="{83F24061-6862-413A-867D-47455BF41A92}"/>
              </a:ext>
            </a:extLst>
          </p:cNvPr>
          <p:cNvSpPr txBox="1">
            <a:spLocks noChangeAspect="1"/>
          </p:cNvSpPr>
          <p:nvPr/>
        </p:nvSpPr>
        <p:spPr>
          <a:xfrm>
            <a:off x="278362" y="1865219"/>
            <a:ext cx="11430000" cy="4555093"/>
          </a:xfrm>
          <a:prstGeom prst="rect">
            <a:avLst/>
          </a:prstGeom>
          <a:noFill/>
        </p:spPr>
        <p:txBody>
          <a:bodyPr wrap="square" rtlCol="0">
            <a:spAutoFit/>
          </a:bodyPr>
          <a:lstStyle/>
          <a:p>
            <a:pPr algn="l" rtl="0">
              <a:spcBef>
                <a:spcPts val="0"/>
              </a:spcBef>
              <a:spcAft>
                <a:spcPts val="0"/>
              </a:spcAft>
            </a:pPr>
            <a:r>
              <a:rPr lang="en-US" sz="1800" b="1" i="0" u="sng" dirty="0">
                <a:solidFill>
                  <a:srgbClr val="222222"/>
                </a:solidFill>
                <a:effectLst/>
                <a:latin typeface="Nirmala UI" panose="020B0502040204020203" pitchFamily="34" charset="0"/>
                <a:cs typeface="Nirmala UI" panose="020B0502040204020203" pitchFamily="34" charset="0"/>
              </a:rPr>
              <a:t>Pricing:</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1" u="none" strike="noStrike" dirty="0">
                <a:solidFill>
                  <a:srgbClr val="222222"/>
                </a:solidFill>
                <a:effectLst/>
                <a:latin typeface="Nirmala UI" panose="020B0502040204020203" pitchFamily="34" charset="0"/>
                <a:cs typeface="Nirmala UI" panose="020B0502040204020203" pitchFamily="34" charset="0"/>
              </a:rPr>
              <a:t>Charter starter bundle: </a:t>
            </a:r>
            <a:r>
              <a:rPr lang="en-US" sz="1800" b="0" i="0" u="none" strike="noStrike" dirty="0">
                <a:solidFill>
                  <a:srgbClr val="222222"/>
                </a:solidFill>
                <a:effectLst/>
                <a:latin typeface="Nirmala UI" panose="020B0502040204020203" pitchFamily="34" charset="0"/>
                <a:cs typeface="Nirmala UI" panose="020B0502040204020203" pitchFamily="34" charset="0"/>
              </a:rPr>
              <a:t>Applications, Lottery, Interest Tracker, New Student Registration</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none" strike="noStrike" dirty="0">
                <a:solidFill>
                  <a:srgbClr val="222222"/>
                </a:solidFill>
                <a:effectLst/>
                <a:latin typeface="Nirmala UI" panose="020B0502040204020203" pitchFamily="34" charset="0"/>
                <a:cs typeface="Nirmala UI" panose="020B0502040204020203" pitchFamily="34" charset="0"/>
              </a:rPr>
              <a:t>Annual cost: $6,000</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none" strike="noStrike" dirty="0">
                <a:solidFill>
                  <a:srgbClr val="222222"/>
                </a:solidFill>
                <a:effectLst/>
                <a:latin typeface="Nirmala UI" panose="020B0502040204020203" pitchFamily="34" charset="0"/>
                <a:cs typeface="Nirmala UI" panose="020B0502040204020203" pitchFamily="34" charset="0"/>
              </a:rPr>
              <a:t>One-time setup cost: $2,581		TOTAL = $8,581</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600" b="0" i="0" dirty="0">
                <a:solidFill>
                  <a:srgbClr val="222222"/>
                </a:solidFill>
                <a:effectLst/>
                <a:latin typeface="Nirmala UI" panose="020B0502040204020203" pitchFamily="34" charset="0"/>
                <a:cs typeface="Nirmala UI" panose="020B0502040204020203" pitchFamily="34" charset="0"/>
              </a:rPr>
              <a:t> </a:t>
            </a:r>
          </a:p>
          <a:p>
            <a:pPr algn="l" rtl="0">
              <a:spcBef>
                <a:spcPts val="0"/>
              </a:spcBef>
              <a:spcAft>
                <a:spcPts val="0"/>
              </a:spcAft>
            </a:pPr>
            <a:r>
              <a:rPr lang="en-US" sz="1800" b="1" i="0" u="sng" dirty="0">
                <a:solidFill>
                  <a:srgbClr val="222222"/>
                </a:solidFill>
                <a:effectLst/>
                <a:latin typeface="Nirmala UI" panose="020B0502040204020203" pitchFamily="34" charset="0"/>
                <a:cs typeface="Nirmala UI" panose="020B0502040204020203" pitchFamily="34" charset="0"/>
              </a:rPr>
              <a:t>Videos:</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sng" strike="noStrike" dirty="0">
                <a:solidFill>
                  <a:srgbClr val="1155CC"/>
                </a:solidFill>
                <a:effectLst/>
                <a:latin typeface="Nirmala UI" panose="020B0502040204020203" pitchFamily="34" charset="0"/>
                <a:cs typeface="Nirmala UI" panose="020B0502040204020203" pitchFamily="34" charset="0"/>
                <a:hlinkClick r:id="rId3"/>
              </a:rPr>
              <a:t>Application Management &amp; Reporting</a:t>
            </a:r>
            <a:r>
              <a:rPr lang="en-US" sz="1800" b="0" i="0" u="none" strike="noStrike" dirty="0">
                <a:solidFill>
                  <a:srgbClr val="222222"/>
                </a:solidFill>
                <a:effectLst/>
                <a:latin typeface="Nirmala UI" panose="020B0502040204020203" pitchFamily="34" charset="0"/>
                <a:cs typeface="Nirmala UI" panose="020B0502040204020203" pitchFamily="34" charset="0"/>
              </a:rPr>
              <a:t> (8:39 minutes)</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sng" strike="noStrike" dirty="0">
                <a:solidFill>
                  <a:srgbClr val="1155CC"/>
                </a:solidFill>
                <a:effectLst/>
                <a:latin typeface="Nirmala UI" panose="020B0502040204020203" pitchFamily="34" charset="0"/>
                <a:cs typeface="Nirmala UI" panose="020B0502040204020203" pitchFamily="34" charset="0"/>
                <a:hlinkClick r:id="rId4"/>
              </a:rPr>
              <a:t>Lottery &amp; Assignments</a:t>
            </a:r>
            <a:r>
              <a:rPr lang="en-US" sz="1800" b="0" i="0" u="none" strike="noStrike" dirty="0">
                <a:solidFill>
                  <a:srgbClr val="222222"/>
                </a:solidFill>
                <a:effectLst/>
                <a:latin typeface="Nirmala UI" panose="020B0502040204020203" pitchFamily="34" charset="0"/>
                <a:cs typeface="Nirmala UI" panose="020B0502040204020203" pitchFamily="34" charset="0"/>
              </a:rPr>
              <a:t> (5:29 minutes)</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sng" strike="noStrike" dirty="0">
                <a:solidFill>
                  <a:srgbClr val="1155CC"/>
                </a:solidFill>
                <a:effectLst/>
                <a:latin typeface="Nirmala UI" panose="020B0502040204020203" pitchFamily="34" charset="0"/>
                <a:cs typeface="Nirmala UI" panose="020B0502040204020203" pitchFamily="34" charset="0"/>
                <a:hlinkClick r:id="rId5"/>
              </a:rPr>
              <a:t>Online Student Registration: A Brief Introduction</a:t>
            </a:r>
            <a:r>
              <a:rPr lang="en-US" sz="1800" b="0" i="0" u="none" strike="noStrike" dirty="0">
                <a:solidFill>
                  <a:srgbClr val="222222"/>
                </a:solidFill>
                <a:effectLst/>
                <a:latin typeface="Nirmala UI" panose="020B0502040204020203" pitchFamily="34" charset="0"/>
                <a:cs typeface="Nirmala UI" panose="020B0502040204020203" pitchFamily="34" charset="0"/>
              </a:rPr>
              <a:t> (5:56 minutes)</a:t>
            </a:r>
            <a:endParaRPr lang="en-US" sz="1600" b="0" i="0" dirty="0">
              <a:solidFill>
                <a:srgbClr val="222222"/>
              </a:solidFill>
              <a:effectLst/>
              <a:latin typeface="Nirmala UI" panose="020B0502040204020203" pitchFamily="34" charset="0"/>
              <a:cs typeface="Nirmala UI" panose="020B0502040204020203" pitchFamily="34" charset="0"/>
            </a:endParaRPr>
          </a:p>
          <a:p>
            <a:pPr algn="l" rtl="0">
              <a:spcBef>
                <a:spcPts val="0"/>
              </a:spcBef>
              <a:spcAft>
                <a:spcPts val="0"/>
              </a:spcAft>
            </a:pPr>
            <a:r>
              <a:rPr lang="en-US" sz="1800" b="0" i="0" u="sng" strike="noStrike" dirty="0">
                <a:solidFill>
                  <a:srgbClr val="1155CC"/>
                </a:solidFill>
                <a:effectLst/>
                <a:latin typeface="Nirmala UI" panose="020B0502040204020203" pitchFamily="34" charset="0"/>
                <a:cs typeface="Nirmala UI" panose="020B0502040204020203" pitchFamily="34" charset="0"/>
                <a:hlinkClick r:id="rId6"/>
              </a:rPr>
              <a:t>Interest Tracker</a:t>
            </a:r>
            <a:r>
              <a:rPr lang="en-US" sz="1800" b="0" i="0" u="sng" dirty="0">
                <a:solidFill>
                  <a:srgbClr val="1155CC"/>
                </a:solidFill>
                <a:effectLst/>
                <a:latin typeface="Nirmala UI" panose="020B0502040204020203" pitchFamily="34" charset="0"/>
                <a:cs typeface="Nirmala UI" panose="020B0502040204020203" pitchFamily="34" charset="0"/>
              </a:rPr>
              <a:t> </a:t>
            </a:r>
            <a:r>
              <a:rPr lang="en-US" sz="1800" b="0" i="0" u="none" strike="noStrike" dirty="0">
                <a:solidFill>
                  <a:srgbClr val="222222"/>
                </a:solidFill>
                <a:effectLst/>
                <a:latin typeface="Nirmala UI" panose="020B0502040204020203" pitchFamily="34" charset="0"/>
                <a:cs typeface="Nirmala UI" panose="020B0502040204020203" pitchFamily="34" charset="0"/>
              </a:rPr>
              <a:t>(5:18 minutes)</a:t>
            </a:r>
            <a:endParaRPr lang="en-US" sz="1600" b="0" i="0" dirty="0">
              <a:solidFill>
                <a:srgbClr val="222222"/>
              </a:solidFill>
              <a:effectLst/>
              <a:latin typeface="Nirmala UI" panose="020B0502040204020203" pitchFamily="34" charset="0"/>
              <a:cs typeface="Nirmala UI" panose="020B0502040204020203" pitchFamily="34" charset="0"/>
            </a:endParaRPr>
          </a:p>
          <a:p>
            <a:br>
              <a:rPr lang="en-US" sz="1600" dirty="0">
                <a:latin typeface="Nirmala UI" panose="020B0502040204020203" pitchFamily="34" charset="0"/>
                <a:cs typeface="Nirmala UI" panose="020B0502040204020203" pitchFamily="34" charset="0"/>
              </a:rPr>
            </a:br>
            <a:r>
              <a:rPr lang="en-US" sz="1600" dirty="0">
                <a:latin typeface="Nirmala UI" panose="020B0502040204020203" pitchFamily="34" charset="0"/>
                <a:cs typeface="Nirmala UI" panose="020B0502040204020203" pitchFamily="34" charset="0"/>
              </a:rPr>
              <a:t>I have participated in a demo of their system.  The diagnostic tools would be hard to replace with a hand-built system.  Are the basic components of this service possible to do in house?  Yes, some schools have done it with a robust Excel setup. But higher input of labor and more chance of error with new venture and already full plates.  Contract renews annually so if we figure out how to do in house more efficiently, we can cancel service.  We can also cancel parts of the bundle if we find it is not worth the investment.  With that said we can also add services to the bundle (namely reenrollment feature).  Work with several WA Charter Schools.  Not fully integrated with Skyward (our SIS) but can export data relatively easily.</a:t>
            </a:r>
          </a:p>
        </p:txBody>
      </p:sp>
      <p:sp>
        <p:nvSpPr>
          <p:cNvPr id="7" name="TextBox 6">
            <a:extLst>
              <a:ext uri="{FF2B5EF4-FFF2-40B4-BE49-F238E27FC236}">
                <a16:creationId xmlns:a16="http://schemas.microsoft.com/office/drawing/2014/main" id="{245E191A-3685-43CA-990D-72AAD2A0C2BB}"/>
              </a:ext>
            </a:extLst>
          </p:cNvPr>
          <p:cNvSpPr txBox="1"/>
          <p:nvPr/>
        </p:nvSpPr>
        <p:spPr>
          <a:xfrm>
            <a:off x="278362" y="184020"/>
            <a:ext cx="6231407" cy="1077218"/>
          </a:xfrm>
          <a:prstGeom prst="rect">
            <a:avLst/>
          </a:prstGeom>
          <a:noFill/>
        </p:spPr>
        <p:txBody>
          <a:bodyPr wrap="square" rtlCol="0">
            <a:spAutoFit/>
          </a:bodyPr>
          <a:lstStyle/>
          <a:p>
            <a:r>
              <a:rPr lang="en-US" sz="3200" b="1" dirty="0"/>
              <a:t>Potential Service Provider</a:t>
            </a:r>
          </a:p>
          <a:p>
            <a:r>
              <a:rPr lang="en-US" sz="3200" b="1" dirty="0"/>
              <a:t>SCHOOL MINT</a:t>
            </a:r>
          </a:p>
        </p:txBody>
      </p:sp>
      <p:pic>
        <p:nvPicPr>
          <p:cNvPr id="9" name="Picture 8" descr="A close up of a logo&#10;&#10;Description automatically generated">
            <a:extLst>
              <a:ext uri="{FF2B5EF4-FFF2-40B4-BE49-F238E27FC236}">
                <a16:creationId xmlns:a16="http://schemas.microsoft.com/office/drawing/2014/main" id="{BC615153-0F59-484B-96AE-4ED74AF2C4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36680" y="35439"/>
            <a:ext cx="5613918" cy="1212474"/>
          </a:xfrm>
          <a:prstGeom prst="rect">
            <a:avLst/>
          </a:prstGeom>
        </p:spPr>
      </p:pic>
      <p:sp>
        <p:nvSpPr>
          <p:cNvPr id="8" name="TextBox 7">
            <a:extLst>
              <a:ext uri="{FF2B5EF4-FFF2-40B4-BE49-F238E27FC236}">
                <a16:creationId xmlns:a16="http://schemas.microsoft.com/office/drawing/2014/main" id="{B2A45AF3-449B-4CD8-A17F-1E185B09BF5D}"/>
              </a:ext>
            </a:extLst>
          </p:cNvPr>
          <p:cNvSpPr txBox="1"/>
          <p:nvPr/>
        </p:nvSpPr>
        <p:spPr>
          <a:xfrm>
            <a:off x="9127118" y="6453229"/>
            <a:ext cx="6129764" cy="369332"/>
          </a:xfrm>
          <a:prstGeom prst="rect">
            <a:avLst/>
          </a:prstGeom>
          <a:noFill/>
        </p:spPr>
        <p:txBody>
          <a:bodyPr wrap="square">
            <a:spAutoFit/>
          </a:bodyPr>
          <a:lstStyle/>
          <a:p>
            <a:r>
              <a:rPr lang="en-US" dirty="0">
                <a:hlinkClick r:id="rId8"/>
              </a:rPr>
              <a:t>https://www.schoolmint.com/</a:t>
            </a:r>
            <a:endParaRPr lang="en-US" dirty="0"/>
          </a:p>
        </p:txBody>
      </p:sp>
    </p:spTree>
    <p:extLst>
      <p:ext uri="{BB962C8B-B14F-4D97-AF65-F5344CB8AC3E}">
        <p14:creationId xmlns:p14="http://schemas.microsoft.com/office/powerpoint/2010/main" val="356052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227</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Nirmala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Sullivan</dc:creator>
  <cp:lastModifiedBy>Tim Sullivan</cp:lastModifiedBy>
  <cp:revision>5</cp:revision>
  <dcterms:created xsi:type="dcterms:W3CDTF">2020-08-11T20:22:47Z</dcterms:created>
  <dcterms:modified xsi:type="dcterms:W3CDTF">2020-08-11T23:27:38Z</dcterms:modified>
</cp:coreProperties>
</file>