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notesMasterIdLst>
    <p:notesMasterId r:id="rId12"/>
  </p:notesMasterIdLst>
  <p:sldIdLst>
    <p:sldId id="256" r:id="rId2"/>
    <p:sldId id="287" r:id="rId3"/>
    <p:sldId id="278" r:id="rId4"/>
    <p:sldId id="279" r:id="rId5"/>
    <p:sldId id="280" r:id="rId6"/>
    <p:sldId id="281" r:id="rId7"/>
    <p:sldId id="284" r:id="rId8"/>
    <p:sldId id="283" r:id="rId9"/>
    <p:sldId id="285" r:id="rId10"/>
    <p:sldId id="28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4"/>
  </p:normalViewPr>
  <p:slideViewPr>
    <p:cSldViewPr>
      <p:cViewPr varScale="1">
        <p:scale>
          <a:sx n="108" d="100"/>
          <a:sy n="108" d="100"/>
        </p:scale>
        <p:origin x="176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A9EFC-A667-4959-809D-08466598289B}" type="datetimeFigureOut">
              <a:rPr lang="en-US" smtClean="0"/>
              <a:t>6/25/18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45953-2C1A-425C-9658-5E6CAE9EC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74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752600"/>
            <a:ext cx="8229600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3733800"/>
            <a:ext cx="8229600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1413253"/>
      </p:ext>
    </p:extLst>
  </p:cSld>
  <p:clrMapOvr>
    <a:masterClrMapping/>
  </p:clrMapOvr>
  <p:transition>
    <p:cu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03903" y="1407668"/>
            <a:ext cx="5202873" cy="1646427"/>
          </a:xfrm>
        </p:spPr>
        <p:txBody>
          <a:bodyPr anchor="ctr" anchorCtr="0"/>
          <a:lstStyle>
            <a:lvl1pPr algn="ctr">
              <a:defRPr sz="40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1874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03903" y="1407668"/>
            <a:ext cx="5202873" cy="1646427"/>
          </a:xfrm>
        </p:spPr>
        <p:txBody>
          <a:bodyPr anchor="ctr" anchorCtr="0"/>
          <a:lstStyle>
            <a:lvl1pPr algn="ctr">
              <a:defRPr sz="40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87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03903" y="1407668"/>
            <a:ext cx="5202873" cy="1646427"/>
          </a:xfrm>
        </p:spPr>
        <p:txBody>
          <a:bodyPr anchor="ctr" anchorCtr="0"/>
          <a:lstStyle>
            <a:lvl1pPr algn="ctr">
              <a:defRPr sz="40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38657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6/25/18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F41F222-A035-4E6D-BF5D-4559CBE7DB42}" type="datetimeFigureOut">
              <a:rPr lang="en-US" smtClean="0"/>
              <a:t>6/25/18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663" r:id="rId13"/>
    <p:sldLayoutId id="2147483672" r:id="rId14"/>
    <p:sldLayoutId id="2147483681" r:id="rId15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FY18-19 budget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YPI Charter Schools, </a:t>
            </a:r>
            <a:r>
              <a:rPr lang="en-US" dirty="0" err="1"/>
              <a:t>Inc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908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HS– Summary Budget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932206"/>
            <a:ext cx="5562599" cy="581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076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Revenue Assumptions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"/>
          </p:nvPr>
        </p:nvSpPr>
        <p:spPr>
          <a:xfrm>
            <a:off x="533400" y="1447800"/>
            <a:ext cx="8229600" cy="1066800"/>
          </a:xfrm>
        </p:spPr>
        <p:txBody>
          <a:bodyPr>
            <a:normAutofit/>
          </a:bodyPr>
          <a:lstStyle/>
          <a:p>
            <a:r>
              <a:rPr lang="en-US" sz="1800" dirty="0"/>
              <a:t>One time funding of $168 per ADA</a:t>
            </a:r>
          </a:p>
          <a:p>
            <a:r>
              <a:rPr lang="en-US" sz="1800" dirty="0"/>
              <a:t>LCFF fully funded with 3.48% COLA </a:t>
            </a:r>
          </a:p>
          <a:p>
            <a:r>
              <a:rPr lang="en-US" sz="1800" dirty="0"/>
              <a:t>SB740 assumes funding at 75%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371599" y="2590800"/>
            <a:ext cx="6518663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322525"/>
      </p:ext>
    </p:extLst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Revenue Assumptions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3716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Enrollment / ADA</a:t>
            </a:r>
          </a:p>
          <a:p>
            <a:pPr lvl="1"/>
            <a:r>
              <a:rPr lang="en-US" dirty="0"/>
              <a:t>BCCS – 374 / 360.91 or 96.5%</a:t>
            </a:r>
          </a:p>
          <a:p>
            <a:pPr lvl="1"/>
            <a:r>
              <a:rPr lang="en-US" dirty="0"/>
              <a:t>MORCS – 340 / 328.10 or 96.5%</a:t>
            </a:r>
          </a:p>
          <a:p>
            <a:pPr lvl="1"/>
            <a:r>
              <a:rPr lang="en-US" dirty="0"/>
              <a:t>High School – 276 / 260.82 or 94.5%</a:t>
            </a:r>
          </a:p>
          <a:p>
            <a:r>
              <a:rPr lang="en-US" dirty="0"/>
              <a:t>Unduplicated Count</a:t>
            </a:r>
          </a:p>
          <a:p>
            <a:pPr lvl="1"/>
            <a:r>
              <a:rPr lang="en-US" dirty="0"/>
              <a:t>BCCS – 84%</a:t>
            </a:r>
          </a:p>
          <a:p>
            <a:pPr lvl="1"/>
            <a:r>
              <a:rPr lang="en-US" dirty="0"/>
              <a:t>MORCS – 96%</a:t>
            </a:r>
          </a:p>
          <a:p>
            <a:pPr lvl="1"/>
            <a:r>
              <a:rPr lang="en-US" dirty="0"/>
              <a:t>High School – 81%</a:t>
            </a:r>
          </a:p>
          <a:p>
            <a:pPr lvl="1"/>
            <a:r>
              <a:rPr lang="en-US" dirty="0"/>
              <a:t>LAUSD – 83.5%</a:t>
            </a:r>
          </a:p>
        </p:txBody>
      </p:sp>
    </p:spTree>
    <p:extLst>
      <p:ext uri="{BB962C8B-B14F-4D97-AF65-F5344CB8AC3E}">
        <p14:creationId xmlns:p14="http://schemas.microsoft.com/office/powerpoint/2010/main" val="3166543991"/>
      </p:ext>
    </p:extLst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Expense Assumptions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752600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Salaries</a:t>
            </a:r>
          </a:p>
          <a:p>
            <a:pPr lvl="1"/>
            <a:r>
              <a:rPr lang="en-US" dirty="0"/>
              <a:t>2% increase to the teacher salary table </a:t>
            </a:r>
          </a:p>
          <a:p>
            <a:pPr lvl="1"/>
            <a:r>
              <a:rPr lang="en-US" dirty="0"/>
              <a:t>MORCS</a:t>
            </a:r>
          </a:p>
          <a:p>
            <a:pPr lvl="2"/>
            <a:r>
              <a:rPr lang="en-US" dirty="0"/>
              <a:t>Additional full time custodial</a:t>
            </a:r>
          </a:p>
          <a:p>
            <a:pPr lvl="2"/>
            <a:r>
              <a:rPr lang="en-US" dirty="0"/>
              <a:t>Addition of part time supervision aid</a:t>
            </a:r>
          </a:p>
          <a:p>
            <a:pPr lvl="1"/>
            <a:r>
              <a:rPr lang="en-US" dirty="0"/>
              <a:t>Central Admin</a:t>
            </a:r>
          </a:p>
          <a:p>
            <a:pPr lvl="2"/>
            <a:r>
              <a:rPr lang="en-US" dirty="0"/>
              <a:t>35% of Ruben’s salary to be allocated to CA</a:t>
            </a:r>
          </a:p>
          <a:p>
            <a:pPr lvl="2"/>
            <a:r>
              <a:rPr lang="en-US" dirty="0"/>
              <a:t>Addition of Data Director</a:t>
            </a:r>
          </a:p>
          <a:p>
            <a:pPr lvl="2"/>
            <a:r>
              <a:rPr lang="en-US" dirty="0"/>
              <a:t>Addition of Senior Director of Program</a:t>
            </a:r>
          </a:p>
          <a:p>
            <a:pPr lvl="2"/>
            <a:r>
              <a:rPr lang="en-US" dirty="0"/>
              <a:t>Addition of IT support (Charles Harvey)</a:t>
            </a:r>
          </a:p>
          <a:p>
            <a:pPr lvl="1"/>
            <a:r>
              <a:rPr lang="en-US" dirty="0"/>
              <a:t>High School</a:t>
            </a:r>
          </a:p>
          <a:p>
            <a:pPr lvl="2"/>
            <a:r>
              <a:rPr lang="en-US" dirty="0"/>
              <a:t>4 new teachers FY18-19</a:t>
            </a:r>
          </a:p>
          <a:p>
            <a:pPr lvl="2"/>
            <a:r>
              <a:rPr lang="en-US" dirty="0"/>
              <a:t>Coordinator of School Culture and Climate</a:t>
            </a:r>
          </a:p>
          <a:p>
            <a:r>
              <a:rPr lang="en-US" dirty="0"/>
              <a:t>STRS increase from 14.43 %  to 16.28%</a:t>
            </a:r>
          </a:p>
          <a:p>
            <a:r>
              <a:rPr lang="en-US" dirty="0"/>
              <a:t>Health Insurance Costs are estimated based on the new proposed rate structure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249072"/>
      </p:ext>
    </p:extLst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Expense Assumptions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7526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Rent </a:t>
            </a:r>
          </a:p>
          <a:p>
            <a:pPr lvl="1"/>
            <a:r>
              <a:rPr lang="en-US" dirty="0"/>
              <a:t>BCCS ($10,300 a month)</a:t>
            </a:r>
          </a:p>
          <a:p>
            <a:pPr lvl="1"/>
            <a:r>
              <a:rPr lang="en-US" dirty="0"/>
              <a:t>Prop 39 for MORCS ($28K for one month)</a:t>
            </a:r>
          </a:p>
          <a:p>
            <a:pPr lvl="1"/>
            <a:r>
              <a:rPr lang="en-US" dirty="0"/>
              <a:t>M&amp;O for MORCS ($194K for 11 month) + $60K for Utilities</a:t>
            </a:r>
          </a:p>
          <a:p>
            <a:pPr lvl="1"/>
            <a:r>
              <a:rPr lang="en-US" dirty="0"/>
              <a:t>M&amp;O contract assumes 3 years</a:t>
            </a:r>
          </a:p>
          <a:p>
            <a:pPr lvl="1"/>
            <a:r>
              <a:rPr lang="en-US" dirty="0"/>
              <a:t>Prop 39 for High School ($259K) + $10K for Prom Rental</a:t>
            </a:r>
          </a:p>
          <a:p>
            <a:pPr lvl="1"/>
            <a:r>
              <a:rPr lang="en-US" dirty="0"/>
              <a:t>$63K rent for Central Admin</a:t>
            </a:r>
          </a:p>
          <a:p>
            <a:r>
              <a:rPr lang="en-US" dirty="0"/>
              <a:t>MORCS Prop 1D repayment loan</a:t>
            </a:r>
          </a:p>
          <a:p>
            <a:pPr lvl="1"/>
            <a:r>
              <a:rPr lang="en-US" dirty="0"/>
              <a:t>3% interest</a:t>
            </a:r>
          </a:p>
          <a:p>
            <a:pPr lvl="1"/>
            <a:r>
              <a:rPr lang="en-US" dirty="0"/>
              <a:t>30 years</a:t>
            </a:r>
          </a:p>
          <a:p>
            <a:pPr lvl="1"/>
            <a:r>
              <a:rPr lang="en-US" dirty="0"/>
              <a:t>Starting 12/01/2019</a:t>
            </a:r>
          </a:p>
          <a:p>
            <a:r>
              <a:rPr lang="en-US" dirty="0"/>
              <a:t>Capital Expense</a:t>
            </a:r>
          </a:p>
          <a:p>
            <a:pPr lvl="1"/>
            <a:r>
              <a:rPr lang="en-US" dirty="0"/>
              <a:t>BCCS - $100K</a:t>
            </a:r>
          </a:p>
          <a:p>
            <a:r>
              <a:rPr lang="en-US" dirty="0"/>
              <a:t>Continuing using 1 bus to bring students to MORCS</a:t>
            </a:r>
          </a:p>
          <a:p>
            <a:r>
              <a:rPr lang="en-US" dirty="0"/>
              <a:t>Indirect Cost – allocated based on the number of students.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25424"/>
      </p:ext>
    </p:extLst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Expense Assumptions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752600"/>
            <a:ext cx="8229600" cy="2514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ExED contracts:</a:t>
            </a:r>
          </a:p>
          <a:p>
            <a:pPr lvl="1"/>
            <a:r>
              <a:rPr lang="en-US" dirty="0"/>
              <a:t>Management and Accounting Services :</a:t>
            </a:r>
          </a:p>
          <a:p>
            <a:pPr lvl="2"/>
            <a:r>
              <a:rPr lang="en-US" dirty="0"/>
              <a:t>$218,468 - 2% increase </a:t>
            </a:r>
          </a:p>
          <a:p>
            <a:pPr lvl="1"/>
            <a:r>
              <a:rPr lang="en-US" dirty="0"/>
              <a:t>CALPADS:</a:t>
            </a:r>
          </a:p>
          <a:p>
            <a:pPr lvl="2"/>
            <a:r>
              <a:rPr lang="en-US" dirty="0"/>
              <a:t>$8,323 per school</a:t>
            </a:r>
          </a:p>
          <a:p>
            <a:r>
              <a:rPr lang="en-US" sz="2800" dirty="0"/>
              <a:t>CASH</a:t>
            </a:r>
            <a:r>
              <a:rPr lang="en-US" dirty="0"/>
              <a:t> Flow needs</a:t>
            </a:r>
          </a:p>
          <a:p>
            <a:pPr marL="274320" lvl="1" indent="0">
              <a:buNone/>
            </a:pPr>
            <a:r>
              <a:rPr lang="en-US" dirty="0"/>
              <a:t>BCHS will need to borrow up to $450K from BCCS in FY18-19 and up to $300K in FY19-20. All of the funds would be repaid before FY20-21.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609735"/>
      </p:ext>
    </p:extLst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 Admin – Summary Budget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215519" y="1371600"/>
            <a:ext cx="6712962" cy="4995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57499"/>
      </p:ext>
    </p:extLst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BCCS – Summary Budget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004271"/>
            <a:ext cx="5867400" cy="584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681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MORCS– Summary Budget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1080129"/>
            <a:ext cx="5650816" cy="5625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4602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3922</TotalTime>
  <Words>336</Words>
  <Application>Microsoft Macintosh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Clarity</vt:lpstr>
      <vt:lpstr>FY18-19 budget </vt:lpstr>
      <vt:lpstr>Revenue Assumptions</vt:lpstr>
      <vt:lpstr>Revenue Assumptions</vt:lpstr>
      <vt:lpstr>Expense Assumptions</vt:lpstr>
      <vt:lpstr>Expense Assumptions</vt:lpstr>
      <vt:lpstr>Expense Assumptions</vt:lpstr>
      <vt:lpstr>Central Admin – Summary Budget</vt:lpstr>
      <vt:lpstr>BCCS – Summary Budget</vt:lpstr>
      <vt:lpstr>MORCS– Summary Budget</vt:lpstr>
      <vt:lpstr>HS– Summary Budget</vt:lpstr>
    </vt:vector>
  </TitlesOfParts>
  <Company>Microsoft</Company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Castillo</dc:creator>
  <cp:lastModifiedBy>Microsoft Office User</cp:lastModifiedBy>
  <cp:revision>117</cp:revision>
  <dcterms:created xsi:type="dcterms:W3CDTF">2015-06-05T18:18:15Z</dcterms:created>
  <dcterms:modified xsi:type="dcterms:W3CDTF">2018-06-26T01:07:10Z</dcterms:modified>
</cp:coreProperties>
</file>