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2"/>
  </p:notesMasterIdLst>
  <p:sldIdLst>
    <p:sldId id="256" r:id="rId2"/>
    <p:sldId id="277" r:id="rId3"/>
    <p:sldId id="278" r:id="rId4"/>
    <p:sldId id="279" r:id="rId5"/>
    <p:sldId id="280" r:id="rId6"/>
    <p:sldId id="281" r:id="rId7"/>
    <p:sldId id="284" r:id="rId8"/>
    <p:sldId id="283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FY17-18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YPI Charter Schools,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HS– Summary Budget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928048"/>
            <a:ext cx="6211402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7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066800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 smtClean="0"/>
              <a:t>time funding </a:t>
            </a:r>
            <a:r>
              <a:rPr lang="en-US" dirty="0" smtClean="0"/>
              <a:t>of $145 per ADA</a:t>
            </a:r>
            <a:endParaRPr lang="en-US" dirty="0" smtClean="0"/>
          </a:p>
          <a:p>
            <a:r>
              <a:rPr lang="en-US" dirty="0" smtClean="0"/>
              <a:t>Gap Closure based on SCC rates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3124200"/>
            <a:ext cx="79057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03500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Enrollment / ADA</a:t>
            </a:r>
          </a:p>
          <a:p>
            <a:pPr lvl="1"/>
            <a:r>
              <a:rPr lang="en-US" dirty="0" smtClean="0"/>
              <a:t>BCCS – 373 / 359.95 or 96.5%</a:t>
            </a:r>
          </a:p>
          <a:p>
            <a:pPr lvl="1"/>
            <a:r>
              <a:rPr lang="en-US" dirty="0" smtClean="0"/>
              <a:t>MORCS – 356 / 343.54 or 96.5%</a:t>
            </a:r>
          </a:p>
          <a:p>
            <a:pPr lvl="1"/>
            <a:r>
              <a:rPr lang="en-US" dirty="0" smtClean="0"/>
              <a:t>High School – 235 / 223.25 or 95%</a:t>
            </a:r>
          </a:p>
          <a:p>
            <a:r>
              <a:rPr lang="en-US" dirty="0"/>
              <a:t>Unduplicated Count</a:t>
            </a:r>
          </a:p>
          <a:p>
            <a:pPr lvl="1"/>
            <a:r>
              <a:rPr lang="en-US" dirty="0"/>
              <a:t>BCCS – </a:t>
            </a:r>
            <a:r>
              <a:rPr lang="en-US" dirty="0" smtClean="0"/>
              <a:t>85.96%</a:t>
            </a:r>
            <a:endParaRPr lang="en-US" dirty="0"/>
          </a:p>
          <a:p>
            <a:pPr lvl="1"/>
            <a:r>
              <a:rPr lang="en-US" dirty="0"/>
              <a:t>MORCS – </a:t>
            </a:r>
            <a:r>
              <a:rPr lang="en-US" dirty="0" smtClean="0"/>
              <a:t>95.34%</a:t>
            </a:r>
            <a:endParaRPr lang="en-US" dirty="0"/>
          </a:p>
          <a:p>
            <a:pPr lvl="1"/>
            <a:r>
              <a:rPr lang="en-US" dirty="0"/>
              <a:t>High School – </a:t>
            </a:r>
            <a:r>
              <a:rPr lang="en-US" dirty="0" smtClean="0"/>
              <a:t>85.46%</a:t>
            </a:r>
            <a:endParaRPr lang="en-US" dirty="0"/>
          </a:p>
          <a:p>
            <a:pPr lvl="1"/>
            <a:r>
              <a:rPr lang="en-US" dirty="0"/>
              <a:t>LAUSD – </a:t>
            </a:r>
            <a:r>
              <a:rPr lang="en-US" dirty="0" smtClean="0"/>
              <a:t>83.97% </a:t>
            </a:r>
            <a:r>
              <a:rPr lang="en-US" dirty="0"/>
              <a:t>( based on </a:t>
            </a:r>
            <a:r>
              <a:rPr lang="en-US" dirty="0" smtClean="0"/>
              <a:t>FY16-17 </a:t>
            </a:r>
            <a:r>
              <a:rPr lang="en-US" dirty="0"/>
              <a:t>LCFF Snapshot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Salaries</a:t>
            </a:r>
          </a:p>
          <a:p>
            <a:pPr lvl="1"/>
            <a:r>
              <a:rPr lang="en-US" dirty="0" smtClean="0"/>
              <a:t>No increase to the teacher salary table </a:t>
            </a:r>
          </a:p>
          <a:p>
            <a:pPr lvl="1"/>
            <a:r>
              <a:rPr lang="en-US" dirty="0" smtClean="0"/>
              <a:t>BCCS</a:t>
            </a:r>
          </a:p>
          <a:p>
            <a:pPr lvl="2"/>
            <a:r>
              <a:rPr lang="en-US" dirty="0"/>
              <a:t>65% of Ruben’s salary to be allocated to BCCS</a:t>
            </a:r>
          </a:p>
          <a:p>
            <a:pPr lvl="1"/>
            <a:r>
              <a:rPr lang="en-US" dirty="0" smtClean="0"/>
              <a:t>MORCS</a:t>
            </a:r>
          </a:p>
          <a:p>
            <a:pPr lvl="2"/>
            <a:r>
              <a:rPr lang="en-US" dirty="0"/>
              <a:t>100% of Kevin Myers’ salary to be allocated </a:t>
            </a:r>
            <a:r>
              <a:rPr lang="en-US" dirty="0" smtClean="0"/>
              <a:t>MORCS</a:t>
            </a:r>
          </a:p>
          <a:p>
            <a:pPr lvl="2"/>
            <a:r>
              <a:rPr lang="en-US" dirty="0" smtClean="0"/>
              <a:t>Additional SSC Office Assistant</a:t>
            </a:r>
            <a:endParaRPr lang="en-US" dirty="0"/>
          </a:p>
          <a:p>
            <a:pPr lvl="1"/>
            <a:r>
              <a:rPr lang="en-US" dirty="0" smtClean="0"/>
              <a:t>Central Admin</a:t>
            </a:r>
          </a:p>
          <a:p>
            <a:pPr lvl="2"/>
            <a:r>
              <a:rPr lang="en-US" dirty="0" smtClean="0"/>
              <a:t>35% of Ruben’s salary to be allocated to CA</a:t>
            </a:r>
          </a:p>
          <a:p>
            <a:pPr lvl="1"/>
            <a:r>
              <a:rPr lang="en-US" dirty="0" smtClean="0"/>
              <a:t>High School</a:t>
            </a:r>
          </a:p>
          <a:p>
            <a:pPr lvl="2"/>
            <a:r>
              <a:rPr lang="en-US" dirty="0"/>
              <a:t>5</a:t>
            </a:r>
            <a:r>
              <a:rPr lang="en-US" dirty="0" smtClean="0"/>
              <a:t> new teachers FY17-18, 3 new teachers FY17-18</a:t>
            </a:r>
          </a:p>
          <a:p>
            <a:pPr lvl="2"/>
            <a:r>
              <a:rPr lang="en-US" dirty="0" smtClean="0"/>
              <a:t>Director of Operations</a:t>
            </a:r>
          </a:p>
          <a:p>
            <a:r>
              <a:rPr lang="en-US" dirty="0" smtClean="0"/>
              <a:t>STRS </a:t>
            </a:r>
            <a:r>
              <a:rPr lang="en-US" dirty="0"/>
              <a:t>increase from </a:t>
            </a:r>
            <a:r>
              <a:rPr lang="en-US" dirty="0" smtClean="0"/>
              <a:t>12.58%  </a:t>
            </a:r>
            <a:r>
              <a:rPr lang="en-US" dirty="0"/>
              <a:t>to </a:t>
            </a:r>
            <a:r>
              <a:rPr lang="en-US" dirty="0" smtClean="0"/>
              <a:t>14.43%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Rent </a:t>
            </a:r>
          </a:p>
          <a:p>
            <a:pPr lvl="1"/>
            <a:r>
              <a:rPr lang="en-US" dirty="0" smtClean="0"/>
              <a:t>BCCS no rent change</a:t>
            </a:r>
          </a:p>
          <a:p>
            <a:pPr lvl="1"/>
            <a:r>
              <a:rPr lang="en-US" dirty="0" smtClean="0"/>
              <a:t>Prop 39 for MORCS ($176K)</a:t>
            </a:r>
          </a:p>
          <a:p>
            <a:pPr lvl="1"/>
            <a:r>
              <a:rPr lang="en-US" dirty="0" smtClean="0"/>
              <a:t>Prop 39 for High School ($178K)</a:t>
            </a:r>
          </a:p>
          <a:p>
            <a:pPr lvl="1"/>
            <a:r>
              <a:rPr lang="en-US" dirty="0" smtClean="0"/>
              <a:t>$61K rent for Central Admin</a:t>
            </a:r>
          </a:p>
          <a:p>
            <a:r>
              <a:rPr lang="en-US" dirty="0" smtClean="0"/>
              <a:t>Capital Expense</a:t>
            </a:r>
          </a:p>
          <a:p>
            <a:pPr lvl="1"/>
            <a:r>
              <a:rPr lang="en-US" dirty="0" smtClean="0"/>
              <a:t>BCCS</a:t>
            </a:r>
          </a:p>
          <a:p>
            <a:pPr lvl="2"/>
            <a:r>
              <a:rPr lang="en-US" sz="2000" dirty="0"/>
              <a:t>Upgrade Video Surveillance equipment </a:t>
            </a:r>
            <a:r>
              <a:rPr lang="en-US" sz="2000" dirty="0" smtClean="0"/>
              <a:t>- $</a:t>
            </a:r>
            <a:r>
              <a:rPr lang="en-US" sz="2000" dirty="0" smtClean="0"/>
              <a:t>50K</a:t>
            </a:r>
          </a:p>
          <a:p>
            <a:pPr lvl="2"/>
            <a:r>
              <a:rPr lang="en-US" sz="2000" dirty="0" smtClean="0"/>
              <a:t>Install Basketball Court - $40K</a:t>
            </a:r>
            <a:endParaRPr lang="en-US" sz="2000" dirty="0"/>
          </a:p>
          <a:p>
            <a:r>
              <a:rPr lang="en-US" dirty="0" smtClean="0"/>
              <a:t>Continuing using 2 buses to bring students to MORCS</a:t>
            </a:r>
          </a:p>
          <a:p>
            <a:r>
              <a:rPr lang="en-US" dirty="0" smtClean="0"/>
              <a:t>Indirect Cost – allocated based on the number of students.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ExED contracts:</a:t>
            </a:r>
          </a:p>
          <a:p>
            <a:pPr lvl="1"/>
            <a:r>
              <a:rPr lang="en-US" dirty="0" smtClean="0"/>
              <a:t>Management and Accounting Services :</a:t>
            </a:r>
          </a:p>
          <a:p>
            <a:pPr lvl="2"/>
            <a:r>
              <a:rPr lang="en-US" dirty="0" smtClean="0"/>
              <a:t>$209,685 - 5% increase (3% COLA and 2% enrollment increase)</a:t>
            </a:r>
          </a:p>
          <a:p>
            <a:pPr lvl="1"/>
            <a:r>
              <a:rPr lang="en-US" dirty="0" smtClean="0"/>
              <a:t>Grant Support</a:t>
            </a:r>
          </a:p>
          <a:p>
            <a:pPr lvl="2"/>
            <a:r>
              <a:rPr lang="en-US" dirty="0" smtClean="0"/>
              <a:t>$6,000 for supporting GEAR UP and School Climate</a:t>
            </a:r>
          </a:p>
          <a:p>
            <a:pPr lvl="1"/>
            <a:r>
              <a:rPr lang="en-US" dirty="0"/>
              <a:t>CALPADS:</a:t>
            </a:r>
          </a:p>
          <a:p>
            <a:pPr lvl="2"/>
            <a:r>
              <a:rPr lang="en-US" dirty="0"/>
              <a:t>$</a:t>
            </a:r>
            <a:r>
              <a:rPr lang="en-US" dirty="0" smtClean="0"/>
              <a:t>8,160 </a:t>
            </a:r>
            <a:r>
              <a:rPr lang="en-US" dirty="0"/>
              <a:t>per school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953000"/>
            <a:ext cx="8229600" cy="1828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Admin </a:t>
            </a:r>
            <a:r>
              <a:rPr lang="en-US" dirty="0"/>
              <a:t>– Summary Budget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0" y="1295400"/>
            <a:ext cx="7326359" cy="507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57499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BCCS – Summary Budget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984913"/>
            <a:ext cx="6858000" cy="58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8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MORCS– Summary Budget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1" y="1049741"/>
            <a:ext cx="6553199" cy="5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</TotalTime>
  <Words>274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FY17-18 budget </vt:lpstr>
      <vt:lpstr>Revenue Assumptions</vt:lpstr>
      <vt:lpstr>Revenue Assumptions</vt:lpstr>
      <vt:lpstr>Expense Assumptions</vt:lpstr>
      <vt:lpstr>Expense Assumptions</vt:lpstr>
      <vt:lpstr>Expense Assumptions</vt:lpstr>
      <vt:lpstr>Central Admin – Summary Budget</vt:lpstr>
      <vt:lpstr>BCCS – Summary Budget</vt:lpstr>
      <vt:lpstr>MORCS– Summary Budget</vt:lpstr>
      <vt:lpstr>HS– Summary Budget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Irina Castillo</cp:lastModifiedBy>
  <cp:revision>96</cp:revision>
  <dcterms:created xsi:type="dcterms:W3CDTF">2015-06-05T18:18:15Z</dcterms:created>
  <dcterms:modified xsi:type="dcterms:W3CDTF">2017-06-21T17:00:40Z</dcterms:modified>
</cp:coreProperties>
</file>