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6"/>
  </p:normalViewPr>
  <p:slideViewPr>
    <p:cSldViewPr snapToGrid="0" snapToObjects="1">
      <p:cViewPr varScale="1">
        <p:scale>
          <a:sx n="109" d="100"/>
          <a:sy n="109" d="100"/>
        </p:scale>
        <p:origin x="17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340404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1220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Agenda for Morning PD – Student Travel Cards, Attendance, Time-Off and Sub Requests, Breakfast in the Classroom (BIC)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709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Agenda for Morning PD – Student Travel Cards, Attendance, Time-Off and Sub Requests, Breakfast in the Classroom (BIC)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9353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Agenda for Morning PD – Student Travel Cards, Attendance, Time-Off and Sub Requests, Breakfast in the Classroom (BIC)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3935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Agenda for Morning PD – Student Travel Cards, Attendance, Time-Off and Sub Requests, Breakfast in the Classroom (BIC)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3441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Agenda for Morning PD – Student Travel Cards, Attendance, Time-Off and Sub Requests, Breakfast in the Classroom (BIC)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4718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Shape 88" descr="YPICS_Presentations2014Blue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2700"/>
            <a:ext cx="9144000" cy="6854652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 txBox="1">
            <a:spLocks noGrp="1"/>
          </p:cNvSpPr>
          <p:nvPr>
            <p:ph type="ctrTitle"/>
          </p:nvPr>
        </p:nvSpPr>
        <p:spPr>
          <a:xfrm>
            <a:off x="685800" y="1790700"/>
            <a:ext cx="7772400" cy="18097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E46C0A"/>
              </a:buClr>
              <a:buSzPct val="25000"/>
              <a:buFont typeface="Calibri"/>
              <a:buNone/>
            </a:pPr>
            <a:r>
              <a:rPr lang="en-US" sz="4400" b="1" i="0" u="none" strike="noStrike" cap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Open Food Bid: </a:t>
            </a:r>
            <a:br>
              <a:rPr lang="en-US" sz="4400" b="1" i="0" u="none" strike="noStrike" cap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400" b="1" i="0" u="none" strike="noStrike" cap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MORCS SFA</a:t>
            </a:r>
          </a:p>
        </p:txBody>
      </p:sp>
    </p:spTree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Shape 95" descr="YPICS_Presentations2014Blue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4652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Shape 96"/>
          <p:cNvSpPr txBox="1">
            <a:spLocks noGrp="1"/>
          </p:cNvSpPr>
          <p:nvPr>
            <p:ph type="subTitle" idx="1"/>
          </p:nvPr>
        </p:nvSpPr>
        <p:spPr>
          <a:xfrm>
            <a:off x="241300" y="1695888"/>
            <a:ext cx="8724899" cy="5009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RFP was made public and sent on November 3.</a:t>
            </a:r>
          </a:p>
          <a:p>
            <a:pPr marL="171450" marR="0" lvl="0" indent="-171450" algn="l" rtl="0"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Bids were submitted by November 8, 2016 at 4pm.</a:t>
            </a:r>
          </a:p>
          <a:p>
            <a:pPr marL="171450" marR="0" lvl="0" indent="-171450" algn="l" rtl="0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</a:pPr>
            <a:endParaRPr sz="2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Vendors:</a:t>
            </a:r>
          </a:p>
          <a:p>
            <a:pPr marL="628650" marR="0" lvl="1" indent="-171450" algn="l" rtl="0"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Better 4 You Meals</a:t>
            </a:r>
          </a:p>
          <a:p>
            <a:pPr marL="628650" marR="0" lvl="1" indent="-171450" algn="l" rtl="0"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Fresh Start Meals</a:t>
            </a:r>
          </a:p>
          <a:p>
            <a:pPr marL="628650" marR="0" lvl="1" indent="-171450" algn="l" rtl="0"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Unified Nutrimeals</a:t>
            </a:r>
          </a:p>
          <a:p>
            <a:pPr marL="171450" marR="0" lvl="0" indent="-171450" algn="l" rtl="0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</a:pPr>
            <a:endParaRPr sz="2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28650" marR="0" lvl="1" indent="-17145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28650" marR="0" lvl="1" indent="-171450" algn="l" rtl="0">
              <a:spcBef>
                <a:spcPts val="360"/>
              </a:spcBef>
              <a:buClr>
                <a:srgbClr val="888888"/>
              </a:buClr>
              <a:buSzPct val="1000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2651700" y="1049557"/>
            <a:ext cx="3832899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Food Bid Proposals</a:t>
            </a:r>
          </a:p>
        </p:txBody>
      </p:sp>
    </p:spTree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Shape 103" descr="YPICS_Presentations2014Blue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4652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Shape 104"/>
          <p:cNvSpPr txBox="1">
            <a:spLocks noGrp="1"/>
          </p:cNvSpPr>
          <p:nvPr>
            <p:ph type="subTitle" idx="1"/>
          </p:nvPr>
        </p:nvSpPr>
        <p:spPr>
          <a:xfrm>
            <a:off x="241300" y="1695888"/>
            <a:ext cx="8724899" cy="5009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200" b="1" i="0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Participating</a:t>
            </a:r>
            <a:r>
              <a:rPr lang="en-US" sz="1800" b="1" i="0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b="1" i="0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Vendors:</a:t>
            </a:r>
          </a:p>
          <a:p>
            <a: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28650" marR="0" lvl="1" indent="-171450" algn="l" rtl="0"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Better 4 You Meals</a:t>
            </a:r>
          </a:p>
          <a:p>
            <a:pPr marL="628650" marR="0" lvl="1" indent="-171450" algn="l" rtl="0"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Royal Dining</a:t>
            </a:r>
          </a:p>
          <a:p>
            <a:pPr marL="628650" marR="0" lvl="1" indent="-171450" algn="l" rtl="0"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Unified Nutrimeals</a:t>
            </a:r>
          </a:p>
          <a:p>
            <a:pPr marL="628650" marR="0" lvl="1" indent="-171450" algn="l" rtl="0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</a:pPr>
            <a:endParaRPr sz="2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200" b="1" i="0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Participating</a:t>
            </a:r>
            <a:r>
              <a:rPr lang="en-US" sz="1800" b="1" i="0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b="1" i="0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Stakeholders:</a:t>
            </a:r>
          </a:p>
          <a:p>
            <a:pPr marL="628650" marR="0" lvl="1" indent="-171450" algn="l" rtl="0"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Parents</a:t>
            </a:r>
          </a:p>
          <a:p>
            <a:pPr marL="628650" marR="0" lvl="1" indent="-171450" algn="l" rtl="0"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Teachers</a:t>
            </a:r>
          </a:p>
          <a:p>
            <a:pPr marL="628650" marR="0" lvl="1" indent="-171450" algn="l" rtl="0"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Student leadership</a:t>
            </a:r>
          </a:p>
          <a:p>
            <a:pPr marL="628650" marR="0" lvl="1" indent="-171450" algn="l" rtl="0"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Admin</a:t>
            </a:r>
          </a:p>
          <a:p>
            <a:pPr marL="457200" marR="0" lvl="1" indent="0" algn="l" rtl="0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endParaRPr sz="2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endParaRPr sz="2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</a:pPr>
            <a:endParaRPr sz="2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28650" marR="0" lvl="1" indent="-17145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28650" marR="0" lvl="1" indent="-171450" algn="l" rtl="0">
              <a:spcBef>
                <a:spcPts val="360"/>
              </a:spcBef>
              <a:buClr>
                <a:srgbClr val="888888"/>
              </a:buClr>
              <a:buSzPct val="1000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Shape 105"/>
          <p:cNvSpPr txBox="1"/>
          <p:nvPr/>
        </p:nvSpPr>
        <p:spPr>
          <a:xfrm>
            <a:off x="988000" y="1057713"/>
            <a:ext cx="7893432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Food Tasting November 15-17 All 3 Sites</a:t>
            </a:r>
          </a:p>
        </p:txBody>
      </p:sp>
    </p:spTree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Shape 111" descr="YPICS_Presentations2014Blue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4652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Shape 112"/>
          <p:cNvSpPr txBox="1">
            <a:spLocks noGrp="1"/>
          </p:cNvSpPr>
          <p:nvPr>
            <p:ph type="subTitle" idx="1"/>
          </p:nvPr>
        </p:nvSpPr>
        <p:spPr>
          <a:xfrm>
            <a:off x="241300" y="1695888"/>
            <a:ext cx="8724899" cy="5009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endParaRPr sz="2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endParaRPr sz="2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</a:pPr>
            <a:endParaRPr sz="2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28650" marR="0" lvl="1" indent="-17145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28650" marR="0" lvl="1" indent="-171450" algn="l" rtl="0">
              <a:spcBef>
                <a:spcPts val="360"/>
              </a:spcBef>
              <a:buClr>
                <a:srgbClr val="888888"/>
              </a:buClr>
              <a:buSzPct val="1000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3" name="Shape 1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0487" y="1000700"/>
            <a:ext cx="7726525" cy="570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Shape 119" descr="YPICS_Presentations2014Blue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4652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Shape 120"/>
          <p:cNvSpPr txBox="1">
            <a:spLocks noGrp="1"/>
          </p:cNvSpPr>
          <p:nvPr>
            <p:ph type="subTitle" idx="1"/>
          </p:nvPr>
        </p:nvSpPr>
        <p:spPr>
          <a:xfrm>
            <a:off x="241300" y="1695888"/>
            <a:ext cx="8724899" cy="5009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700" b="1" i="0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Participating Vendor Prices:</a:t>
            </a:r>
          </a:p>
          <a:p>
            <a:pPr marL="628650" marR="0" lvl="1" indent="-171450" algn="l" rtl="0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28650" marR="0" lvl="1" indent="-171450" algn="l" rtl="0">
              <a:spcBef>
                <a:spcPts val="34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1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Better 4 You Meals</a:t>
            </a:r>
          </a:p>
          <a:p>
            <a:pPr marL="1085850" marR="0" lvl="2" indent="-171450" algn="l" rtl="0">
              <a:spcBef>
                <a:spcPts val="34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1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$1.70/student for breakfast</a:t>
            </a:r>
          </a:p>
          <a:p>
            <a:pPr marL="1085850" marR="0" lvl="2" indent="-171450" algn="l" rtl="0">
              <a:spcBef>
                <a:spcPts val="34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1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$2.85/student for lunch + commodities ($10,000/month)</a:t>
            </a:r>
          </a:p>
          <a:p>
            <a:pPr marL="914400" marR="0" lvl="2" indent="0" algn="l" rtl="0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28650" marR="0" lvl="1" indent="-171450" algn="l" rtl="0">
              <a:spcBef>
                <a:spcPts val="34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1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Fresh Start Meals</a:t>
            </a:r>
          </a:p>
          <a:p>
            <a:pPr marL="1085850" marR="0" lvl="2" indent="-171450" algn="l" rtl="0">
              <a:spcBef>
                <a:spcPts val="34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1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$1.60/student for breakfast</a:t>
            </a:r>
          </a:p>
          <a:p>
            <a:pPr marL="1085850" marR="0" lvl="2" indent="-171450" algn="l" rtl="0">
              <a:spcBef>
                <a:spcPts val="34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1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$2.85/student for lunch</a:t>
            </a:r>
          </a:p>
          <a:p>
            <a:pPr marL="914400" marR="0" lvl="2" indent="0" algn="l" rtl="0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28650" marR="0" lvl="1" indent="-171450" algn="l" rtl="0">
              <a:spcBef>
                <a:spcPts val="34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1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Unified Nutrimeals</a:t>
            </a:r>
          </a:p>
          <a:p>
            <a:pPr marL="1085850" marR="0" lvl="2" indent="-171450" algn="l" rtl="0">
              <a:spcBef>
                <a:spcPts val="34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1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$1.80/student for breakfast</a:t>
            </a:r>
          </a:p>
          <a:p>
            <a:pPr marL="1085850" marR="0" lvl="2" indent="-171450" algn="l" rtl="0">
              <a:spcBef>
                <a:spcPts val="34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1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$2.90/student for lunch</a:t>
            </a:r>
          </a:p>
          <a:p>
            <a:pPr marL="628650" marR="0" lvl="1" indent="-171450" algn="l" rtl="0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28650" marR="0" lvl="1" indent="-171450" algn="l" rtl="0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28650" marR="0" lvl="1" indent="-171450" algn="l" rtl="0">
              <a:spcBef>
                <a:spcPts val="360"/>
              </a:spcBef>
              <a:buClr>
                <a:srgbClr val="888888"/>
              </a:buClr>
              <a:buSzPct val="1000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Shape 121"/>
          <p:cNvSpPr txBox="1"/>
          <p:nvPr/>
        </p:nvSpPr>
        <p:spPr>
          <a:xfrm>
            <a:off x="2943800" y="1049557"/>
            <a:ext cx="2544286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Food Pricing</a:t>
            </a:r>
          </a:p>
        </p:txBody>
      </p:sp>
    </p:spTree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Shape 127" descr="YPICS_Presentations2014Blue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4652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241300" y="1695888"/>
            <a:ext cx="8724899" cy="5009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1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ctr" rtl="0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ctr" rtl="0">
              <a:spcBef>
                <a:spcPts val="34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Better 4 You Meals for breakfast, snack and lunch</a:t>
            </a:r>
          </a:p>
          <a:p>
            <a:pPr marL="457200" marR="0" lvl="1" indent="0" algn="l" rtl="0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ctr" rtl="0">
              <a:spcBef>
                <a:spcPts val="34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700" b="1" i="0" u="sng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Rationale</a:t>
            </a:r>
            <a:r>
              <a:rPr lang="en-US" sz="1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742950" marR="0" lvl="1" indent="-285750" algn="ctr" rtl="0">
              <a:spcBef>
                <a:spcPts val="34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1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Votes of stakeholders following food tasting</a:t>
            </a:r>
          </a:p>
          <a:p>
            <a:pPr marL="742950" marR="0" lvl="1" indent="-285750" algn="ctr" rtl="0">
              <a:spcBef>
                <a:spcPts val="34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1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Commodities saves money</a:t>
            </a:r>
          </a:p>
          <a:p>
            <a:pPr marL="742950" marR="0" lvl="1" indent="-285750" algn="ctr" rtl="0">
              <a:spcBef>
                <a:spcPts val="34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1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Pricing</a:t>
            </a:r>
          </a:p>
          <a:p>
            <a:pPr marL="742950" marR="0" lvl="1" indent="-285750" algn="ctr" rtl="0">
              <a:spcBef>
                <a:spcPts val="34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17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Service and History</a:t>
            </a:r>
          </a:p>
          <a:p>
            <a:pPr marL="457200" marR="0" lvl="1" indent="0" algn="l" rtl="0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28650" marR="0" lvl="1" indent="-171450" algn="l" rtl="0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28650" marR="0" lvl="1" indent="-171450" algn="l" rtl="0">
              <a:spcBef>
                <a:spcPts val="360"/>
              </a:spcBef>
              <a:buClr>
                <a:srgbClr val="888888"/>
              </a:buClr>
              <a:buSzPct val="1000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Shape 129"/>
          <p:cNvSpPr txBox="1"/>
          <p:nvPr/>
        </p:nvSpPr>
        <p:spPr>
          <a:xfrm>
            <a:off x="2943800" y="1049557"/>
            <a:ext cx="3718837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Recommendation:</a:t>
            </a:r>
          </a:p>
        </p:txBody>
      </p:sp>
    </p:spTree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</Words>
  <Application>Microsoft Macintosh PowerPoint</Application>
  <PresentationFormat>On-screen Show (4:3)</PresentationFormat>
  <Paragraphs>70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Open Food Bid:  MORCS SFA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Food Bid:  MORCS SFA</dc:title>
  <cp:lastModifiedBy>Microsoft Office User</cp:lastModifiedBy>
  <cp:revision>1</cp:revision>
  <dcterms:modified xsi:type="dcterms:W3CDTF">2016-12-10T00:10:49Z</dcterms:modified>
</cp:coreProperties>
</file>