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5" r:id="rId1"/>
  </p:sldMasterIdLst>
  <p:notesMasterIdLst>
    <p:notesMasterId r:id="rId13"/>
  </p:notesMasterIdLst>
  <p:sldIdLst>
    <p:sldId id="282" r:id="rId2"/>
    <p:sldId id="256" r:id="rId3"/>
    <p:sldId id="277" r:id="rId4"/>
    <p:sldId id="278" r:id="rId5"/>
    <p:sldId id="279" r:id="rId6"/>
    <p:sldId id="280" r:id="rId7"/>
    <p:sldId id="281" r:id="rId8"/>
    <p:sldId id="284" r:id="rId9"/>
    <p:sldId id="283" r:id="rId10"/>
    <p:sldId id="285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1788" y="9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3A9EFC-A667-4959-809D-08466598289B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45953-2C1A-425C-9658-5E6CAE9EC2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74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3733800"/>
            <a:ext cx="82296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13253"/>
      </p:ext>
    </p:extLst>
  </p:cSld>
  <p:clrMapOvr>
    <a:masterClrMapping/>
  </p:clrMapOvr>
  <p:transition>
    <p:cut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87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87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803903" y="1407668"/>
            <a:ext cx="5202873" cy="1646427"/>
          </a:xfrm>
        </p:spPr>
        <p:txBody>
          <a:bodyPr anchor="ctr" anchorCtr="0"/>
          <a:lstStyle>
            <a:lvl1pPr algn="ctr">
              <a:defRPr sz="4000" b="1" cap="none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657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F41F222-A035-4E6D-BF5D-4559CBE7DB42}" type="datetimeFigureOut">
              <a:rPr lang="en-US" smtClean="0"/>
              <a:t>5/23/2016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66AF5447-6604-4459-B239-17F44D43FC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  <p:sldLayoutId id="2147483663" r:id="rId13"/>
    <p:sldLayoutId id="2147483672" r:id="rId14"/>
    <p:sldLayoutId id="2147483681" r:id="rId15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FY15-16 additional expenses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One time funds received in FY15-16</a:t>
            </a:r>
          </a:p>
          <a:p>
            <a:pPr lvl="1"/>
            <a:r>
              <a:rPr lang="en-US" dirty="0" smtClean="0"/>
              <a:t>BCCS - $190K</a:t>
            </a:r>
          </a:p>
          <a:p>
            <a:pPr lvl="1"/>
            <a:r>
              <a:rPr lang="en-US" dirty="0" smtClean="0"/>
              <a:t>MORCS - $160K</a:t>
            </a:r>
          </a:p>
          <a:p>
            <a:pPr lvl="1"/>
            <a:endParaRPr lang="en-US" dirty="0"/>
          </a:p>
          <a:p>
            <a:r>
              <a:rPr lang="en-US" dirty="0" smtClean="0"/>
              <a:t>Proposed expenditure</a:t>
            </a:r>
          </a:p>
          <a:p>
            <a:pPr lvl="1"/>
            <a:r>
              <a:rPr lang="en-US" dirty="0" smtClean="0"/>
              <a:t>MORCS - $120K</a:t>
            </a:r>
          </a:p>
          <a:p>
            <a:pPr lvl="2"/>
            <a:r>
              <a:rPr lang="en-US" dirty="0" smtClean="0"/>
              <a:t>6</a:t>
            </a:r>
            <a:r>
              <a:rPr lang="en-US" baseline="30000" dirty="0" smtClean="0"/>
              <a:t>th</a:t>
            </a:r>
            <a:r>
              <a:rPr lang="en-US" dirty="0" smtClean="0"/>
              <a:t> grade science books - $18K</a:t>
            </a:r>
          </a:p>
          <a:p>
            <a:pPr lvl="2"/>
            <a:r>
              <a:rPr lang="en-US" dirty="0" smtClean="0"/>
              <a:t>Computers - $95K</a:t>
            </a:r>
          </a:p>
          <a:p>
            <a:pPr lvl="2"/>
            <a:r>
              <a:rPr lang="en-US" dirty="0" smtClean="0"/>
              <a:t>Computer carts - $7K</a:t>
            </a:r>
          </a:p>
          <a:p>
            <a:pPr lvl="1"/>
            <a:r>
              <a:rPr lang="en-US" dirty="0" smtClean="0"/>
              <a:t>BCCS - $154K</a:t>
            </a:r>
            <a:endParaRPr lang="en-US" dirty="0"/>
          </a:p>
          <a:p>
            <a:pPr lvl="2"/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grade science books - $18K</a:t>
            </a:r>
          </a:p>
          <a:p>
            <a:pPr lvl="2"/>
            <a:r>
              <a:rPr lang="en-US" dirty="0"/>
              <a:t>Computers - $126K</a:t>
            </a:r>
          </a:p>
          <a:p>
            <a:pPr lvl="2"/>
            <a:r>
              <a:rPr lang="en-US" dirty="0"/>
              <a:t>Computer carts - $10K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92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MORCS– Summary Budget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139190"/>
            <a:ext cx="6131081" cy="563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460209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HS– Summary Budget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066800"/>
            <a:ext cx="6172200" cy="5676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76237"/>
      </p:ext>
    </p:extLst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FY16-17 budget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YPI Charter Schools, </a:t>
            </a:r>
            <a:r>
              <a:rPr lang="en-US" dirty="0" err="1" smtClean="0"/>
              <a:t>Inc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908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1066800"/>
          </a:xfrm>
        </p:spPr>
        <p:txBody>
          <a:bodyPr/>
          <a:lstStyle/>
          <a:p>
            <a:r>
              <a:rPr lang="en-US" dirty="0" smtClean="0"/>
              <a:t>FY16-17 one time funding - $</a:t>
            </a:r>
            <a:r>
              <a:rPr lang="en-US" dirty="0" smtClean="0"/>
              <a:t>237 </a:t>
            </a:r>
            <a:r>
              <a:rPr lang="en-US" dirty="0" smtClean="0"/>
              <a:t>per FY15-16 P2 ADA</a:t>
            </a:r>
          </a:p>
          <a:p>
            <a:r>
              <a:rPr lang="en-US" dirty="0" smtClean="0"/>
              <a:t>Gap Closure based on </a:t>
            </a:r>
            <a:r>
              <a:rPr lang="en-US" dirty="0" smtClean="0"/>
              <a:t>DOF rates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60754" y="3048000"/>
            <a:ext cx="8229600" cy="1429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403500"/>
      </p:ext>
    </p:extLst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Revenue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dirty="0" smtClean="0"/>
              <a:t>Enrollment / ADA</a:t>
            </a:r>
          </a:p>
          <a:p>
            <a:pPr lvl="1"/>
            <a:r>
              <a:rPr lang="en-US" dirty="0" smtClean="0"/>
              <a:t>BCCS – 370 / 357.05</a:t>
            </a:r>
          </a:p>
          <a:p>
            <a:pPr lvl="1"/>
            <a:r>
              <a:rPr lang="en-US" dirty="0" smtClean="0"/>
              <a:t>MORCS – 330 / 318.45</a:t>
            </a:r>
          </a:p>
          <a:p>
            <a:pPr lvl="1"/>
            <a:r>
              <a:rPr lang="en-US" dirty="0" smtClean="0"/>
              <a:t>High School – 160 / 152.80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Unduplicated Count</a:t>
            </a:r>
          </a:p>
          <a:p>
            <a:pPr lvl="1"/>
            <a:r>
              <a:rPr lang="en-US" dirty="0"/>
              <a:t>BCCS – </a:t>
            </a:r>
            <a:r>
              <a:rPr lang="en-US" dirty="0" smtClean="0"/>
              <a:t>87.83%</a:t>
            </a:r>
            <a:endParaRPr lang="en-US" dirty="0"/>
          </a:p>
          <a:p>
            <a:pPr lvl="1"/>
            <a:r>
              <a:rPr lang="en-US" dirty="0"/>
              <a:t>MORCS – </a:t>
            </a:r>
            <a:r>
              <a:rPr lang="en-US" dirty="0" smtClean="0"/>
              <a:t>97.35%</a:t>
            </a:r>
            <a:endParaRPr lang="en-US" dirty="0"/>
          </a:p>
          <a:p>
            <a:pPr lvl="1"/>
            <a:r>
              <a:rPr lang="en-US" dirty="0"/>
              <a:t>High School – </a:t>
            </a:r>
            <a:r>
              <a:rPr lang="en-US" dirty="0" smtClean="0"/>
              <a:t>89.73%</a:t>
            </a:r>
          </a:p>
          <a:p>
            <a:pPr lvl="1"/>
            <a:r>
              <a:rPr lang="en-US" dirty="0" smtClean="0"/>
              <a:t>LAUSD – 80%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43991"/>
      </p:ext>
    </p:extLst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Salaries</a:t>
            </a:r>
          </a:p>
          <a:p>
            <a:pPr lvl="1"/>
            <a:r>
              <a:rPr lang="en-US" dirty="0"/>
              <a:t>4</a:t>
            </a:r>
            <a:r>
              <a:rPr lang="en-US" dirty="0" smtClean="0"/>
              <a:t>% </a:t>
            </a:r>
            <a:r>
              <a:rPr lang="en-US" dirty="0" smtClean="0"/>
              <a:t>teacher salary table increase</a:t>
            </a:r>
          </a:p>
          <a:p>
            <a:pPr lvl="1"/>
            <a:r>
              <a:rPr lang="en-US" dirty="0" smtClean="0"/>
              <a:t>BCCS</a:t>
            </a:r>
            <a:endParaRPr lang="en-US" dirty="0" smtClean="0"/>
          </a:p>
          <a:p>
            <a:pPr lvl="2"/>
            <a:r>
              <a:rPr lang="en-US" dirty="0"/>
              <a:t>Additional SPED teacher</a:t>
            </a:r>
            <a:endParaRPr lang="en-US" dirty="0" smtClean="0"/>
          </a:p>
          <a:p>
            <a:pPr lvl="1"/>
            <a:r>
              <a:rPr lang="en-US" dirty="0" smtClean="0"/>
              <a:t>MORCS</a:t>
            </a:r>
          </a:p>
          <a:p>
            <a:pPr lvl="2"/>
            <a:r>
              <a:rPr lang="en-US" dirty="0"/>
              <a:t>EL Specialist </a:t>
            </a:r>
            <a:r>
              <a:rPr lang="en-US" dirty="0" smtClean="0"/>
              <a:t>teacher</a:t>
            </a:r>
          </a:p>
          <a:p>
            <a:pPr lvl="1"/>
            <a:r>
              <a:rPr lang="en-US" dirty="0" smtClean="0"/>
              <a:t>Central Admin</a:t>
            </a:r>
          </a:p>
          <a:p>
            <a:pPr lvl="2"/>
            <a:r>
              <a:rPr lang="en-US" dirty="0" smtClean="0"/>
              <a:t>Compliance coordinator</a:t>
            </a:r>
          </a:p>
          <a:p>
            <a:pPr lvl="2"/>
            <a:r>
              <a:rPr lang="en-US" dirty="0" smtClean="0"/>
              <a:t>Data coordinator</a:t>
            </a:r>
          </a:p>
          <a:p>
            <a:pPr lvl="1"/>
            <a:r>
              <a:rPr lang="en-US" dirty="0" smtClean="0"/>
              <a:t>High School</a:t>
            </a:r>
          </a:p>
          <a:p>
            <a:pPr lvl="2"/>
            <a:r>
              <a:rPr lang="en-US" dirty="0" smtClean="0"/>
              <a:t>6 new teachers FY16-17, 2 new teachers FY17-18</a:t>
            </a:r>
          </a:p>
          <a:p>
            <a:r>
              <a:rPr lang="en-US" dirty="0" smtClean="0"/>
              <a:t>STRS </a:t>
            </a:r>
            <a:r>
              <a:rPr lang="en-US" dirty="0"/>
              <a:t>increase from </a:t>
            </a:r>
            <a:r>
              <a:rPr lang="en-US" dirty="0" smtClean="0"/>
              <a:t>10.73%  </a:t>
            </a:r>
            <a:r>
              <a:rPr lang="en-US" dirty="0"/>
              <a:t>to </a:t>
            </a:r>
            <a:r>
              <a:rPr lang="en-US" dirty="0" smtClean="0"/>
              <a:t>12.58%</a:t>
            </a:r>
          </a:p>
          <a:p>
            <a:r>
              <a:rPr lang="en-US" dirty="0" smtClean="0"/>
              <a:t>403 (b) match for Classified staff </a:t>
            </a:r>
          </a:p>
          <a:p>
            <a:r>
              <a:rPr lang="en-US" dirty="0" smtClean="0"/>
              <a:t>H&amp;W expense increase by 5% plus new staff</a:t>
            </a:r>
          </a:p>
          <a:p>
            <a:r>
              <a:rPr lang="en-US" dirty="0" smtClean="0"/>
              <a:t>CTE Grant has not been included in the preliminary budget (expected to generate about $30K of revenue per campus)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249072"/>
      </p:ext>
    </p:extLst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Expense Assumptions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High School – PCSGP</a:t>
            </a:r>
          </a:p>
          <a:p>
            <a:pPr lvl="1"/>
            <a:r>
              <a:rPr lang="en-US" dirty="0" smtClean="0"/>
              <a:t>Books and student materials - $133K</a:t>
            </a:r>
          </a:p>
          <a:p>
            <a:pPr lvl="1"/>
            <a:r>
              <a:rPr lang="en-US" dirty="0" smtClean="0"/>
              <a:t>Used </a:t>
            </a:r>
            <a:r>
              <a:rPr lang="en-US" dirty="0" err="1" smtClean="0"/>
              <a:t>i</a:t>
            </a:r>
            <a:r>
              <a:rPr lang="en-US" dirty="0" smtClean="0"/>
              <a:t>-Macs, computer carts and chrome books - $34K</a:t>
            </a:r>
          </a:p>
          <a:p>
            <a:r>
              <a:rPr lang="en-US" dirty="0" smtClean="0"/>
              <a:t>Rent </a:t>
            </a:r>
          </a:p>
          <a:p>
            <a:pPr lvl="1"/>
            <a:r>
              <a:rPr lang="en-US" dirty="0" smtClean="0"/>
              <a:t>BCCS increased by $6K</a:t>
            </a:r>
          </a:p>
          <a:p>
            <a:pPr lvl="1"/>
            <a:r>
              <a:rPr lang="en-US" dirty="0" smtClean="0"/>
              <a:t>Prop 39 for MORCS ($134K)</a:t>
            </a:r>
          </a:p>
          <a:p>
            <a:pPr lvl="1"/>
            <a:r>
              <a:rPr lang="en-US" dirty="0" smtClean="0"/>
              <a:t>Prop 39 for High School ($76K)</a:t>
            </a:r>
          </a:p>
          <a:p>
            <a:pPr lvl="1"/>
            <a:r>
              <a:rPr lang="en-US" dirty="0" smtClean="0"/>
              <a:t>$40K rent for Central Admin</a:t>
            </a:r>
          </a:p>
          <a:p>
            <a:r>
              <a:rPr lang="en-US" dirty="0" smtClean="0"/>
              <a:t>Capital Expense</a:t>
            </a:r>
          </a:p>
          <a:p>
            <a:pPr lvl="1"/>
            <a:r>
              <a:rPr lang="en-US" dirty="0" smtClean="0"/>
              <a:t>BCCS</a:t>
            </a:r>
          </a:p>
          <a:p>
            <a:pPr lvl="2"/>
            <a:r>
              <a:rPr lang="en-US" dirty="0" smtClean="0"/>
              <a:t>adding one or two bathrooms for staff</a:t>
            </a:r>
          </a:p>
          <a:p>
            <a:pPr lvl="2"/>
            <a:r>
              <a:rPr lang="en-US" dirty="0" smtClean="0"/>
              <a:t>Finalize main office building construction</a:t>
            </a:r>
          </a:p>
          <a:p>
            <a:r>
              <a:rPr lang="en-US" dirty="0" smtClean="0"/>
              <a:t>Continuing using 2 buses to bring students to MORCS</a:t>
            </a:r>
          </a:p>
          <a:p>
            <a:r>
              <a:rPr lang="en-US" dirty="0" smtClean="0"/>
              <a:t>Indirect Cost – allocated based on the number of students.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25424"/>
      </p:ext>
    </p:extLst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Expense Assumptions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752600"/>
            <a:ext cx="8229600" cy="2514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ExED contracts:</a:t>
            </a:r>
          </a:p>
          <a:p>
            <a:pPr lvl="1"/>
            <a:r>
              <a:rPr lang="en-US" dirty="0" smtClean="0"/>
              <a:t>Management and Accounting Services :</a:t>
            </a:r>
          </a:p>
          <a:p>
            <a:pPr lvl="2"/>
            <a:r>
              <a:rPr lang="en-US" dirty="0" smtClean="0"/>
              <a:t>$199,700 - 5% increase (3% COLA and 2% enrollment increase)</a:t>
            </a:r>
          </a:p>
          <a:p>
            <a:pPr lvl="1"/>
            <a:r>
              <a:rPr lang="en-US" dirty="0" smtClean="0"/>
              <a:t>Grant Support</a:t>
            </a:r>
          </a:p>
          <a:p>
            <a:pPr lvl="2"/>
            <a:r>
              <a:rPr lang="en-US" dirty="0" smtClean="0"/>
              <a:t>$6,000 for supporting GEAR UP, School Climate and CTE grants</a:t>
            </a:r>
          </a:p>
          <a:p>
            <a:pPr lvl="1"/>
            <a:r>
              <a:rPr lang="en-US" dirty="0"/>
              <a:t>CALPADS:</a:t>
            </a:r>
          </a:p>
          <a:p>
            <a:pPr lvl="2"/>
            <a:r>
              <a:rPr lang="en-US" dirty="0"/>
              <a:t>$8,000 per school</a:t>
            </a:r>
          </a:p>
          <a:p>
            <a:pPr marL="548640" lvl="2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953000"/>
            <a:ext cx="8229600" cy="182880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9735"/>
      </p:ext>
    </p:extLst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Central Admin </a:t>
            </a:r>
            <a:r>
              <a:rPr lang="en-US" dirty="0"/>
              <a:t>– Summary Budget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181100" y="1500187"/>
            <a:ext cx="6934200" cy="4772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57499"/>
      </p:ext>
    </p:extLst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dirty="0" smtClean="0"/>
              <a:t>BCCS – Summary Budget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066800"/>
            <a:ext cx="6131082" cy="548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81074"/>
      </p:ext>
    </p:extLst>
  </p:cSld>
  <p:clrMapOvr>
    <a:masterClrMapping/>
  </p:clrMapOvr>
  <p:transition>
    <p:cut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1335</TotalTime>
  <Words>355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Clarity</vt:lpstr>
      <vt:lpstr>FY15-16 additional expenses</vt:lpstr>
      <vt:lpstr>FY16-17 budget </vt:lpstr>
      <vt:lpstr>Revenue Assumptions</vt:lpstr>
      <vt:lpstr>Revenue Assumptions</vt:lpstr>
      <vt:lpstr>Expense Assumptions</vt:lpstr>
      <vt:lpstr>Expense Assumptions</vt:lpstr>
      <vt:lpstr>Expense Assumptions</vt:lpstr>
      <vt:lpstr>Central Admin – Summary Budget</vt:lpstr>
      <vt:lpstr>BCCS – Summary Budget</vt:lpstr>
      <vt:lpstr>MORCS– Summary Budget</vt:lpstr>
      <vt:lpstr>HS– Summary Budget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 Castillo</dc:creator>
  <cp:lastModifiedBy>Irina Castillo</cp:lastModifiedBy>
  <cp:revision>64</cp:revision>
  <dcterms:created xsi:type="dcterms:W3CDTF">2015-06-05T18:18:15Z</dcterms:created>
  <dcterms:modified xsi:type="dcterms:W3CDTF">2016-05-23T15:15:08Z</dcterms:modified>
</cp:coreProperties>
</file>