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78" r:id="rId15"/>
    <p:sldId id="299" r:id="rId16"/>
    <p:sldId id="280" r:id="rId17"/>
    <p:sldId id="281" r:id="rId18"/>
    <p:sldId id="288" r:id="rId19"/>
    <p:sldId id="290" r:id="rId20"/>
    <p:sldId id="291" r:id="rId21"/>
    <p:sldId id="289" r:id="rId22"/>
  </p:sldIdLst>
  <p:sldSz cx="12192000" cy="6858000"/>
  <p:notesSz cx="6858000" cy="9144000"/>
  <p:embeddedFontLst>
    <p:embeddedFont>
      <p:font typeface="Helvetica Neue"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68">
          <p15:clr>
            <a:srgbClr val="A4A3A4"/>
          </p15:clr>
        </p15:guide>
        <p15:guide id="2" orient="horz" pos="2400">
          <p15:clr>
            <a:srgbClr val="A4A3A4"/>
          </p15:clr>
        </p15:guide>
        <p15:guide id="3" pos="432">
          <p15:clr>
            <a:srgbClr val="A4A3A4"/>
          </p15:clr>
        </p15:guide>
        <p15:guide id="4" orient="horz" pos="268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FAHmKXmtth/uSiyPrmYyiR01E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7F4748-401A-4599-A83A-A2DC16750309}">
  <a:tblStyle styleId="{987F4748-401A-4599-A83A-A2DC167503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210"/>
      </p:cViewPr>
      <p:guideLst>
        <p:guide pos="3168"/>
        <p:guide orient="horz" pos="2400"/>
        <p:guide pos="432"/>
        <p:guide orient="horz" pos="26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have the unenviable task of trying to explain this year’s state budget proposal.   Suffice it to say that this year, in particular, it is not straightforward and I may butcher some of the details.  I will rely heavily on School Services of California. which had its annual May Revision webinar on Tuesday.  As part of their materials they always prepare a Board-Ready presentation, so most of the slides you will see come from that.    Let’s dig in.</a:t>
            </a:r>
            <a:endParaRPr/>
          </a:p>
        </p:txBody>
      </p:sp>
      <p:sp>
        <p:nvSpPr>
          <p:cNvPr id="140" name="Google Shape;1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dfc575e00d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dfc575e00d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2dfc575e00d_0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dfc575e00d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dfc575e00d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dfc575e00d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75250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fc575e00d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dfc575e00d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Importantly, the May Revision includes a proposal that would require any Learning Recovery Emergency Block Grant funds still remaining in 25/26 to be used in accordance with a needs assessment.   As you saw, both schools will have some learning recovery block grant funding unused as of 6/30/24 so if this proposal passses, the ways they could use the remaining funds could become more restricted.</a:t>
            </a:r>
            <a:endParaRPr/>
          </a:p>
        </p:txBody>
      </p:sp>
      <p:sp>
        <p:nvSpPr>
          <p:cNvPr id="213" name="Google Shape;213;g2dfc575e00d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dfc575e00d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dfc575e00d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governor and the legislature are working to get the budget finalized by the statutory deadline of June 15.  Between now and then, many things could change.    If the legislature rejects the Proposition 98 maneuver or any other significant items, they could choose to add deferrals to balance the budget.   </a:t>
            </a:r>
            <a:endParaRPr/>
          </a:p>
          <a:p>
            <a:pPr marL="0" lvl="0" indent="0" algn="l" rtl="0">
              <a:spcBef>
                <a:spcPts val="0"/>
              </a:spcBef>
              <a:spcAft>
                <a:spcPts val="0"/>
              </a:spcAft>
              <a:buNone/>
            </a:pPr>
            <a:endParaRPr/>
          </a:p>
          <a:p>
            <a:pPr marL="0" lvl="0" indent="0" algn="l" rtl="0">
              <a:spcBef>
                <a:spcPts val="0"/>
              </a:spcBef>
              <a:spcAft>
                <a:spcPts val="0"/>
              </a:spcAft>
              <a:buNone/>
            </a:pPr>
            <a:r>
              <a:rPr lang="en-US"/>
              <a:t>We don’t see any relief for TK ratios which are set to drop from 12 to 1 to 10 to 1 in 2025-26.  Given the state’s funding constraints, this may be addressed in the final budget.</a:t>
            </a:r>
            <a:endParaRPr/>
          </a:p>
          <a:p>
            <a:pPr marL="0" lvl="0" indent="0" algn="l" rtl="0">
              <a:spcBef>
                <a:spcPts val="0"/>
              </a:spcBef>
              <a:spcAft>
                <a:spcPts val="0"/>
              </a:spcAft>
              <a:buNone/>
            </a:pPr>
            <a:endParaRPr/>
          </a:p>
          <a:p>
            <a:pPr marL="0" lvl="0" indent="0" algn="l" rtl="0">
              <a:spcBef>
                <a:spcPts val="0"/>
              </a:spcBef>
              <a:spcAft>
                <a:spcPts val="0"/>
              </a:spcAft>
              <a:buNone/>
            </a:pPr>
            <a:r>
              <a:rPr lang="en-US"/>
              <a:t>We also don’t see any ongoing programmatic reductions to K-12 core programs but as the governor and legislature work to balance the budget, this could be on the table.</a:t>
            </a:r>
            <a:endParaRPr/>
          </a:p>
          <a:p>
            <a:pPr marL="0" lvl="0" indent="0" algn="l" rtl="0">
              <a:spcBef>
                <a:spcPts val="0"/>
              </a:spcBef>
              <a:spcAft>
                <a:spcPts val="0"/>
              </a:spcAft>
              <a:buNone/>
            </a:pPr>
            <a:endParaRPr/>
          </a:p>
          <a:p>
            <a:pPr marL="0" lvl="0" indent="0" algn="l" rtl="0">
              <a:spcBef>
                <a:spcPts val="0"/>
              </a:spcBef>
              <a:spcAft>
                <a:spcPts val="0"/>
              </a:spcAft>
              <a:buNone/>
            </a:pPr>
            <a:r>
              <a:rPr lang="en-US"/>
              <a:t>Likely, when we bring the final budget to you for adoption in June, not all the dust will be settled but our focus will be on presenting a balanced budget based on the information we have.</a:t>
            </a:r>
            <a:endParaRPr/>
          </a:p>
        </p:txBody>
      </p:sp>
      <p:sp>
        <p:nvSpPr>
          <p:cNvPr id="219" name="Google Shape;219;g2dfc575e00d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1457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45953-2C1A-425C-9658-5E6CAE9EC211}" type="slidenum">
              <a:rPr lang="en-US" smtClean="0"/>
              <a:t>17</a:t>
            </a:fld>
            <a:endParaRPr lang="en-US"/>
          </a:p>
        </p:txBody>
      </p:sp>
    </p:spTree>
    <p:extLst>
      <p:ext uri="{BB962C8B-B14F-4D97-AF65-F5344CB8AC3E}">
        <p14:creationId xmlns:p14="http://schemas.microsoft.com/office/powerpoint/2010/main" val="142859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890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dfc575e00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dfc575e00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governor and the legislature have massive budget deficits to resolve, both in the current year and the next two years.  The governor’s May revision, like the January proposal, aims to shield K-14 education from ongoing programmatic reductions, fully depleting the Proposition 98 Rainy Day Fund and proposing a controversial funding maneuver to avoid cuts to education.   Meanwhile, outside of education, he proposes significant spending cuts to governmental operations and programs and pauses new investments.</a:t>
            </a:r>
            <a:endParaRPr/>
          </a:p>
          <a:p>
            <a:pPr marL="0" lvl="0" indent="0" algn="l" rtl="0">
              <a:spcBef>
                <a:spcPts val="0"/>
              </a:spcBef>
              <a:spcAft>
                <a:spcPts val="0"/>
              </a:spcAft>
              <a:buNone/>
            </a:pPr>
            <a:endParaRPr/>
          </a:p>
          <a:p>
            <a:pPr marL="0" lvl="0" indent="0" algn="l" rtl="0">
              <a:spcBef>
                <a:spcPts val="0"/>
              </a:spcBef>
              <a:spcAft>
                <a:spcPts val="0"/>
              </a:spcAft>
              <a:buNone/>
            </a:pPr>
            <a:r>
              <a:rPr lang="en-US"/>
              <a:t>As with every budget, this budget contains some risks, but not to the level we felt last year when we didn’t know what our 2022 tax receipts would be.  A key risk is that the state and national economies are in a slow growth pattern and may grow more slowly that the May Revision assumptions.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8" name="Google Shape;148;g2dfc575e00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dfc575e00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dfc575e00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Back in January, the governor said we had a budget problem of $45 billion.  The legislature and governor got together to take some early actions to be able to reduce the size of the gap they are trying to close down to $28B.  The $17B in solutions they found did not make changes to core education funding at the time but the May Revision does eliminate some items.  However, these items don’t directly impact charter schools.  </a:t>
            </a:r>
            <a:endParaRPr/>
          </a:p>
        </p:txBody>
      </p:sp>
      <p:sp>
        <p:nvSpPr>
          <p:cNvPr id="155" name="Google Shape;155;g2dfc575e00d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dfc575e00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dfc575e00d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the legislature adopted the state budget last year, they were missing a key piece of information.  Because of the IRS extension to the April 15 deadline to file 2022 taxes, the state did not know how much  tax receipts from calendar year 2022 would be.   It turns out that the revenue assumptions were way out of whack with actual receipts and that means Proposition 98, which mandates a minimum percentage of the state budget to be spent on K-12 education and community colleges to ensure stable and adequate funding for public schools, for last school year and this was funded beyond the minimum by $8.8B.  </a:t>
            </a:r>
            <a:endParaRPr/>
          </a:p>
        </p:txBody>
      </p:sp>
      <p:sp>
        <p:nvSpPr>
          <p:cNvPr id="161" name="Google Shape;161;g2dfc575e00d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dfc575e00d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dfc575e00d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posing a big issue for the state.   The state estimated that the the minimum guarantee for 22/23 was going to be $107.4 billion dollars.  The governor’s estimates now are that the 22/23 guarantee is not $107.4 billion.  It’s 97.5 billion    To address that allocation to districts and charters above the calculated minimum guarantee, the governor is proposing what the LAO dubs the Prop 98 maneuver.   Since the state  budget cannot accommodate this extra allocation, ue, the Newsom Administration proposed spreading the net impact ($8.8 billion) over five years with annual payments from non-Proposition 98 funds, starting in 2025-26.   Importantly, these payments will not affect the calculation of the minimum guarantee, which is causing a great deal of controversy, because it conflicts with certain Proposition 98 funding formulas that would require this $8.8 B to be part of the calculation.</a:t>
            </a:r>
            <a:endParaRPr/>
          </a:p>
          <a:p>
            <a:pPr marL="0" lvl="0" indent="0" algn="l" rtl="0">
              <a:spcBef>
                <a:spcPts val="0"/>
              </a:spcBef>
              <a:spcAft>
                <a:spcPts val="0"/>
              </a:spcAft>
              <a:buNone/>
            </a:pPr>
            <a:endParaRPr/>
          </a:p>
          <a:p>
            <a:pPr marL="0" lvl="0" indent="0" algn="l" rtl="0">
              <a:spcBef>
                <a:spcPts val="0"/>
              </a:spcBef>
              <a:spcAft>
                <a:spcPts val="0"/>
              </a:spcAft>
              <a:buNone/>
            </a:pPr>
            <a:r>
              <a:rPr lang="en-US"/>
              <a:t>How this all play out remains to be seen and how it plays out will have implications for your funding.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7" name="Google Shape;167;g2dfc575e00d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dfc575e00d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dfc575e00d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By dipping into the education rainy day fund, the governor is able to maintain K-14 programs and fund the 1.07% statutory COLA.  This slide show how the 1.07% COLA impacts the base grant for 24/25 and the additional LCFF funding factors.  On the next slide, we’ll see what these #s translate to for your school.</a:t>
            </a:r>
            <a:endParaRPr/>
          </a:p>
          <a:p>
            <a:pPr marL="0" lvl="0" indent="0" algn="l" rtl="0">
              <a:spcBef>
                <a:spcPts val="0"/>
              </a:spcBef>
              <a:spcAft>
                <a:spcPts val="0"/>
              </a:spcAft>
              <a:buNone/>
            </a:pPr>
            <a:endParaRPr/>
          </a:p>
        </p:txBody>
      </p:sp>
      <p:sp>
        <p:nvSpPr>
          <p:cNvPr id="173" name="Google Shape;173;g2dfc575e00d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dfc575e00d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dfc575e00d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dfc575e00d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dfc575e00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dfc575e00d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All year long, I’ve been talking about the one-time funding that will be going away.  This slide shows when the remaining big buckets of one-time funding will expire.</a:t>
            </a:r>
            <a:endParaRPr/>
          </a:p>
        </p:txBody>
      </p:sp>
      <p:sp>
        <p:nvSpPr>
          <p:cNvPr id="187" name="Google Shape;187;g2dfc575e00d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dfc575e00d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dfc575e00d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dfc575e00d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8"/>
          <p:cNvSpPr txBox="1">
            <a:spLocks noGrp="1"/>
          </p:cNvSpPr>
          <p:nvPr>
            <p:ph type="ctrTitle"/>
          </p:nvPr>
        </p:nvSpPr>
        <p:spPr>
          <a:xfrm>
            <a:off x="571500" y="1411731"/>
            <a:ext cx="100965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39B"/>
              </a:buClr>
              <a:buSzPts val="6000"/>
              <a:buFont typeface="Helvetica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
          <p:cNvSpPr txBox="1">
            <a:spLocks noGrp="1"/>
          </p:cNvSpPr>
          <p:nvPr>
            <p:ph type="subTitle" idx="1"/>
          </p:nvPr>
        </p:nvSpPr>
        <p:spPr>
          <a:xfrm>
            <a:off x="571500" y="3891406"/>
            <a:ext cx="10096500"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600"/>
              </a:spcBef>
              <a:spcAft>
                <a:spcPts val="0"/>
              </a:spcAft>
              <a:buClr>
                <a:srgbClr val="00539B"/>
              </a:buClr>
              <a:buSzPts val="2400"/>
              <a:buNone/>
              <a:defRPr sz="2400"/>
            </a:lvl1pPr>
            <a:lvl2pPr lvl="1" algn="ctr">
              <a:lnSpc>
                <a:spcPct val="120000"/>
              </a:lnSpc>
              <a:spcBef>
                <a:spcPts val="600"/>
              </a:spcBef>
              <a:spcAft>
                <a:spcPts val="0"/>
              </a:spcAft>
              <a:buClr>
                <a:schemeClr val="dk1"/>
              </a:buClr>
              <a:buSzPts val="2000"/>
              <a:buNone/>
              <a:defRPr sz="2000"/>
            </a:lvl2pPr>
            <a:lvl3pPr lvl="2" algn="ctr">
              <a:lnSpc>
                <a:spcPct val="120000"/>
              </a:lnSpc>
              <a:spcBef>
                <a:spcPts val="600"/>
              </a:spcBef>
              <a:spcAft>
                <a:spcPts val="0"/>
              </a:spcAft>
              <a:buClr>
                <a:schemeClr val="dk1"/>
              </a:buClr>
              <a:buSzPts val="1800"/>
              <a:buNone/>
              <a:defRPr sz="1800"/>
            </a:lvl3pPr>
            <a:lvl4pPr lvl="3" algn="ctr">
              <a:lnSpc>
                <a:spcPct val="120000"/>
              </a:lnSpc>
              <a:spcBef>
                <a:spcPts val="600"/>
              </a:spcBef>
              <a:spcAft>
                <a:spcPts val="0"/>
              </a:spcAft>
              <a:buClr>
                <a:schemeClr val="dk1"/>
              </a:buClr>
              <a:buSzPts val="1600"/>
              <a:buNone/>
              <a:defRPr sz="1600"/>
            </a:lvl4pPr>
            <a:lvl5pPr lvl="4" algn="ctr">
              <a:lnSpc>
                <a:spcPct val="12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0"/>
        <p:cNvGrpSpPr/>
        <p:nvPr/>
      </p:nvGrpSpPr>
      <p:grpSpPr>
        <a:xfrm>
          <a:off x="0" y="0"/>
          <a:ext cx="0" cy="0"/>
          <a:chOff x="0" y="0"/>
          <a:chExt cx="0" cy="0"/>
        </a:xfrm>
      </p:grpSpPr>
      <p:sp>
        <p:nvSpPr>
          <p:cNvPr id="71" name="Google Shape;71;p17"/>
          <p:cNvSpPr txBox="1">
            <a:spLocks noGrp="1"/>
          </p:cNvSpPr>
          <p:nvPr>
            <p:ph type="body" idx="1"/>
          </p:nvPr>
        </p:nvSpPr>
        <p:spPr>
          <a:xfrm>
            <a:off x="571500" y="1383445"/>
            <a:ext cx="530352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600"/>
              </a:spcBef>
              <a:spcAft>
                <a:spcPts val="0"/>
              </a:spcAft>
              <a:buClr>
                <a:srgbClr val="00539B"/>
              </a:buClr>
              <a:buSzPts val="2400"/>
              <a:buNone/>
              <a:defRPr sz="2400" b="1"/>
            </a:lvl1pPr>
            <a:lvl2pPr marL="914400" lvl="1" indent="-228600" algn="l">
              <a:lnSpc>
                <a:spcPct val="120000"/>
              </a:lnSpc>
              <a:spcBef>
                <a:spcPts val="600"/>
              </a:spcBef>
              <a:spcAft>
                <a:spcPts val="0"/>
              </a:spcAft>
              <a:buClr>
                <a:schemeClr val="dk1"/>
              </a:buClr>
              <a:buSzPts val="2000"/>
              <a:buNone/>
              <a:defRPr sz="2000" b="1"/>
            </a:lvl2pPr>
            <a:lvl3pPr marL="1371600" lvl="2" indent="-228600" algn="l">
              <a:lnSpc>
                <a:spcPct val="120000"/>
              </a:lnSpc>
              <a:spcBef>
                <a:spcPts val="600"/>
              </a:spcBef>
              <a:spcAft>
                <a:spcPts val="0"/>
              </a:spcAft>
              <a:buClr>
                <a:schemeClr val="dk1"/>
              </a:buClr>
              <a:buSzPts val="1800"/>
              <a:buNone/>
              <a:defRPr sz="1800" b="1"/>
            </a:lvl3pPr>
            <a:lvl4pPr marL="1828800" lvl="3" indent="-228600" algn="l">
              <a:lnSpc>
                <a:spcPct val="120000"/>
              </a:lnSpc>
              <a:spcBef>
                <a:spcPts val="600"/>
              </a:spcBef>
              <a:spcAft>
                <a:spcPts val="0"/>
              </a:spcAft>
              <a:buClr>
                <a:schemeClr val="dk1"/>
              </a:buClr>
              <a:buSzPts val="1600"/>
              <a:buNone/>
              <a:defRPr sz="1600" b="1"/>
            </a:lvl4pPr>
            <a:lvl5pPr marL="2286000" lvl="4" indent="-228600" algn="l">
              <a:lnSpc>
                <a:spcPct val="12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7"/>
          <p:cNvSpPr txBox="1">
            <a:spLocks noGrp="1"/>
          </p:cNvSpPr>
          <p:nvPr>
            <p:ph type="body" idx="2"/>
          </p:nvPr>
        </p:nvSpPr>
        <p:spPr>
          <a:xfrm>
            <a:off x="571500" y="2366846"/>
            <a:ext cx="5303520" cy="384048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rgbClr val="00539B"/>
              </a:buClr>
              <a:buSzPts val="1800"/>
              <a:buNone/>
              <a:defRPr/>
            </a:lvl1pPr>
            <a:lvl2pPr marL="914400" lvl="1" indent="-228600" algn="l">
              <a:lnSpc>
                <a:spcPct val="120000"/>
              </a:lnSpc>
              <a:spcBef>
                <a:spcPts val="600"/>
              </a:spcBef>
              <a:spcAft>
                <a:spcPts val="0"/>
              </a:spcAft>
              <a:buClr>
                <a:schemeClr val="dk1"/>
              </a:buClr>
              <a:buSzPts val="18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2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7"/>
          <p:cNvSpPr txBox="1">
            <a:spLocks noGrp="1"/>
          </p:cNvSpPr>
          <p:nvPr>
            <p:ph type="body" idx="3"/>
          </p:nvPr>
        </p:nvSpPr>
        <p:spPr>
          <a:xfrm>
            <a:off x="6315075" y="1383445"/>
            <a:ext cx="530352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600"/>
              </a:spcBef>
              <a:spcAft>
                <a:spcPts val="0"/>
              </a:spcAft>
              <a:buClr>
                <a:srgbClr val="00539B"/>
              </a:buClr>
              <a:buSzPts val="2400"/>
              <a:buNone/>
              <a:defRPr sz="2400" b="1"/>
            </a:lvl1pPr>
            <a:lvl2pPr marL="914400" lvl="1" indent="-228600" algn="l">
              <a:lnSpc>
                <a:spcPct val="120000"/>
              </a:lnSpc>
              <a:spcBef>
                <a:spcPts val="600"/>
              </a:spcBef>
              <a:spcAft>
                <a:spcPts val="0"/>
              </a:spcAft>
              <a:buClr>
                <a:schemeClr val="dk1"/>
              </a:buClr>
              <a:buSzPts val="2000"/>
              <a:buNone/>
              <a:defRPr sz="2000" b="1"/>
            </a:lvl2pPr>
            <a:lvl3pPr marL="1371600" lvl="2" indent="-228600" algn="l">
              <a:lnSpc>
                <a:spcPct val="120000"/>
              </a:lnSpc>
              <a:spcBef>
                <a:spcPts val="600"/>
              </a:spcBef>
              <a:spcAft>
                <a:spcPts val="0"/>
              </a:spcAft>
              <a:buClr>
                <a:schemeClr val="dk1"/>
              </a:buClr>
              <a:buSzPts val="1800"/>
              <a:buNone/>
              <a:defRPr sz="1800" b="1"/>
            </a:lvl3pPr>
            <a:lvl4pPr marL="1828800" lvl="3" indent="-228600" algn="l">
              <a:lnSpc>
                <a:spcPct val="120000"/>
              </a:lnSpc>
              <a:spcBef>
                <a:spcPts val="600"/>
              </a:spcBef>
              <a:spcAft>
                <a:spcPts val="0"/>
              </a:spcAft>
              <a:buClr>
                <a:schemeClr val="dk1"/>
              </a:buClr>
              <a:buSzPts val="1600"/>
              <a:buNone/>
              <a:defRPr sz="1600" b="1"/>
            </a:lvl4pPr>
            <a:lvl5pPr marL="2286000" lvl="4" indent="-228600" algn="l">
              <a:lnSpc>
                <a:spcPct val="12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7"/>
          <p:cNvSpPr txBox="1">
            <a:spLocks noGrp="1"/>
          </p:cNvSpPr>
          <p:nvPr>
            <p:ph type="body" idx="4"/>
          </p:nvPr>
        </p:nvSpPr>
        <p:spPr>
          <a:xfrm>
            <a:off x="6315075" y="2366846"/>
            <a:ext cx="5303520" cy="384048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rgbClr val="00539B"/>
              </a:buClr>
              <a:buSzPts val="1800"/>
              <a:buNone/>
              <a:defRPr/>
            </a:lvl1pPr>
            <a:lvl2pPr marL="914400" lvl="1" indent="-228600" algn="l">
              <a:lnSpc>
                <a:spcPct val="120000"/>
              </a:lnSpc>
              <a:spcBef>
                <a:spcPts val="600"/>
              </a:spcBef>
              <a:spcAft>
                <a:spcPts val="0"/>
              </a:spcAft>
              <a:buClr>
                <a:schemeClr val="dk1"/>
              </a:buClr>
              <a:buSzPts val="18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2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sldNum" idx="12"/>
          </p:nvPr>
        </p:nvSpPr>
        <p:spPr>
          <a:xfrm>
            <a:off x="10773623" y="6455076"/>
            <a:ext cx="8468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7"/>
          <p:cNvSpPr txBox="1">
            <a:spLocks noGrp="1"/>
          </p:cNvSpPr>
          <p:nvPr>
            <p:ph type="title"/>
          </p:nvPr>
        </p:nvSpPr>
        <p:spPr>
          <a:xfrm>
            <a:off x="571998" y="-1"/>
            <a:ext cx="11048501" cy="10809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571998" y="-1"/>
            <a:ext cx="11048501" cy="10809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10773623" y="6455076"/>
            <a:ext cx="8468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9"/>
          <p:cNvSpPr txBox="1">
            <a:spLocks noGrp="1"/>
          </p:cNvSpPr>
          <p:nvPr>
            <p:ph type="sldNum" idx="12"/>
          </p:nvPr>
        </p:nvSpPr>
        <p:spPr>
          <a:xfrm>
            <a:off x="10773623" y="6455076"/>
            <a:ext cx="8468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no Top Line">
  <p:cSld name="Blank no Top Line">
    <p:spTree>
      <p:nvGrpSpPr>
        <p:cNvPr id="1" name="Shape 82"/>
        <p:cNvGrpSpPr/>
        <p:nvPr/>
      </p:nvGrpSpPr>
      <p:grpSpPr>
        <a:xfrm>
          <a:off x="0" y="0"/>
          <a:ext cx="0" cy="0"/>
          <a:chOff x="0" y="0"/>
          <a:chExt cx="0" cy="0"/>
        </a:xfrm>
      </p:grpSpPr>
      <p:grpSp>
        <p:nvGrpSpPr>
          <p:cNvPr id="83" name="Google Shape;83;p20"/>
          <p:cNvGrpSpPr/>
          <p:nvPr/>
        </p:nvGrpSpPr>
        <p:grpSpPr>
          <a:xfrm>
            <a:off x="0" y="6417276"/>
            <a:ext cx="12192000" cy="440724"/>
            <a:chOff x="0" y="6417276"/>
            <a:chExt cx="12192000" cy="440724"/>
          </a:xfrm>
        </p:grpSpPr>
        <p:sp>
          <p:nvSpPr>
            <p:cNvPr id="84" name="Google Shape;84;p20"/>
            <p:cNvSpPr txBox="1"/>
            <p:nvPr/>
          </p:nvSpPr>
          <p:spPr>
            <a:xfrm>
              <a:off x="0" y="6417276"/>
              <a:ext cx="12191999" cy="440724"/>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85" name="Google Shape;85;p20"/>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86" name="Google Shape;86;p20"/>
            <p:cNvPicPr preferRelativeResize="0"/>
            <p:nvPr/>
          </p:nvPicPr>
          <p:blipFill rotWithShape="1">
            <a:blip r:embed="rId2">
              <a:alphaModFix/>
            </a:blip>
            <a:srcRect/>
            <a:stretch/>
          </p:blipFill>
          <p:spPr>
            <a:xfrm>
              <a:off x="571999" y="6498489"/>
              <a:ext cx="1844847" cy="278298"/>
            </a:xfrm>
            <a:prstGeom prst="rect">
              <a:avLst/>
            </a:prstGeom>
            <a:noFill/>
            <a:ln>
              <a:noFill/>
            </a:ln>
          </p:spPr>
        </p:pic>
      </p:grpSp>
      <p:sp>
        <p:nvSpPr>
          <p:cNvPr id="87" name="Google Shape;87;p20"/>
          <p:cNvSpPr/>
          <p:nvPr/>
        </p:nvSpPr>
        <p:spPr>
          <a:xfrm>
            <a:off x="0" y="589547"/>
            <a:ext cx="12192000" cy="7940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 no Top Line">
  <p:cSld name="1_Blank no Top Line">
    <p:spTree>
      <p:nvGrpSpPr>
        <p:cNvPr id="1" name="Shape 88"/>
        <p:cNvGrpSpPr/>
        <p:nvPr/>
      </p:nvGrpSpPr>
      <p:grpSpPr>
        <a:xfrm>
          <a:off x="0" y="0"/>
          <a:ext cx="0" cy="0"/>
          <a:chOff x="0" y="0"/>
          <a:chExt cx="0" cy="0"/>
        </a:xfrm>
      </p:grpSpPr>
      <p:pic>
        <p:nvPicPr>
          <p:cNvPr id="89" name="Google Shape;89;p21" descr="Background pattern&#10;&#10;Description automatically generated"/>
          <p:cNvPicPr preferRelativeResize="0"/>
          <p:nvPr/>
        </p:nvPicPr>
        <p:blipFill rotWithShape="1">
          <a:blip r:embed="rId2">
            <a:alphaModFix/>
          </a:blip>
          <a:srcRect r="35416"/>
          <a:stretch/>
        </p:blipFill>
        <p:spPr>
          <a:xfrm>
            <a:off x="-1" y="0"/>
            <a:ext cx="12192002" cy="6419088"/>
          </a:xfrm>
          <a:prstGeom prst="rect">
            <a:avLst/>
          </a:prstGeom>
          <a:noFill/>
          <a:ln>
            <a:noFill/>
          </a:ln>
        </p:spPr>
      </p:pic>
      <p:grpSp>
        <p:nvGrpSpPr>
          <p:cNvPr id="90" name="Google Shape;90;p21"/>
          <p:cNvGrpSpPr/>
          <p:nvPr/>
        </p:nvGrpSpPr>
        <p:grpSpPr>
          <a:xfrm>
            <a:off x="0" y="6417276"/>
            <a:ext cx="12192000" cy="440724"/>
            <a:chOff x="0" y="6417276"/>
            <a:chExt cx="12192000" cy="440724"/>
          </a:xfrm>
        </p:grpSpPr>
        <p:sp>
          <p:nvSpPr>
            <p:cNvPr id="91" name="Google Shape;91;p21"/>
            <p:cNvSpPr txBox="1"/>
            <p:nvPr/>
          </p:nvSpPr>
          <p:spPr>
            <a:xfrm>
              <a:off x="0" y="6417276"/>
              <a:ext cx="12191999" cy="440724"/>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92" name="Google Shape;92;p21"/>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93" name="Google Shape;93;p21"/>
            <p:cNvPicPr preferRelativeResize="0"/>
            <p:nvPr/>
          </p:nvPicPr>
          <p:blipFill rotWithShape="1">
            <a:blip r:embed="rId3">
              <a:alphaModFix/>
            </a:blip>
            <a:srcRect/>
            <a:stretch/>
          </p:blipFill>
          <p:spPr>
            <a:xfrm>
              <a:off x="571999" y="6498489"/>
              <a:ext cx="1844847" cy="278298"/>
            </a:xfrm>
            <a:prstGeom prst="rect">
              <a:avLst/>
            </a:prstGeom>
            <a:noFill/>
            <a:ln>
              <a:noFill/>
            </a:ln>
          </p:spPr>
        </p:pic>
      </p:grpSp>
      <p:sp>
        <p:nvSpPr>
          <p:cNvPr id="94" name="Google Shape;94;p21"/>
          <p:cNvSpPr>
            <a:spLocks noGrp="1"/>
          </p:cNvSpPr>
          <p:nvPr>
            <p:ph type="media" idx="2"/>
          </p:nvPr>
        </p:nvSpPr>
        <p:spPr>
          <a:xfrm>
            <a:off x="557262" y="196526"/>
            <a:ext cx="11077477" cy="6217920"/>
          </a:xfrm>
          <a:prstGeom prst="rect">
            <a:avLst/>
          </a:prstGeom>
          <a:solidFill>
            <a:srgbClr val="FFF2CC"/>
          </a:solidFill>
          <a:ln>
            <a:noFill/>
          </a:ln>
        </p:spPr>
        <p:txBody>
          <a:bodyPr spcFirstLastPara="1" wrap="square" lIns="91425" tIns="45700" rIns="91425" bIns="45700" anchor="t" anchorCtr="0">
            <a:normAutofit/>
          </a:bodyPr>
          <a:lstStyle>
            <a:lvl1pPr marR="0" lvl="0" algn="l" rtl="0">
              <a:lnSpc>
                <a:spcPct val="120000"/>
              </a:lnSpc>
              <a:spcBef>
                <a:spcPts val="600"/>
              </a:spcBef>
              <a:spcAft>
                <a:spcPts val="0"/>
              </a:spcAft>
              <a:buClr>
                <a:srgbClr val="00539B"/>
              </a:buClr>
              <a:buSzPts val="2500"/>
              <a:buFont typeface="Arial"/>
              <a:buNone/>
              <a:defRPr sz="2500" b="0" i="0" u="none" strike="noStrike" cap="none">
                <a:solidFill>
                  <a:srgbClr val="00539B"/>
                </a:solidFill>
                <a:latin typeface="Helvetica Neue"/>
                <a:ea typeface="Helvetica Neue"/>
                <a:cs typeface="Helvetica Neue"/>
                <a:sym typeface="Helvetica Neue"/>
              </a:defRPr>
            </a:lvl1pPr>
            <a:lvl2pPr marR="0" lvl="1" algn="l" rtl="0">
              <a:lnSpc>
                <a:spcPct val="120000"/>
              </a:lnSpc>
              <a:spcBef>
                <a:spcPts val="600"/>
              </a:spcBef>
              <a:spcAft>
                <a:spcPts val="0"/>
              </a:spcAft>
              <a:buClr>
                <a:schemeClr val="dk1"/>
              </a:buClr>
              <a:buSzPts val="2500"/>
              <a:buFont typeface="Arial"/>
              <a:buNone/>
              <a:defRPr sz="2500" b="0" i="0" u="none" strike="noStrike" cap="none">
                <a:solidFill>
                  <a:schemeClr val="dk1"/>
                </a:solidFill>
                <a:latin typeface="Helvetica Neue"/>
                <a:ea typeface="Helvetica Neue"/>
                <a:cs typeface="Helvetica Neue"/>
                <a:sym typeface="Helvetica Neue"/>
              </a:defRPr>
            </a:lvl2pPr>
            <a:lvl3pPr marR="0" lvl="2" algn="l" rtl="0">
              <a:lnSpc>
                <a:spcPct val="120000"/>
              </a:lnSpc>
              <a:spcBef>
                <a:spcPts val="6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R="0" lvl="3" algn="l" rtl="0">
              <a:lnSpc>
                <a:spcPct val="120000"/>
              </a:lnSpc>
              <a:spcBef>
                <a:spcPts val="600"/>
              </a:spcBef>
              <a:spcAft>
                <a:spcPts val="0"/>
              </a:spcAft>
              <a:buClr>
                <a:schemeClr val="dk1"/>
              </a:buClr>
              <a:buSzPts val="2200"/>
              <a:buFont typeface="Arial"/>
              <a:buChar char="•"/>
              <a:defRPr sz="2200" b="0" i="0" u="none" strike="noStrike" cap="none">
                <a:solidFill>
                  <a:schemeClr val="dk1"/>
                </a:solidFill>
                <a:latin typeface="Helvetica Neue"/>
                <a:ea typeface="Helvetica Neue"/>
                <a:cs typeface="Helvetica Neue"/>
                <a:sym typeface="Helvetica Neue"/>
              </a:defRPr>
            </a:lvl4pPr>
            <a:lvl5pPr marR="0" lvl="4" algn="l" rtl="0">
              <a:lnSpc>
                <a:spcPct val="120000"/>
              </a:lnSpc>
              <a:spcBef>
                <a:spcPts val="600"/>
              </a:spcBef>
              <a:spcAft>
                <a:spcPts val="0"/>
              </a:spcAft>
              <a:buClr>
                <a:schemeClr val="dk1"/>
              </a:buClr>
              <a:buSzPts val="2200"/>
              <a:buFont typeface="Arial"/>
              <a:buChar char="•"/>
              <a:defRPr sz="22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dient BG w/ Bottom Bar">
  <p:cSld name="Gradient BG w/ Bottom Bar">
    <p:spTree>
      <p:nvGrpSpPr>
        <p:cNvPr id="1" name="Shape 95"/>
        <p:cNvGrpSpPr/>
        <p:nvPr/>
      </p:nvGrpSpPr>
      <p:grpSpPr>
        <a:xfrm>
          <a:off x="0" y="0"/>
          <a:ext cx="0" cy="0"/>
          <a:chOff x="0" y="0"/>
          <a:chExt cx="0" cy="0"/>
        </a:xfrm>
      </p:grpSpPr>
      <p:pic>
        <p:nvPicPr>
          <p:cNvPr id="96" name="Google Shape;96;p22" descr="Background pattern&#10;&#10;Description automatically generated"/>
          <p:cNvPicPr preferRelativeResize="0"/>
          <p:nvPr/>
        </p:nvPicPr>
        <p:blipFill rotWithShape="1">
          <a:blip r:embed="rId2">
            <a:alphaModFix/>
          </a:blip>
          <a:srcRect r="35416"/>
          <a:stretch/>
        </p:blipFill>
        <p:spPr>
          <a:xfrm>
            <a:off x="-1" y="0"/>
            <a:ext cx="12192002" cy="6419088"/>
          </a:xfrm>
          <a:prstGeom prst="rect">
            <a:avLst/>
          </a:prstGeom>
          <a:noFill/>
          <a:ln>
            <a:noFill/>
          </a:ln>
        </p:spPr>
      </p:pic>
      <p:grpSp>
        <p:nvGrpSpPr>
          <p:cNvPr id="97" name="Google Shape;97;p22"/>
          <p:cNvGrpSpPr/>
          <p:nvPr/>
        </p:nvGrpSpPr>
        <p:grpSpPr>
          <a:xfrm>
            <a:off x="0" y="6417276"/>
            <a:ext cx="12192000" cy="440724"/>
            <a:chOff x="0" y="6417276"/>
            <a:chExt cx="12192000" cy="440724"/>
          </a:xfrm>
        </p:grpSpPr>
        <p:sp>
          <p:nvSpPr>
            <p:cNvPr id="98" name="Google Shape;98;p22"/>
            <p:cNvSpPr txBox="1"/>
            <p:nvPr/>
          </p:nvSpPr>
          <p:spPr>
            <a:xfrm>
              <a:off x="0" y="6417276"/>
              <a:ext cx="12191999" cy="440724"/>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99" name="Google Shape;99;p22"/>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100" name="Google Shape;100;p22"/>
            <p:cNvPicPr preferRelativeResize="0"/>
            <p:nvPr/>
          </p:nvPicPr>
          <p:blipFill rotWithShape="1">
            <a:blip r:embed="rId3">
              <a:alphaModFix/>
            </a:blip>
            <a:srcRect/>
            <a:stretch/>
          </p:blipFill>
          <p:spPr>
            <a:xfrm>
              <a:off x="571999" y="6498489"/>
              <a:ext cx="1844847" cy="27829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Quote - Pic BG 2">
  <p:cSld name="Quote - Pic BG 2">
    <p:spTree>
      <p:nvGrpSpPr>
        <p:cNvPr id="1" name="Shape 101"/>
        <p:cNvGrpSpPr/>
        <p:nvPr/>
      </p:nvGrpSpPr>
      <p:grpSpPr>
        <a:xfrm>
          <a:off x="0" y="0"/>
          <a:ext cx="0" cy="0"/>
          <a:chOff x="0" y="0"/>
          <a:chExt cx="0" cy="0"/>
        </a:xfrm>
      </p:grpSpPr>
      <p:pic>
        <p:nvPicPr>
          <p:cNvPr id="102" name="Google Shape;102;p23" descr="A group of people sitting at a table&#10;&#10;Description automatically generated"/>
          <p:cNvPicPr preferRelativeResize="0"/>
          <p:nvPr/>
        </p:nvPicPr>
        <p:blipFill rotWithShape="1">
          <a:blip r:embed="rId2">
            <a:alphaModFix/>
          </a:blip>
          <a:srcRect l="6795" r="7316"/>
          <a:stretch/>
        </p:blipFill>
        <p:spPr>
          <a:xfrm>
            <a:off x="3922270" y="0"/>
            <a:ext cx="8269730" cy="6419088"/>
          </a:xfrm>
          <a:prstGeom prst="rect">
            <a:avLst/>
          </a:prstGeom>
          <a:noFill/>
          <a:ln>
            <a:noFill/>
          </a:ln>
        </p:spPr>
      </p:pic>
      <p:pic>
        <p:nvPicPr>
          <p:cNvPr id="103" name="Google Shape;103;p23"/>
          <p:cNvPicPr preferRelativeResize="0"/>
          <p:nvPr/>
        </p:nvPicPr>
        <p:blipFill rotWithShape="1">
          <a:blip r:embed="rId3">
            <a:alphaModFix/>
          </a:blip>
          <a:srcRect/>
          <a:stretch/>
        </p:blipFill>
        <p:spPr>
          <a:xfrm>
            <a:off x="595700" y="614723"/>
            <a:ext cx="2672291" cy="1213642"/>
          </a:xfrm>
          <a:prstGeom prst="rect">
            <a:avLst/>
          </a:prstGeom>
          <a:noFill/>
          <a:ln>
            <a:noFill/>
          </a:ln>
        </p:spPr>
      </p:pic>
      <p:grpSp>
        <p:nvGrpSpPr>
          <p:cNvPr id="104" name="Google Shape;104;p23"/>
          <p:cNvGrpSpPr/>
          <p:nvPr/>
        </p:nvGrpSpPr>
        <p:grpSpPr>
          <a:xfrm>
            <a:off x="0" y="6419088"/>
            <a:ext cx="12192000" cy="438912"/>
            <a:chOff x="0" y="6419088"/>
            <a:chExt cx="12192000" cy="438912"/>
          </a:xfrm>
        </p:grpSpPr>
        <p:sp>
          <p:nvSpPr>
            <p:cNvPr id="105" name="Google Shape;105;p23"/>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106" name="Google Shape;106;p23"/>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Quote - Pic BG 3">
  <p:cSld name="Quote - Pic BG 3">
    <p:spTree>
      <p:nvGrpSpPr>
        <p:cNvPr id="1" name="Shape 107"/>
        <p:cNvGrpSpPr/>
        <p:nvPr/>
      </p:nvGrpSpPr>
      <p:grpSpPr>
        <a:xfrm>
          <a:off x="0" y="0"/>
          <a:ext cx="0" cy="0"/>
          <a:chOff x="0" y="0"/>
          <a:chExt cx="0" cy="0"/>
        </a:xfrm>
      </p:grpSpPr>
      <p:pic>
        <p:nvPicPr>
          <p:cNvPr id="108" name="Google Shape;108;p24" descr="A group of people posing for the camera&#10;&#10;Description automatically generated"/>
          <p:cNvPicPr preferRelativeResize="0"/>
          <p:nvPr/>
        </p:nvPicPr>
        <p:blipFill rotWithShape="1">
          <a:blip r:embed="rId2">
            <a:alphaModFix/>
          </a:blip>
          <a:srcRect l="6889" r="6887"/>
          <a:stretch/>
        </p:blipFill>
        <p:spPr>
          <a:xfrm>
            <a:off x="3922270" y="0"/>
            <a:ext cx="8269730" cy="6419088"/>
          </a:xfrm>
          <a:prstGeom prst="rect">
            <a:avLst/>
          </a:prstGeom>
          <a:noFill/>
          <a:ln>
            <a:noFill/>
          </a:ln>
        </p:spPr>
      </p:pic>
      <p:pic>
        <p:nvPicPr>
          <p:cNvPr id="109" name="Google Shape;109;p24"/>
          <p:cNvPicPr preferRelativeResize="0"/>
          <p:nvPr/>
        </p:nvPicPr>
        <p:blipFill rotWithShape="1">
          <a:blip r:embed="rId3">
            <a:alphaModFix/>
          </a:blip>
          <a:srcRect/>
          <a:stretch/>
        </p:blipFill>
        <p:spPr>
          <a:xfrm>
            <a:off x="595700" y="614723"/>
            <a:ext cx="2672291" cy="1213642"/>
          </a:xfrm>
          <a:prstGeom prst="rect">
            <a:avLst/>
          </a:prstGeom>
          <a:noFill/>
          <a:ln>
            <a:noFill/>
          </a:ln>
        </p:spPr>
      </p:pic>
      <p:grpSp>
        <p:nvGrpSpPr>
          <p:cNvPr id="110" name="Google Shape;110;p24"/>
          <p:cNvGrpSpPr/>
          <p:nvPr/>
        </p:nvGrpSpPr>
        <p:grpSpPr>
          <a:xfrm>
            <a:off x="0" y="6419088"/>
            <a:ext cx="12192000" cy="438912"/>
            <a:chOff x="0" y="6419088"/>
            <a:chExt cx="12192000" cy="438912"/>
          </a:xfrm>
        </p:grpSpPr>
        <p:sp>
          <p:nvSpPr>
            <p:cNvPr id="111" name="Google Shape;111;p24"/>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112" name="Google Shape;112;p24"/>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Quote - Pic BG 4">
  <p:cSld name="Quote - Pic BG 4">
    <p:spTree>
      <p:nvGrpSpPr>
        <p:cNvPr id="1" name="Shape 113"/>
        <p:cNvGrpSpPr/>
        <p:nvPr/>
      </p:nvGrpSpPr>
      <p:grpSpPr>
        <a:xfrm>
          <a:off x="0" y="0"/>
          <a:ext cx="0" cy="0"/>
          <a:chOff x="0" y="0"/>
          <a:chExt cx="0" cy="0"/>
        </a:xfrm>
      </p:grpSpPr>
      <p:pic>
        <p:nvPicPr>
          <p:cNvPr id="114" name="Google Shape;114;p25" descr="A group of people standing in front of a building&#10;&#10;Description automatically generated"/>
          <p:cNvPicPr preferRelativeResize="0"/>
          <p:nvPr/>
        </p:nvPicPr>
        <p:blipFill rotWithShape="1">
          <a:blip r:embed="rId2">
            <a:alphaModFix/>
          </a:blip>
          <a:srcRect l="1477" r="6730"/>
          <a:stretch/>
        </p:blipFill>
        <p:spPr>
          <a:xfrm>
            <a:off x="3922270" y="0"/>
            <a:ext cx="8269730" cy="6419088"/>
          </a:xfrm>
          <a:prstGeom prst="rect">
            <a:avLst/>
          </a:prstGeom>
          <a:noFill/>
          <a:ln>
            <a:noFill/>
          </a:ln>
        </p:spPr>
      </p:pic>
      <p:pic>
        <p:nvPicPr>
          <p:cNvPr id="115" name="Google Shape;115;p25"/>
          <p:cNvPicPr preferRelativeResize="0"/>
          <p:nvPr/>
        </p:nvPicPr>
        <p:blipFill rotWithShape="1">
          <a:blip r:embed="rId3">
            <a:alphaModFix/>
          </a:blip>
          <a:srcRect/>
          <a:stretch/>
        </p:blipFill>
        <p:spPr>
          <a:xfrm>
            <a:off x="595700" y="614723"/>
            <a:ext cx="2672291" cy="1213642"/>
          </a:xfrm>
          <a:prstGeom prst="rect">
            <a:avLst/>
          </a:prstGeom>
          <a:noFill/>
          <a:ln>
            <a:noFill/>
          </a:ln>
        </p:spPr>
      </p:pic>
      <p:grpSp>
        <p:nvGrpSpPr>
          <p:cNvPr id="116" name="Google Shape;116;p25"/>
          <p:cNvGrpSpPr/>
          <p:nvPr/>
        </p:nvGrpSpPr>
        <p:grpSpPr>
          <a:xfrm>
            <a:off x="0" y="6419088"/>
            <a:ext cx="12192000" cy="438912"/>
            <a:chOff x="0" y="6419088"/>
            <a:chExt cx="12192000" cy="438912"/>
          </a:xfrm>
        </p:grpSpPr>
        <p:sp>
          <p:nvSpPr>
            <p:cNvPr id="117" name="Google Shape;117;p25"/>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118" name="Google Shape;118;p25"/>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Quote - Pic BG 5">
  <p:cSld name="Quote - Pic BG 5">
    <p:spTree>
      <p:nvGrpSpPr>
        <p:cNvPr id="1" name="Shape 119"/>
        <p:cNvGrpSpPr/>
        <p:nvPr/>
      </p:nvGrpSpPr>
      <p:grpSpPr>
        <a:xfrm>
          <a:off x="0" y="0"/>
          <a:ext cx="0" cy="0"/>
          <a:chOff x="0" y="0"/>
          <a:chExt cx="0" cy="0"/>
        </a:xfrm>
      </p:grpSpPr>
      <p:pic>
        <p:nvPicPr>
          <p:cNvPr id="120" name="Google Shape;120;p26" descr="A group of people posing for the camera&#10;&#10;Description automatically generated"/>
          <p:cNvPicPr preferRelativeResize="0"/>
          <p:nvPr/>
        </p:nvPicPr>
        <p:blipFill rotWithShape="1">
          <a:blip r:embed="rId2">
            <a:alphaModFix/>
          </a:blip>
          <a:srcRect l="6889" r="6887"/>
          <a:stretch/>
        </p:blipFill>
        <p:spPr>
          <a:xfrm>
            <a:off x="3922270" y="0"/>
            <a:ext cx="8269730" cy="6419088"/>
          </a:xfrm>
          <a:prstGeom prst="rect">
            <a:avLst/>
          </a:prstGeom>
          <a:noFill/>
          <a:ln>
            <a:noFill/>
          </a:ln>
        </p:spPr>
      </p:pic>
      <p:pic>
        <p:nvPicPr>
          <p:cNvPr id="121" name="Google Shape;121;p26"/>
          <p:cNvPicPr preferRelativeResize="0"/>
          <p:nvPr/>
        </p:nvPicPr>
        <p:blipFill rotWithShape="1">
          <a:blip r:embed="rId3">
            <a:alphaModFix/>
          </a:blip>
          <a:srcRect/>
          <a:stretch/>
        </p:blipFill>
        <p:spPr>
          <a:xfrm>
            <a:off x="595700" y="614723"/>
            <a:ext cx="2672291" cy="1213642"/>
          </a:xfrm>
          <a:prstGeom prst="rect">
            <a:avLst/>
          </a:prstGeom>
          <a:noFill/>
          <a:ln>
            <a:noFill/>
          </a:ln>
        </p:spPr>
      </p:pic>
      <p:grpSp>
        <p:nvGrpSpPr>
          <p:cNvPr id="122" name="Google Shape;122;p26"/>
          <p:cNvGrpSpPr/>
          <p:nvPr/>
        </p:nvGrpSpPr>
        <p:grpSpPr>
          <a:xfrm>
            <a:off x="0" y="6419088"/>
            <a:ext cx="12192000" cy="438912"/>
            <a:chOff x="0" y="6419088"/>
            <a:chExt cx="12192000" cy="438912"/>
          </a:xfrm>
        </p:grpSpPr>
        <p:sp>
          <p:nvSpPr>
            <p:cNvPr id="123" name="Google Shape;123;p26"/>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124" name="Google Shape;124;p26"/>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pic>
        <p:nvPicPr>
          <p:cNvPr id="125" name="Google Shape;125;p26" descr="A group of people in a room&#10;&#10;Description automatically generated"/>
          <p:cNvPicPr preferRelativeResize="0"/>
          <p:nvPr/>
        </p:nvPicPr>
        <p:blipFill rotWithShape="1">
          <a:blip r:embed="rId4">
            <a:alphaModFix/>
          </a:blip>
          <a:srcRect t="13753" r="41375"/>
          <a:stretch/>
        </p:blipFill>
        <p:spPr>
          <a:xfrm>
            <a:off x="3922270" y="0"/>
            <a:ext cx="8269730" cy="64190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L. Content, R. Pic">
  <p:cSld name="Title, L. Content, R. Pic">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571998" y="-1"/>
            <a:ext cx="11048501" cy="10809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571500" y="1371600"/>
            <a:ext cx="5797402" cy="480536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rgbClr val="00539B"/>
              </a:buClr>
              <a:buSzPts val="1800"/>
              <a:buNone/>
              <a:defRPr/>
            </a:lvl1pPr>
            <a:lvl2pPr marL="914400" lvl="1" indent="-228600" algn="l">
              <a:lnSpc>
                <a:spcPct val="120000"/>
              </a:lnSpc>
              <a:spcBef>
                <a:spcPts val="600"/>
              </a:spcBef>
              <a:spcAft>
                <a:spcPts val="0"/>
              </a:spcAft>
              <a:buClr>
                <a:schemeClr val="dk1"/>
              </a:buClr>
              <a:buSzPts val="18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2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sldNum" idx="12"/>
          </p:nvPr>
        </p:nvSpPr>
        <p:spPr>
          <a:xfrm>
            <a:off x="10773623" y="6455076"/>
            <a:ext cx="8468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9"/>
          <p:cNvSpPr>
            <a:spLocks noGrp="1"/>
          </p:cNvSpPr>
          <p:nvPr>
            <p:ph type="pic" idx="2"/>
          </p:nvPr>
        </p:nvSpPr>
        <p:spPr>
          <a:xfrm>
            <a:off x="6539022" y="1371600"/>
            <a:ext cx="5652977" cy="4838700"/>
          </a:xfrm>
          <a:prstGeom prst="rect">
            <a:avLst/>
          </a:prstGeom>
          <a:solidFill>
            <a:schemeClr val="lt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Background">
  <p:cSld name="Quote Background">
    <p:spTree>
      <p:nvGrpSpPr>
        <p:cNvPr id="1" name="Shape 126"/>
        <p:cNvGrpSpPr/>
        <p:nvPr/>
      </p:nvGrpSpPr>
      <p:grpSpPr>
        <a:xfrm>
          <a:off x="0" y="0"/>
          <a:ext cx="0" cy="0"/>
          <a:chOff x="0" y="0"/>
          <a:chExt cx="0" cy="0"/>
        </a:xfrm>
      </p:grpSpPr>
      <p:sp>
        <p:nvSpPr>
          <p:cNvPr id="127" name="Google Shape;127;p27"/>
          <p:cNvSpPr/>
          <p:nvPr/>
        </p:nvSpPr>
        <p:spPr>
          <a:xfrm>
            <a:off x="0" y="0"/>
            <a:ext cx="12192000" cy="6857999"/>
          </a:xfrm>
          <a:prstGeom prst="rect">
            <a:avLst/>
          </a:prstGeom>
          <a:solidFill>
            <a:srgbClr val="0053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nvGrpSpPr>
          <p:cNvPr id="128" name="Google Shape;128;p27"/>
          <p:cNvGrpSpPr/>
          <p:nvPr/>
        </p:nvGrpSpPr>
        <p:grpSpPr>
          <a:xfrm>
            <a:off x="571999" y="6419088"/>
            <a:ext cx="11620001" cy="438912"/>
            <a:chOff x="571999" y="6419088"/>
            <a:chExt cx="11620001" cy="438912"/>
          </a:xfrm>
        </p:grpSpPr>
        <p:sp>
          <p:nvSpPr>
            <p:cNvPr id="129" name="Google Shape;129;p27"/>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130" name="Google Shape;130;p27"/>
            <p:cNvPicPr preferRelativeResize="0"/>
            <p:nvPr/>
          </p:nvPicPr>
          <p:blipFill rotWithShape="1">
            <a:blip r:embed="rId2">
              <a:alphaModFix/>
            </a:blip>
            <a:srcRect/>
            <a:stretch/>
          </p:blipFill>
          <p:spPr>
            <a:xfrm>
              <a:off x="571999" y="6498489"/>
              <a:ext cx="1844847" cy="278298"/>
            </a:xfrm>
            <a:prstGeom prst="rect">
              <a:avLst/>
            </a:prstGeom>
            <a:noFill/>
            <a:ln>
              <a:noFill/>
            </a:ln>
          </p:spPr>
        </p:pic>
      </p:grpSp>
      <p:sp>
        <p:nvSpPr>
          <p:cNvPr id="131" name="Google Shape;131;p27"/>
          <p:cNvSpPr/>
          <p:nvPr/>
        </p:nvSpPr>
        <p:spPr>
          <a:xfrm>
            <a:off x="3585029" y="0"/>
            <a:ext cx="8606972" cy="6858000"/>
          </a:xfrm>
          <a:custGeom>
            <a:avLst/>
            <a:gdLst/>
            <a:ahLst/>
            <a:cxnLst/>
            <a:rect l="l" t="t" r="r" b="b"/>
            <a:pathLst>
              <a:path w="8606972" h="6858000" extrusionOk="0">
                <a:moveTo>
                  <a:pt x="7217565" y="0"/>
                </a:moveTo>
                <a:lnTo>
                  <a:pt x="8596756" y="0"/>
                </a:lnTo>
                <a:lnTo>
                  <a:pt x="8606972" y="6858000"/>
                </a:lnTo>
                <a:lnTo>
                  <a:pt x="0" y="6730489"/>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32" name="Google Shape;132;p27"/>
          <p:cNvSpPr/>
          <p:nvPr/>
        </p:nvSpPr>
        <p:spPr>
          <a:xfrm>
            <a:off x="-1" y="0"/>
            <a:ext cx="12191999" cy="6419088"/>
          </a:xfrm>
          <a:prstGeom prst="rect">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33" name="Google Shape;133;p27"/>
          <p:cNvSpPr/>
          <p:nvPr/>
        </p:nvSpPr>
        <p:spPr>
          <a:xfrm>
            <a:off x="0" y="0"/>
            <a:ext cx="11620500" cy="6419088"/>
          </a:xfrm>
          <a:custGeom>
            <a:avLst/>
            <a:gdLst/>
            <a:ahLst/>
            <a:cxnLst/>
            <a:rect l="l" t="t" r="r" b="b"/>
            <a:pathLst>
              <a:path w="11620500" h="6419088" extrusionOk="0">
                <a:moveTo>
                  <a:pt x="0" y="0"/>
                </a:moveTo>
                <a:lnTo>
                  <a:pt x="1426641" y="0"/>
                </a:lnTo>
                <a:lnTo>
                  <a:pt x="11620500" y="6419088"/>
                </a:lnTo>
                <a:lnTo>
                  <a:pt x="0" y="6419088"/>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Quote Background Gradient">
  <p:cSld name="Quote Background Gradient">
    <p:spTree>
      <p:nvGrpSpPr>
        <p:cNvPr id="1" name="Shape 134"/>
        <p:cNvGrpSpPr/>
        <p:nvPr/>
      </p:nvGrpSpPr>
      <p:grpSpPr>
        <a:xfrm>
          <a:off x="0" y="0"/>
          <a:ext cx="0" cy="0"/>
          <a:chOff x="0" y="0"/>
          <a:chExt cx="0" cy="0"/>
        </a:xfrm>
      </p:grpSpPr>
      <p:pic>
        <p:nvPicPr>
          <p:cNvPr id="135" name="Google Shape;135;p28" descr="Background pattern&#10;&#10;Description automatically generated"/>
          <p:cNvPicPr preferRelativeResize="0"/>
          <p:nvPr/>
        </p:nvPicPr>
        <p:blipFill rotWithShape="1">
          <a:blip r:embed="rId2">
            <a:alphaModFix/>
          </a:blip>
          <a:srcRect r="35231"/>
          <a:stretch/>
        </p:blipFill>
        <p:spPr>
          <a:xfrm>
            <a:off x="-2" y="0"/>
            <a:ext cx="12192001" cy="6858000"/>
          </a:xfrm>
          <a:prstGeom prst="rect">
            <a:avLst/>
          </a:prstGeom>
          <a:noFill/>
          <a:ln>
            <a:noFill/>
          </a:ln>
        </p:spPr>
      </p:pic>
      <p:pic>
        <p:nvPicPr>
          <p:cNvPr id="136" name="Google Shape;136;p28"/>
          <p:cNvPicPr preferRelativeResize="0"/>
          <p:nvPr/>
        </p:nvPicPr>
        <p:blipFill rotWithShape="1">
          <a:blip r:embed="rId3">
            <a:alphaModFix/>
          </a:blip>
          <a:srcRect l="7513"/>
          <a:stretch/>
        </p:blipFill>
        <p:spPr>
          <a:xfrm>
            <a:off x="526110" y="5694960"/>
            <a:ext cx="5027455" cy="8200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711200" y="1752600"/>
            <a:ext cx="109728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200" y="3733800"/>
            <a:ext cx="109728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08768"/>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571998" y="-1"/>
            <a:ext cx="11048501" cy="10809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571500" y="1371600"/>
            <a:ext cx="11049000" cy="480536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rgbClr val="00539B"/>
              </a:buClr>
              <a:buSzPts val="1800"/>
              <a:buNone/>
              <a:defRPr/>
            </a:lvl1pPr>
            <a:lvl2pPr marL="914400" lvl="1" indent="-228600" algn="l">
              <a:lnSpc>
                <a:spcPct val="120000"/>
              </a:lnSpc>
              <a:spcBef>
                <a:spcPts val="600"/>
              </a:spcBef>
              <a:spcAft>
                <a:spcPts val="0"/>
              </a:spcAft>
              <a:buClr>
                <a:schemeClr val="dk1"/>
              </a:buClr>
              <a:buSzPts val="18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2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0"/>
          <p:cNvSpPr txBox="1">
            <a:spLocks noGrp="1"/>
          </p:cNvSpPr>
          <p:nvPr>
            <p:ph type="sldNum" idx="12"/>
          </p:nvPr>
        </p:nvSpPr>
        <p:spPr>
          <a:xfrm>
            <a:off x="10773623" y="6455076"/>
            <a:ext cx="8468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Gray Right Side">
  <p:cSld name="Gray Right Side">
    <p:spTree>
      <p:nvGrpSpPr>
        <p:cNvPr id="1" name="Shape 30"/>
        <p:cNvGrpSpPr/>
        <p:nvPr/>
      </p:nvGrpSpPr>
      <p:grpSpPr>
        <a:xfrm>
          <a:off x="0" y="0"/>
          <a:ext cx="0" cy="0"/>
          <a:chOff x="0" y="0"/>
          <a:chExt cx="0" cy="0"/>
        </a:xfrm>
      </p:grpSpPr>
      <p:sp>
        <p:nvSpPr>
          <p:cNvPr id="31" name="Google Shape;31;p11"/>
          <p:cNvSpPr txBox="1">
            <a:spLocks noGrp="1"/>
          </p:cNvSpPr>
          <p:nvPr>
            <p:ph type="title"/>
          </p:nvPr>
        </p:nvSpPr>
        <p:spPr>
          <a:xfrm>
            <a:off x="571999" y="63789"/>
            <a:ext cx="4114800" cy="13078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body" idx="1"/>
          </p:nvPr>
        </p:nvSpPr>
        <p:spPr>
          <a:xfrm>
            <a:off x="571500" y="1481952"/>
            <a:ext cx="4114800" cy="475880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rgbClr val="00539B"/>
              </a:buClr>
              <a:buSzPts val="1800"/>
              <a:buNone/>
              <a:defRPr/>
            </a:lvl1pPr>
            <a:lvl2pPr marL="914400" lvl="1" indent="-228600" algn="l">
              <a:lnSpc>
                <a:spcPct val="120000"/>
              </a:lnSpc>
              <a:spcBef>
                <a:spcPts val="600"/>
              </a:spcBef>
              <a:spcAft>
                <a:spcPts val="0"/>
              </a:spcAft>
              <a:buClr>
                <a:schemeClr val="dk1"/>
              </a:buClr>
              <a:buSzPts val="18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2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sldNum" idx="12"/>
          </p:nvPr>
        </p:nvSpPr>
        <p:spPr>
          <a:xfrm>
            <a:off x="10773623" y="6455076"/>
            <a:ext cx="8468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grpSp>
        <p:nvGrpSpPr>
          <p:cNvPr id="34" name="Google Shape;34;p11"/>
          <p:cNvGrpSpPr/>
          <p:nvPr/>
        </p:nvGrpSpPr>
        <p:grpSpPr>
          <a:xfrm>
            <a:off x="0" y="6419088"/>
            <a:ext cx="12192000" cy="438912"/>
            <a:chOff x="0" y="6419088"/>
            <a:chExt cx="12192000" cy="438912"/>
          </a:xfrm>
        </p:grpSpPr>
        <p:sp>
          <p:nvSpPr>
            <p:cNvPr id="35" name="Google Shape;35;p11"/>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36" name="Google Shape;36;p11"/>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37" name="Google Shape;37;p11"/>
            <p:cNvPicPr preferRelativeResize="0"/>
            <p:nvPr/>
          </p:nvPicPr>
          <p:blipFill rotWithShape="1">
            <a:blip r:embed="rId2">
              <a:alphaModFix/>
            </a:blip>
            <a:srcRect/>
            <a:stretch/>
          </p:blipFill>
          <p:spPr>
            <a:xfrm>
              <a:off x="571999" y="6498489"/>
              <a:ext cx="1844847" cy="278298"/>
            </a:xfrm>
            <a:prstGeom prst="rect">
              <a:avLst/>
            </a:prstGeom>
            <a:noFill/>
            <a:ln>
              <a:noFill/>
            </a:ln>
          </p:spPr>
        </p:pic>
      </p:grpSp>
      <p:cxnSp>
        <p:nvCxnSpPr>
          <p:cNvPr id="38" name="Google Shape;38;p11"/>
          <p:cNvCxnSpPr/>
          <p:nvPr/>
        </p:nvCxnSpPr>
        <p:spPr>
          <a:xfrm rot="10800000" flipH="1">
            <a:off x="571999" y="1383116"/>
            <a:ext cx="3931920" cy="19434"/>
          </a:xfrm>
          <a:prstGeom prst="straightConnector1">
            <a:avLst/>
          </a:prstGeom>
          <a:noFill/>
          <a:ln w="19050" cap="flat" cmpd="sng">
            <a:solidFill>
              <a:srgbClr val="FF893E"/>
            </a:solidFill>
            <a:prstDash val="solid"/>
            <a:miter lim="800000"/>
            <a:headEnd type="none" w="sm" len="sm"/>
            <a:tailEnd type="none" w="sm" len="sm"/>
          </a:ln>
        </p:spPr>
      </p:cxnSp>
      <p:sp>
        <p:nvSpPr>
          <p:cNvPr id="39" name="Google Shape;39;p11"/>
          <p:cNvSpPr/>
          <p:nvPr/>
        </p:nvSpPr>
        <p:spPr>
          <a:xfrm>
            <a:off x="4880344" y="0"/>
            <a:ext cx="7311656" cy="64190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595700" y="1828365"/>
            <a:ext cx="11024800" cy="30684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539B"/>
              </a:buClr>
              <a:buSzPts val="4800"/>
              <a:buFont typeface="Helvetica Neu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p12"/>
          <p:cNvPicPr preferRelativeResize="0"/>
          <p:nvPr/>
        </p:nvPicPr>
        <p:blipFill rotWithShape="1">
          <a:blip r:embed="rId2">
            <a:alphaModFix/>
          </a:blip>
          <a:srcRect/>
          <a:stretch/>
        </p:blipFill>
        <p:spPr>
          <a:xfrm>
            <a:off x="595700" y="614723"/>
            <a:ext cx="2672291" cy="1213642"/>
          </a:xfrm>
          <a:prstGeom prst="rect">
            <a:avLst/>
          </a:prstGeom>
          <a:noFill/>
          <a:ln>
            <a:noFill/>
          </a:ln>
        </p:spPr>
      </p:pic>
      <p:grpSp>
        <p:nvGrpSpPr>
          <p:cNvPr id="43" name="Google Shape;43;p12"/>
          <p:cNvGrpSpPr/>
          <p:nvPr/>
        </p:nvGrpSpPr>
        <p:grpSpPr>
          <a:xfrm>
            <a:off x="0" y="6419088"/>
            <a:ext cx="12192000" cy="438912"/>
            <a:chOff x="0" y="6419088"/>
            <a:chExt cx="12192000" cy="438912"/>
          </a:xfrm>
        </p:grpSpPr>
        <p:sp>
          <p:nvSpPr>
            <p:cNvPr id="44" name="Google Shape;44;p12"/>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45" name="Google Shape;45;p12"/>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46"/>
        <p:cNvGrpSpPr/>
        <p:nvPr/>
      </p:nvGrpSpPr>
      <p:grpSpPr>
        <a:xfrm>
          <a:off x="0" y="0"/>
          <a:ext cx="0" cy="0"/>
          <a:chOff x="0" y="0"/>
          <a:chExt cx="0" cy="0"/>
        </a:xfrm>
      </p:grpSpPr>
      <p:sp>
        <p:nvSpPr>
          <p:cNvPr id="47" name="Google Shape;47;p13"/>
          <p:cNvSpPr>
            <a:spLocks noGrp="1"/>
          </p:cNvSpPr>
          <p:nvPr>
            <p:ph type="pic" idx="2"/>
          </p:nvPr>
        </p:nvSpPr>
        <p:spPr>
          <a:xfrm>
            <a:off x="4535488" y="0"/>
            <a:ext cx="7656512" cy="6419850"/>
          </a:xfrm>
          <a:prstGeom prst="rect">
            <a:avLst/>
          </a:prstGeom>
          <a:solidFill>
            <a:schemeClr val="lt2"/>
          </a:solidFill>
          <a:ln>
            <a:noFill/>
          </a:ln>
        </p:spPr>
      </p:sp>
      <p:sp>
        <p:nvSpPr>
          <p:cNvPr id="48" name="Google Shape;48;p13"/>
          <p:cNvSpPr txBox="1">
            <a:spLocks noGrp="1"/>
          </p:cNvSpPr>
          <p:nvPr>
            <p:ph type="title"/>
          </p:nvPr>
        </p:nvSpPr>
        <p:spPr>
          <a:xfrm>
            <a:off x="595700" y="1828365"/>
            <a:ext cx="3939788" cy="38281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39B"/>
              </a:buClr>
              <a:buSzPts val="4400"/>
              <a:buFont typeface="Helvetica Neue"/>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13"/>
          <p:cNvPicPr preferRelativeResize="0"/>
          <p:nvPr/>
        </p:nvPicPr>
        <p:blipFill rotWithShape="1">
          <a:blip r:embed="rId2">
            <a:alphaModFix/>
          </a:blip>
          <a:srcRect/>
          <a:stretch/>
        </p:blipFill>
        <p:spPr>
          <a:xfrm>
            <a:off x="595700" y="614723"/>
            <a:ext cx="2672291" cy="1213642"/>
          </a:xfrm>
          <a:prstGeom prst="rect">
            <a:avLst/>
          </a:prstGeom>
          <a:noFill/>
          <a:ln>
            <a:noFill/>
          </a:ln>
        </p:spPr>
      </p:pic>
      <p:grpSp>
        <p:nvGrpSpPr>
          <p:cNvPr id="50" name="Google Shape;50;p13"/>
          <p:cNvGrpSpPr/>
          <p:nvPr/>
        </p:nvGrpSpPr>
        <p:grpSpPr>
          <a:xfrm>
            <a:off x="0" y="6419088"/>
            <a:ext cx="12192000" cy="438912"/>
            <a:chOff x="0" y="6419088"/>
            <a:chExt cx="12192000" cy="438912"/>
          </a:xfrm>
        </p:grpSpPr>
        <p:sp>
          <p:nvSpPr>
            <p:cNvPr id="51" name="Google Shape;51;p13"/>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52" name="Google Shape;52;p13"/>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rge Logo Top">
  <p:cSld name="Large Logo Top">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595700" y="614723"/>
            <a:ext cx="2672291" cy="1213642"/>
          </a:xfrm>
          <a:prstGeom prst="rect">
            <a:avLst/>
          </a:prstGeom>
          <a:noFill/>
          <a:ln>
            <a:noFill/>
          </a:ln>
        </p:spPr>
      </p:pic>
      <p:grpSp>
        <p:nvGrpSpPr>
          <p:cNvPr id="55" name="Google Shape;55;p14"/>
          <p:cNvGrpSpPr/>
          <p:nvPr/>
        </p:nvGrpSpPr>
        <p:grpSpPr>
          <a:xfrm>
            <a:off x="0" y="6419088"/>
            <a:ext cx="12192000" cy="438912"/>
            <a:chOff x="0" y="6419088"/>
            <a:chExt cx="12192000" cy="438912"/>
          </a:xfrm>
        </p:grpSpPr>
        <p:sp>
          <p:nvSpPr>
            <p:cNvPr id="56" name="Google Shape;56;p14"/>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57" name="Google Shape;57;p14"/>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rge Logo Top w/ Text &amp; Pic">
  <p:cSld name="Large Logo Top w/ Text &amp; Pic">
    <p:spTree>
      <p:nvGrpSpPr>
        <p:cNvPr id="1" name="Shape 58"/>
        <p:cNvGrpSpPr/>
        <p:nvPr/>
      </p:nvGrpSpPr>
      <p:grpSpPr>
        <a:xfrm>
          <a:off x="0" y="0"/>
          <a:ext cx="0" cy="0"/>
          <a:chOff x="0" y="0"/>
          <a:chExt cx="0" cy="0"/>
        </a:xfrm>
      </p:grpSpPr>
      <p:pic>
        <p:nvPicPr>
          <p:cNvPr id="59" name="Google Shape;59;p15"/>
          <p:cNvPicPr preferRelativeResize="0"/>
          <p:nvPr/>
        </p:nvPicPr>
        <p:blipFill rotWithShape="1">
          <a:blip r:embed="rId2">
            <a:alphaModFix/>
          </a:blip>
          <a:srcRect/>
          <a:stretch/>
        </p:blipFill>
        <p:spPr>
          <a:xfrm>
            <a:off x="595700" y="614723"/>
            <a:ext cx="2672291" cy="1213642"/>
          </a:xfrm>
          <a:prstGeom prst="rect">
            <a:avLst/>
          </a:prstGeom>
          <a:noFill/>
          <a:ln>
            <a:noFill/>
          </a:ln>
        </p:spPr>
      </p:pic>
      <p:grpSp>
        <p:nvGrpSpPr>
          <p:cNvPr id="60" name="Google Shape;60;p15"/>
          <p:cNvGrpSpPr/>
          <p:nvPr/>
        </p:nvGrpSpPr>
        <p:grpSpPr>
          <a:xfrm>
            <a:off x="0" y="6419088"/>
            <a:ext cx="12192000" cy="438912"/>
            <a:chOff x="0" y="6419088"/>
            <a:chExt cx="12192000" cy="438912"/>
          </a:xfrm>
        </p:grpSpPr>
        <p:sp>
          <p:nvSpPr>
            <p:cNvPr id="61" name="Google Shape;61;p15"/>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62" name="Google Shape;62;p15"/>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grpSp>
      <p:sp>
        <p:nvSpPr>
          <p:cNvPr id="63" name="Google Shape;63;p15"/>
          <p:cNvSpPr>
            <a:spLocks noGrp="1"/>
          </p:cNvSpPr>
          <p:nvPr>
            <p:ph type="pic" idx="2"/>
          </p:nvPr>
        </p:nvSpPr>
        <p:spPr>
          <a:xfrm>
            <a:off x="6539022" y="1066800"/>
            <a:ext cx="5652977" cy="5143499"/>
          </a:xfrm>
          <a:prstGeom prst="rect">
            <a:avLst/>
          </a:prstGeom>
          <a:solidFill>
            <a:schemeClr val="lt2"/>
          </a:solidFill>
          <a:ln>
            <a:noFill/>
          </a:ln>
        </p:spPr>
      </p:sp>
      <p:sp>
        <p:nvSpPr>
          <p:cNvPr id="64" name="Google Shape;64;p15"/>
          <p:cNvSpPr txBox="1">
            <a:spLocks noGrp="1"/>
          </p:cNvSpPr>
          <p:nvPr>
            <p:ph type="body" idx="1"/>
          </p:nvPr>
        </p:nvSpPr>
        <p:spPr>
          <a:xfrm>
            <a:off x="595313" y="2116138"/>
            <a:ext cx="5653087" cy="409416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rgbClr val="00539B"/>
              </a:buClr>
              <a:buSzPts val="2800"/>
              <a:buNone/>
              <a:defRPr sz="2800"/>
            </a:lvl1pPr>
            <a:lvl2pPr marL="914400" lvl="1" indent="-228600" algn="l">
              <a:lnSpc>
                <a:spcPct val="120000"/>
              </a:lnSpc>
              <a:spcBef>
                <a:spcPts val="600"/>
              </a:spcBef>
              <a:spcAft>
                <a:spcPts val="0"/>
              </a:spcAft>
              <a:buClr>
                <a:schemeClr val="dk1"/>
              </a:buClr>
              <a:buSzPts val="2800"/>
              <a:buNone/>
              <a:defRPr sz="2800"/>
            </a:lvl2pPr>
            <a:lvl3pPr marL="1371600" lvl="2" indent="-406400" algn="l">
              <a:lnSpc>
                <a:spcPct val="120000"/>
              </a:lnSpc>
              <a:spcBef>
                <a:spcPts val="600"/>
              </a:spcBef>
              <a:spcAft>
                <a:spcPts val="0"/>
              </a:spcAft>
              <a:buClr>
                <a:schemeClr val="dk1"/>
              </a:buClr>
              <a:buSzPts val="2800"/>
              <a:buChar char="•"/>
              <a:defRPr sz="2800"/>
            </a:lvl3pPr>
            <a:lvl4pPr marL="1828800" lvl="3" indent="-381000" algn="l">
              <a:lnSpc>
                <a:spcPct val="120000"/>
              </a:lnSpc>
              <a:spcBef>
                <a:spcPts val="600"/>
              </a:spcBef>
              <a:spcAft>
                <a:spcPts val="0"/>
              </a:spcAft>
              <a:buClr>
                <a:schemeClr val="dk1"/>
              </a:buClr>
              <a:buSzPts val="2400"/>
              <a:buChar char="•"/>
              <a:defRPr sz="2400"/>
            </a:lvl4pPr>
            <a:lvl5pPr marL="2286000" lvl="4" indent="-381000" algn="l">
              <a:lnSpc>
                <a:spcPct val="120000"/>
              </a:lnSpc>
              <a:spcBef>
                <a:spcPts val="600"/>
              </a:spcBef>
              <a:spcAft>
                <a:spcPts val="0"/>
              </a:spcAft>
              <a:buClr>
                <a:schemeClr val="dk1"/>
              </a:buClr>
              <a:buSzPts val="2400"/>
              <a:buChar char="•"/>
              <a:defRPr sz="2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571998" y="-1"/>
            <a:ext cx="11048501" cy="10809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539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body" idx="1"/>
          </p:nvPr>
        </p:nvSpPr>
        <p:spPr>
          <a:xfrm>
            <a:off x="571998" y="1371600"/>
            <a:ext cx="5212080" cy="48387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rgbClr val="00539B"/>
              </a:buClr>
              <a:buSzPts val="1800"/>
              <a:buNone/>
              <a:defRPr/>
            </a:lvl1pPr>
            <a:lvl2pPr marL="914400" lvl="1" indent="-228600" algn="l">
              <a:lnSpc>
                <a:spcPct val="120000"/>
              </a:lnSpc>
              <a:spcBef>
                <a:spcPts val="600"/>
              </a:spcBef>
              <a:spcAft>
                <a:spcPts val="0"/>
              </a:spcAft>
              <a:buClr>
                <a:schemeClr val="dk1"/>
              </a:buClr>
              <a:buSzPts val="18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2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txBox="1">
            <a:spLocks noGrp="1"/>
          </p:cNvSpPr>
          <p:nvPr>
            <p:ph type="body" idx="2"/>
          </p:nvPr>
        </p:nvSpPr>
        <p:spPr>
          <a:xfrm>
            <a:off x="6407922" y="1371600"/>
            <a:ext cx="5212080" cy="48387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rgbClr val="00539B"/>
              </a:buClr>
              <a:buSzPts val="1800"/>
              <a:buNone/>
              <a:defRPr/>
            </a:lvl1pPr>
            <a:lvl2pPr marL="914400" lvl="1" indent="-228600" algn="l">
              <a:lnSpc>
                <a:spcPct val="120000"/>
              </a:lnSpc>
              <a:spcBef>
                <a:spcPts val="600"/>
              </a:spcBef>
              <a:spcAft>
                <a:spcPts val="0"/>
              </a:spcAft>
              <a:buClr>
                <a:schemeClr val="dk1"/>
              </a:buClr>
              <a:buSzPts val="18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2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sldNum" idx="12"/>
          </p:nvPr>
        </p:nvSpPr>
        <p:spPr>
          <a:xfrm>
            <a:off x="10773623" y="6455076"/>
            <a:ext cx="8468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7"/>
          <p:cNvGrpSpPr/>
          <p:nvPr/>
        </p:nvGrpSpPr>
        <p:grpSpPr>
          <a:xfrm>
            <a:off x="0" y="6419088"/>
            <a:ext cx="12192000" cy="438912"/>
            <a:chOff x="0" y="6419088"/>
            <a:chExt cx="12192000" cy="438912"/>
          </a:xfrm>
        </p:grpSpPr>
        <p:sp>
          <p:nvSpPr>
            <p:cNvPr id="11" name="Google Shape;11;p7"/>
            <p:cNvSpPr txBox="1"/>
            <p:nvPr/>
          </p:nvSpPr>
          <p:spPr>
            <a:xfrm>
              <a:off x="0" y="6419088"/>
              <a:ext cx="12191999" cy="438912"/>
            </a:xfrm>
            <a:prstGeom prst="rect">
              <a:avLst/>
            </a:prstGeom>
            <a:solidFill>
              <a:srgbClr val="00539B"/>
            </a:solidFill>
            <a:ln>
              <a:noFill/>
            </a:ln>
          </p:spPr>
          <p:txBody>
            <a:bodyPr spcFirstLastPara="1" wrap="square" lIns="91425" tIns="45700" rIns="91425" bIns="45700" anchor="ctr" anchorCtr="0">
              <a:noAutofit/>
            </a:bodyPr>
            <a:lstStyle/>
            <a:p>
              <a:pPr marL="342900" marR="0" lvl="0" indent="-342900" algn="l" rtl="0">
                <a:lnSpc>
                  <a:spcPct val="95833"/>
                </a:lnSpc>
                <a:spcBef>
                  <a:spcPts val="0"/>
                </a:spcBef>
                <a:spcAft>
                  <a:spcPts val="0"/>
                </a:spcAft>
                <a:buClr>
                  <a:srgbClr val="000000"/>
                </a:buClr>
                <a:buSzPts val="2400"/>
                <a:buFont typeface="Arial"/>
                <a:buNone/>
              </a:pPr>
              <a:endParaRPr sz="2400" b="0" i="1" u="none" strike="noStrike" cap="none">
                <a:solidFill>
                  <a:srgbClr val="2774AE"/>
                </a:solidFill>
                <a:latin typeface="Helvetica Neue"/>
                <a:ea typeface="Helvetica Neue"/>
                <a:cs typeface="Helvetica Neue"/>
                <a:sym typeface="Helvetica Neue"/>
              </a:endParaRPr>
            </a:p>
          </p:txBody>
        </p:sp>
        <p:sp>
          <p:nvSpPr>
            <p:cNvPr id="12" name="Google Shape;12;p7"/>
            <p:cNvSpPr/>
            <p:nvPr/>
          </p:nvSpPr>
          <p:spPr>
            <a:xfrm>
              <a:off x="3457670" y="6419088"/>
              <a:ext cx="8734330" cy="438912"/>
            </a:xfrm>
            <a:custGeom>
              <a:avLst/>
              <a:gdLst/>
              <a:ahLst/>
              <a:cxnLst/>
              <a:rect l="l" t="t" r="r" b="b"/>
              <a:pathLst>
                <a:path w="7043351" h="436606" extrusionOk="0">
                  <a:moveTo>
                    <a:pt x="0" y="428368"/>
                  </a:moveTo>
                  <a:lnTo>
                    <a:pt x="370702" y="0"/>
                  </a:lnTo>
                  <a:lnTo>
                    <a:pt x="7035113" y="0"/>
                  </a:lnTo>
                  <a:lnTo>
                    <a:pt x="7043351" y="436606"/>
                  </a:lnTo>
                  <a:lnTo>
                    <a:pt x="0" y="428368"/>
                  </a:lnTo>
                  <a:close/>
                </a:path>
              </a:pathLst>
            </a:custGeom>
            <a:solidFill>
              <a:srgbClr val="00A3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13" name="Google Shape;13;p7"/>
            <p:cNvPicPr preferRelativeResize="0"/>
            <p:nvPr/>
          </p:nvPicPr>
          <p:blipFill rotWithShape="1">
            <a:blip r:embed="rId24">
              <a:alphaModFix/>
            </a:blip>
            <a:srcRect/>
            <a:stretch/>
          </p:blipFill>
          <p:spPr>
            <a:xfrm>
              <a:off x="571999" y="6498489"/>
              <a:ext cx="1844847" cy="278298"/>
            </a:xfrm>
            <a:prstGeom prst="rect">
              <a:avLst/>
            </a:prstGeom>
            <a:noFill/>
            <a:ln>
              <a:noFill/>
            </a:ln>
          </p:spPr>
        </p:pic>
      </p:grpSp>
      <p:sp>
        <p:nvSpPr>
          <p:cNvPr id="14" name="Google Shape;14;p7"/>
          <p:cNvSpPr txBox="1">
            <a:spLocks noGrp="1"/>
          </p:cNvSpPr>
          <p:nvPr>
            <p:ph type="title"/>
          </p:nvPr>
        </p:nvSpPr>
        <p:spPr>
          <a:xfrm>
            <a:off x="571998" y="-1"/>
            <a:ext cx="11048501" cy="1080971"/>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00539B"/>
              </a:buClr>
              <a:buSzPts val="3000"/>
              <a:buFont typeface="Helvetica Neue"/>
              <a:buNone/>
              <a:defRPr sz="3000" b="0" i="0" u="none" strike="noStrike" cap="none">
                <a:solidFill>
                  <a:srgbClr val="00539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7"/>
          <p:cNvSpPr txBox="1">
            <a:spLocks noGrp="1"/>
          </p:cNvSpPr>
          <p:nvPr>
            <p:ph type="body" idx="1"/>
          </p:nvPr>
        </p:nvSpPr>
        <p:spPr>
          <a:xfrm>
            <a:off x="571500" y="1371600"/>
            <a:ext cx="11049000" cy="48053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20000"/>
              </a:lnSpc>
              <a:spcBef>
                <a:spcPts val="600"/>
              </a:spcBef>
              <a:spcAft>
                <a:spcPts val="0"/>
              </a:spcAft>
              <a:buClr>
                <a:srgbClr val="00539B"/>
              </a:buClr>
              <a:buSzPts val="2500"/>
              <a:buFont typeface="Arial"/>
              <a:buNone/>
              <a:defRPr sz="2500" b="0" i="0" u="none" strike="noStrike" cap="none">
                <a:solidFill>
                  <a:srgbClr val="00539B"/>
                </a:solidFill>
                <a:latin typeface="Helvetica Neue"/>
                <a:ea typeface="Helvetica Neue"/>
                <a:cs typeface="Helvetica Neue"/>
                <a:sym typeface="Helvetica Neue"/>
              </a:defRPr>
            </a:lvl1pPr>
            <a:lvl2pPr marL="914400" marR="0" lvl="1" indent="-228600" algn="l" rtl="0">
              <a:lnSpc>
                <a:spcPct val="120000"/>
              </a:lnSpc>
              <a:spcBef>
                <a:spcPts val="600"/>
              </a:spcBef>
              <a:spcAft>
                <a:spcPts val="0"/>
              </a:spcAft>
              <a:buClr>
                <a:schemeClr val="dk1"/>
              </a:buClr>
              <a:buSzPts val="2500"/>
              <a:buFont typeface="Arial"/>
              <a:buNone/>
              <a:defRPr sz="2500" b="0" i="0" u="none" strike="noStrike" cap="none">
                <a:solidFill>
                  <a:schemeClr val="dk1"/>
                </a:solidFill>
                <a:latin typeface="Helvetica Neue"/>
                <a:ea typeface="Helvetica Neue"/>
                <a:cs typeface="Helvetica Neue"/>
                <a:sym typeface="Helvetica Neue"/>
              </a:defRPr>
            </a:lvl2pPr>
            <a:lvl3pPr marL="1371600" marR="0" lvl="2" indent="-381000" algn="l" rtl="0">
              <a:lnSpc>
                <a:spcPct val="120000"/>
              </a:lnSpc>
              <a:spcBef>
                <a:spcPts val="6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1828800" marR="0" lvl="3" indent="-368300" algn="l" rtl="0">
              <a:lnSpc>
                <a:spcPct val="120000"/>
              </a:lnSpc>
              <a:spcBef>
                <a:spcPts val="600"/>
              </a:spcBef>
              <a:spcAft>
                <a:spcPts val="0"/>
              </a:spcAft>
              <a:buClr>
                <a:schemeClr val="dk1"/>
              </a:buClr>
              <a:buSzPts val="2200"/>
              <a:buFont typeface="Arial"/>
              <a:buChar char="•"/>
              <a:defRPr sz="2200" b="0" i="0" u="none" strike="noStrike" cap="none">
                <a:solidFill>
                  <a:schemeClr val="dk1"/>
                </a:solidFill>
                <a:latin typeface="Helvetica Neue"/>
                <a:ea typeface="Helvetica Neue"/>
                <a:cs typeface="Helvetica Neue"/>
                <a:sym typeface="Helvetica Neue"/>
              </a:defRPr>
            </a:lvl4pPr>
            <a:lvl5pPr marL="2286000" marR="0" lvl="4" indent="-368300" algn="l" rtl="0">
              <a:lnSpc>
                <a:spcPct val="120000"/>
              </a:lnSpc>
              <a:spcBef>
                <a:spcPts val="600"/>
              </a:spcBef>
              <a:spcAft>
                <a:spcPts val="0"/>
              </a:spcAft>
              <a:buClr>
                <a:schemeClr val="dk1"/>
              </a:buClr>
              <a:buSzPts val="2200"/>
              <a:buFont typeface="Arial"/>
              <a:buChar char="•"/>
              <a:defRPr sz="22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6" name="Google Shape;16;p7"/>
          <p:cNvSpPr txBox="1">
            <a:spLocks noGrp="1"/>
          </p:cNvSpPr>
          <p:nvPr>
            <p:ph type="sldNum" idx="12"/>
          </p:nvPr>
        </p:nvSpPr>
        <p:spPr>
          <a:xfrm>
            <a:off x="10773623" y="6455076"/>
            <a:ext cx="84687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7"/>
          <p:cNvCxnSpPr/>
          <p:nvPr/>
        </p:nvCxnSpPr>
        <p:spPr>
          <a:xfrm rot="10800000" flipH="1">
            <a:off x="0" y="1056331"/>
            <a:ext cx="12192000" cy="19434"/>
          </a:xfrm>
          <a:prstGeom prst="straightConnector1">
            <a:avLst/>
          </a:prstGeom>
          <a:noFill/>
          <a:ln w="19050" cap="flat" cmpd="sng">
            <a:solidFill>
              <a:srgbClr val="FF893E"/>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60">
          <p15:clr>
            <a:srgbClr val="F26B43"/>
          </p15:clr>
        </p15:guide>
        <p15:guide id="4" pos="7320">
          <p15:clr>
            <a:srgbClr val="F26B43"/>
          </p15:clr>
        </p15:guide>
        <p15:guide id="5" orient="horz" pos="4032">
          <p15:clr>
            <a:srgbClr val="F26B43"/>
          </p15:clr>
        </p15:guide>
        <p15:guide id="6" orient="horz" pos="3912">
          <p15:clr>
            <a:srgbClr val="F26B43"/>
          </p15:clr>
        </p15:guide>
        <p15:guide id="7" orient="horz" pos="864">
          <p15:clr>
            <a:srgbClr val="F26B43"/>
          </p15:clr>
        </p15:guide>
        <p15:guide id="8" orient="horz" pos="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685800" y="1143000"/>
            <a:ext cx="10591800" cy="2921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539B"/>
              </a:buClr>
              <a:buSzPts val="5400"/>
              <a:buFont typeface="Helvetica Neue"/>
              <a:buNone/>
            </a:pPr>
            <a:r>
              <a:rPr lang="en-US" sz="5400" dirty="0"/>
              <a:t>YPI Charter Schools</a:t>
            </a:r>
            <a:br>
              <a:rPr lang="en-US" sz="5400" dirty="0"/>
            </a:br>
            <a:r>
              <a:rPr lang="en-US" sz="5400" dirty="0"/>
              <a:t>2024-25 State Budget Update</a:t>
            </a:r>
            <a:endParaRPr sz="5400" dirty="0"/>
          </a:p>
        </p:txBody>
      </p:sp>
      <p:sp>
        <p:nvSpPr>
          <p:cNvPr id="143" name="Google Shape;143;p1"/>
          <p:cNvSpPr txBox="1">
            <a:spLocks noGrp="1"/>
          </p:cNvSpPr>
          <p:nvPr>
            <p:ph type="subTitle" idx="1"/>
          </p:nvPr>
        </p:nvSpPr>
        <p:spPr>
          <a:xfrm>
            <a:off x="3810000" y="4267200"/>
            <a:ext cx="4610100" cy="1655762"/>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rgbClr val="00539B"/>
              </a:buClr>
              <a:buSzPts val="2800"/>
              <a:buNone/>
            </a:pPr>
            <a:r>
              <a:rPr lang="en-US" sz="2800" dirty="0"/>
              <a:t>June 2024</a:t>
            </a:r>
            <a:endParaRPr sz="2800" dirty="0"/>
          </a:p>
        </p:txBody>
      </p:sp>
      <p:pic>
        <p:nvPicPr>
          <p:cNvPr id="144" name="Google Shape;144;p1"/>
          <p:cNvPicPr preferRelativeResize="0"/>
          <p:nvPr/>
        </p:nvPicPr>
        <p:blipFill rotWithShape="1">
          <a:blip r:embed="rId3">
            <a:alphaModFix/>
          </a:blip>
          <a:srcRect/>
          <a:stretch/>
        </p:blipFill>
        <p:spPr>
          <a:xfrm>
            <a:off x="457200" y="6489652"/>
            <a:ext cx="2819794" cy="3429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dfc575e00d_0_95"/>
          <p:cNvSpPr txBox="1">
            <a:spLocks noGrp="1"/>
          </p:cNvSpPr>
          <p:nvPr>
            <p:ph type="title"/>
          </p:nvPr>
        </p:nvSpPr>
        <p:spPr>
          <a:xfrm>
            <a:off x="571998" y="-1"/>
            <a:ext cx="11048400" cy="1080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MORCS One-Time Funds Summary</a:t>
            </a:r>
            <a:endParaRPr dirty="0"/>
          </a:p>
        </p:txBody>
      </p:sp>
      <p:sp>
        <p:nvSpPr>
          <p:cNvPr id="206" name="Google Shape;206;g2dfc575e00d_0_95"/>
          <p:cNvSpPr txBox="1">
            <a:spLocks noGrp="1"/>
          </p:cNvSpPr>
          <p:nvPr>
            <p:ph type="sldNum" idx="12"/>
          </p:nvPr>
        </p:nvSpPr>
        <p:spPr>
          <a:xfrm>
            <a:off x="10773623" y="6455076"/>
            <a:ext cx="846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07" name="Google Shape;207;g2dfc575e00d_0_95"/>
          <p:cNvSpPr txBox="1"/>
          <p:nvPr/>
        </p:nvSpPr>
        <p:spPr>
          <a:xfrm>
            <a:off x="543025" y="4974900"/>
            <a:ext cx="5045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a:solidFill>
                <a:srgbClr val="00539B"/>
              </a:solidFill>
              <a:latin typeface="Helvetica Neue"/>
              <a:ea typeface="Helvetica Neue"/>
              <a:cs typeface="Helvetica Neue"/>
              <a:sym typeface="Helvetica Neue"/>
            </a:endParaRPr>
          </a:p>
        </p:txBody>
      </p:sp>
      <p:sp>
        <p:nvSpPr>
          <p:cNvPr id="209" name="Google Shape;209;g2dfc575e00d_0_95"/>
          <p:cNvSpPr txBox="1"/>
          <p:nvPr/>
        </p:nvSpPr>
        <p:spPr>
          <a:xfrm>
            <a:off x="1366350" y="4589525"/>
            <a:ext cx="9179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solidFill>
                  <a:srgbClr val="00539B"/>
                </a:solidFill>
                <a:latin typeface="Helvetica Neue"/>
                <a:ea typeface="Helvetica Neue"/>
                <a:cs typeface="Helvetica Neue"/>
                <a:sym typeface="Helvetica Neue"/>
              </a:rPr>
              <a:t>After 23/24, $1,026K remaining;  24/25 budget will use $567K of the balance, leaving $459K for future years</a:t>
            </a:r>
            <a:endParaRPr sz="2500" dirty="0">
              <a:solidFill>
                <a:srgbClr val="00539B"/>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586F4D38-9787-F8D3-D72B-2DE422C307F2}"/>
              </a:ext>
            </a:extLst>
          </p:cNvPr>
          <p:cNvPicPr>
            <a:picLocks noChangeAspect="1"/>
          </p:cNvPicPr>
          <p:nvPr/>
        </p:nvPicPr>
        <p:blipFill>
          <a:blip r:embed="rId3"/>
          <a:stretch>
            <a:fillRect/>
          </a:stretch>
        </p:blipFill>
        <p:spPr>
          <a:xfrm>
            <a:off x="28575" y="1237107"/>
            <a:ext cx="12134850" cy="30670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dfc575e00d_0_76"/>
          <p:cNvSpPr txBox="1">
            <a:spLocks noGrp="1"/>
          </p:cNvSpPr>
          <p:nvPr>
            <p:ph type="title"/>
          </p:nvPr>
        </p:nvSpPr>
        <p:spPr>
          <a:xfrm>
            <a:off x="571998" y="-1"/>
            <a:ext cx="11048400" cy="1080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BCCHS One-Time Funds Summary</a:t>
            </a:r>
            <a:endParaRPr dirty="0"/>
          </a:p>
        </p:txBody>
      </p:sp>
      <p:sp>
        <p:nvSpPr>
          <p:cNvPr id="196" name="Google Shape;196;g2dfc575e00d_0_76"/>
          <p:cNvSpPr txBox="1">
            <a:spLocks noGrp="1"/>
          </p:cNvSpPr>
          <p:nvPr>
            <p:ph type="sldNum" idx="12"/>
          </p:nvPr>
        </p:nvSpPr>
        <p:spPr>
          <a:xfrm>
            <a:off x="10773623" y="6455076"/>
            <a:ext cx="846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
        <p:nvSpPr>
          <p:cNvPr id="197" name="Google Shape;197;g2dfc575e00d_0_76"/>
          <p:cNvSpPr txBox="1"/>
          <p:nvPr/>
        </p:nvSpPr>
        <p:spPr>
          <a:xfrm>
            <a:off x="543025" y="4974900"/>
            <a:ext cx="5045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a:solidFill>
                <a:srgbClr val="00539B"/>
              </a:solidFill>
              <a:latin typeface="Helvetica Neue"/>
              <a:ea typeface="Helvetica Neue"/>
              <a:cs typeface="Helvetica Neue"/>
              <a:sym typeface="Helvetica Neue"/>
            </a:endParaRPr>
          </a:p>
        </p:txBody>
      </p:sp>
      <p:sp>
        <p:nvSpPr>
          <p:cNvPr id="198" name="Google Shape;198;g2dfc575e00d_0_76"/>
          <p:cNvSpPr txBox="1"/>
          <p:nvPr/>
        </p:nvSpPr>
        <p:spPr>
          <a:xfrm>
            <a:off x="1366350" y="4589525"/>
            <a:ext cx="9179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solidFill>
                  <a:srgbClr val="00539B"/>
                </a:solidFill>
                <a:latin typeface="Helvetica Neue"/>
                <a:ea typeface="Helvetica Neue"/>
                <a:cs typeface="Helvetica Neue"/>
                <a:sym typeface="Helvetica Neue"/>
              </a:rPr>
              <a:t>After 23/24, $264K remaining;  24/25 budget will use $175K of the balance, leaving $89K for future years</a:t>
            </a:r>
            <a:endParaRPr sz="2500" dirty="0">
              <a:solidFill>
                <a:srgbClr val="00539B"/>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D1B9A56F-59BF-C3F8-B8BD-EAD69BB46398}"/>
              </a:ext>
            </a:extLst>
          </p:cNvPr>
          <p:cNvPicPr>
            <a:picLocks noChangeAspect="1"/>
          </p:cNvPicPr>
          <p:nvPr/>
        </p:nvPicPr>
        <p:blipFill>
          <a:blip r:embed="rId3"/>
          <a:stretch>
            <a:fillRect/>
          </a:stretch>
        </p:blipFill>
        <p:spPr>
          <a:xfrm>
            <a:off x="-111525" y="1109000"/>
            <a:ext cx="12134850" cy="3067050"/>
          </a:xfrm>
          <a:prstGeom prst="rect">
            <a:avLst/>
          </a:prstGeom>
        </p:spPr>
      </p:pic>
    </p:spTree>
    <p:extLst>
      <p:ext uri="{BB962C8B-B14F-4D97-AF65-F5344CB8AC3E}">
        <p14:creationId xmlns:p14="http://schemas.microsoft.com/office/powerpoint/2010/main" val="3830938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2dfc575e00d_0_70"/>
          <p:cNvPicPr preferRelativeResize="0"/>
          <p:nvPr/>
        </p:nvPicPr>
        <p:blipFill>
          <a:blip r:embed="rId3">
            <a:alphaModFix/>
          </a:blip>
          <a:stretch>
            <a:fillRect/>
          </a:stretch>
        </p:blipFill>
        <p:spPr>
          <a:xfrm>
            <a:off x="152400" y="152400"/>
            <a:ext cx="11507872" cy="65531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g2dfc575e00d_0_54"/>
          <p:cNvPicPr preferRelativeResize="0"/>
          <p:nvPr/>
        </p:nvPicPr>
        <p:blipFill>
          <a:blip r:embed="rId3">
            <a:alphaModFix/>
          </a:blip>
          <a:stretch>
            <a:fillRect/>
          </a:stretch>
        </p:blipFill>
        <p:spPr>
          <a:xfrm>
            <a:off x="152400" y="152400"/>
            <a:ext cx="11491634" cy="655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8077200" cy="457200"/>
          </a:xfrm>
        </p:spPr>
        <p:txBody>
          <a:bodyPr>
            <a:normAutofit fontScale="90000"/>
          </a:bodyPr>
          <a:lstStyle/>
          <a:p>
            <a:r>
              <a:rPr lang="en-US" dirty="0"/>
              <a:t>Revenue Assumptions</a:t>
            </a:r>
          </a:p>
        </p:txBody>
      </p:sp>
      <p:pic>
        <p:nvPicPr>
          <p:cNvPr id="4" name="Picture 3">
            <a:extLst>
              <a:ext uri="{FF2B5EF4-FFF2-40B4-BE49-F238E27FC236}">
                <a16:creationId xmlns:a16="http://schemas.microsoft.com/office/drawing/2014/main" id="{0C074FB9-E72E-0870-35DD-EEB1235CDB7B}"/>
              </a:ext>
            </a:extLst>
          </p:cNvPr>
          <p:cNvPicPr>
            <a:picLocks noChangeAspect="1"/>
          </p:cNvPicPr>
          <p:nvPr/>
        </p:nvPicPr>
        <p:blipFill>
          <a:blip r:embed="rId2"/>
          <a:stretch>
            <a:fillRect/>
          </a:stretch>
        </p:blipFill>
        <p:spPr>
          <a:xfrm>
            <a:off x="1369292" y="1906125"/>
            <a:ext cx="9836968" cy="1732799"/>
          </a:xfrm>
          <a:prstGeom prst="rect">
            <a:avLst/>
          </a:prstGeom>
        </p:spPr>
      </p:pic>
    </p:spTree>
    <p:extLst>
      <p:ext uri="{BB962C8B-B14F-4D97-AF65-F5344CB8AC3E}">
        <p14:creationId xmlns:p14="http://schemas.microsoft.com/office/powerpoint/2010/main" val="3166543991"/>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D15B6A-DB73-4E5A-41AB-F212ABE49A8A}"/>
              </a:ext>
            </a:extLst>
          </p:cNvPr>
          <p:cNvPicPr>
            <a:picLocks noChangeAspect="1"/>
          </p:cNvPicPr>
          <p:nvPr/>
        </p:nvPicPr>
        <p:blipFill>
          <a:blip r:embed="rId3"/>
          <a:stretch>
            <a:fillRect/>
          </a:stretch>
        </p:blipFill>
        <p:spPr>
          <a:xfrm>
            <a:off x="3151983" y="182879"/>
            <a:ext cx="5646784" cy="6226233"/>
          </a:xfrm>
          <a:prstGeom prst="rect">
            <a:avLst/>
          </a:prstGeom>
        </p:spPr>
      </p:pic>
    </p:spTree>
    <p:extLst>
      <p:ext uri="{BB962C8B-B14F-4D97-AF65-F5344CB8AC3E}">
        <p14:creationId xmlns:p14="http://schemas.microsoft.com/office/powerpoint/2010/main" val="3647131015"/>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8153400" cy="457200"/>
          </a:xfrm>
        </p:spPr>
        <p:txBody>
          <a:bodyPr>
            <a:normAutofit fontScale="90000"/>
          </a:bodyPr>
          <a:lstStyle/>
          <a:p>
            <a:r>
              <a:rPr lang="en-US" dirty="0"/>
              <a:t>Expense Assumptions</a:t>
            </a:r>
          </a:p>
        </p:txBody>
      </p:sp>
      <p:sp>
        <p:nvSpPr>
          <p:cNvPr id="3" name="Text Placeholder 2"/>
          <p:cNvSpPr>
            <a:spLocks noGrp="1"/>
          </p:cNvSpPr>
          <p:nvPr>
            <p:ph type="body" sz="half" idx="1"/>
          </p:nvPr>
        </p:nvSpPr>
        <p:spPr>
          <a:xfrm>
            <a:off x="2057400" y="1066800"/>
            <a:ext cx="8229600" cy="4800600"/>
          </a:xfrm>
        </p:spPr>
        <p:txBody>
          <a:bodyPr>
            <a:normAutofit fontScale="92500" lnSpcReduction="10000"/>
          </a:bodyPr>
          <a:lstStyle/>
          <a:p>
            <a:r>
              <a:rPr lang="en-US" dirty="0"/>
              <a:t>Updated Teacher Salary Scale</a:t>
            </a:r>
          </a:p>
          <a:p>
            <a:r>
              <a:rPr lang="en-US" dirty="0"/>
              <a:t>9.8% Increase in Health Insurance costs</a:t>
            </a:r>
          </a:p>
          <a:p>
            <a:r>
              <a:rPr lang="en-US" dirty="0"/>
              <a:t>Rent </a:t>
            </a:r>
          </a:p>
          <a:p>
            <a:pPr lvl="1"/>
            <a:r>
              <a:rPr lang="en-US" dirty="0">
                <a:solidFill>
                  <a:schemeClr val="tx1"/>
                </a:solidFill>
              </a:rPr>
              <a:t>BCCS ($152,676)</a:t>
            </a:r>
          </a:p>
          <a:p>
            <a:pPr lvl="1"/>
            <a:r>
              <a:rPr lang="en-US" dirty="0">
                <a:solidFill>
                  <a:schemeClr val="tx1"/>
                </a:solidFill>
              </a:rPr>
              <a:t>M&amp;O costs for MORCS ($138K)</a:t>
            </a:r>
          </a:p>
          <a:p>
            <a:pPr lvl="1"/>
            <a:r>
              <a:rPr lang="en-US" dirty="0">
                <a:solidFill>
                  <a:schemeClr val="tx1"/>
                </a:solidFill>
              </a:rPr>
              <a:t>Prop 39 for High School ($280K)</a:t>
            </a:r>
          </a:p>
          <a:p>
            <a:pPr lvl="1"/>
            <a:r>
              <a:rPr lang="en-US" dirty="0">
                <a:solidFill>
                  <a:schemeClr val="tx1"/>
                </a:solidFill>
              </a:rPr>
              <a:t>LSC ($57K)</a:t>
            </a:r>
          </a:p>
          <a:p>
            <a:r>
              <a:rPr lang="en-US" dirty="0"/>
              <a:t>MORCS Prop 1D repayment loan ($145K Interest &amp; $180K Principal)</a:t>
            </a:r>
          </a:p>
          <a:p>
            <a:r>
              <a:rPr lang="en-US" dirty="0"/>
              <a:t>LCS Cost – allocated based on the number of students.</a:t>
            </a:r>
          </a:p>
          <a:p>
            <a:endParaRPr lang="en-US" dirty="0"/>
          </a:p>
          <a:p>
            <a:endParaRPr lang="en-US" dirty="0"/>
          </a:p>
        </p:txBody>
      </p:sp>
    </p:spTree>
    <p:extLst>
      <p:ext uri="{BB962C8B-B14F-4D97-AF65-F5344CB8AC3E}">
        <p14:creationId xmlns:p14="http://schemas.microsoft.com/office/powerpoint/2010/main" val="225625424"/>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8077200" cy="457200"/>
          </a:xfrm>
        </p:spPr>
        <p:txBody>
          <a:bodyPr>
            <a:normAutofit fontScale="90000"/>
          </a:bodyPr>
          <a:lstStyle/>
          <a:p>
            <a:r>
              <a:rPr lang="en-US" dirty="0"/>
              <a:t>Expense Assumptions</a:t>
            </a:r>
          </a:p>
        </p:txBody>
      </p:sp>
      <p:sp>
        <p:nvSpPr>
          <p:cNvPr id="3" name="Text Placeholder 2"/>
          <p:cNvSpPr>
            <a:spLocks noGrp="1"/>
          </p:cNvSpPr>
          <p:nvPr>
            <p:ph type="body" sz="half" idx="1"/>
          </p:nvPr>
        </p:nvSpPr>
        <p:spPr>
          <a:xfrm>
            <a:off x="2133600" y="1143000"/>
            <a:ext cx="8229600" cy="3886200"/>
          </a:xfrm>
        </p:spPr>
        <p:txBody>
          <a:bodyPr>
            <a:normAutofit/>
          </a:bodyPr>
          <a:lstStyle/>
          <a:p>
            <a:r>
              <a:rPr lang="en-US" dirty="0"/>
              <a:t>ExED contracts:</a:t>
            </a:r>
          </a:p>
          <a:p>
            <a:pPr lvl="1"/>
            <a:r>
              <a:rPr lang="en-US" dirty="0"/>
              <a:t>Management and Accounting Services :</a:t>
            </a:r>
          </a:p>
          <a:p>
            <a:pPr lvl="2"/>
            <a:r>
              <a:rPr lang="en-US" dirty="0"/>
              <a:t>FY24-25 $263,000 – (6% increase)</a:t>
            </a:r>
          </a:p>
          <a:p>
            <a:pPr lvl="1"/>
            <a:r>
              <a:rPr lang="en-US" dirty="0"/>
              <a:t>CALPADS:</a:t>
            </a:r>
          </a:p>
          <a:p>
            <a:pPr lvl="2"/>
            <a:r>
              <a:rPr lang="en-US" dirty="0"/>
              <a:t>$17,100 per school ($1000 increase per school from FY22-23)</a:t>
            </a:r>
          </a:p>
          <a:p>
            <a:pPr marL="274320" lvl="1" indent="0"/>
            <a:endParaRPr lang="en-US" dirty="0"/>
          </a:p>
        </p:txBody>
      </p:sp>
    </p:spTree>
    <p:extLst>
      <p:ext uri="{BB962C8B-B14F-4D97-AF65-F5344CB8AC3E}">
        <p14:creationId xmlns:p14="http://schemas.microsoft.com/office/powerpoint/2010/main" val="3316609735"/>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9256"/>
            <a:ext cx="8229600" cy="951345"/>
          </a:xfrm>
        </p:spPr>
        <p:txBody>
          <a:bodyPr/>
          <a:lstStyle/>
          <a:p>
            <a:r>
              <a:rPr lang="en-US" dirty="0"/>
              <a:t>Central Admin – Summary Budget</a:t>
            </a:r>
          </a:p>
        </p:txBody>
      </p:sp>
      <p:pic>
        <p:nvPicPr>
          <p:cNvPr id="4" name="Picture 3">
            <a:extLst>
              <a:ext uri="{FF2B5EF4-FFF2-40B4-BE49-F238E27FC236}">
                <a16:creationId xmlns:a16="http://schemas.microsoft.com/office/drawing/2014/main" id="{A514B3BA-E2E1-5FA5-9BD3-562C81F20E98}"/>
              </a:ext>
            </a:extLst>
          </p:cNvPr>
          <p:cNvPicPr>
            <a:picLocks noChangeAspect="1"/>
          </p:cNvPicPr>
          <p:nvPr/>
        </p:nvPicPr>
        <p:blipFill>
          <a:blip r:embed="rId3"/>
          <a:stretch>
            <a:fillRect/>
          </a:stretch>
        </p:blipFill>
        <p:spPr>
          <a:xfrm>
            <a:off x="2701018" y="1183757"/>
            <a:ext cx="6789964" cy="5041802"/>
          </a:xfrm>
          <a:prstGeom prst="rect">
            <a:avLst/>
          </a:prstGeom>
        </p:spPr>
      </p:pic>
    </p:spTree>
    <p:extLst>
      <p:ext uri="{BB962C8B-B14F-4D97-AF65-F5344CB8AC3E}">
        <p14:creationId xmlns:p14="http://schemas.microsoft.com/office/powerpoint/2010/main" val="3509524755"/>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533400"/>
          </a:xfrm>
        </p:spPr>
        <p:txBody>
          <a:bodyPr>
            <a:normAutofit/>
          </a:bodyPr>
          <a:lstStyle/>
          <a:p>
            <a:r>
              <a:rPr lang="en-US" dirty="0"/>
              <a:t>BCCS – Summary Budget</a:t>
            </a:r>
          </a:p>
        </p:txBody>
      </p:sp>
      <p:pic>
        <p:nvPicPr>
          <p:cNvPr id="4" name="Picture 3">
            <a:extLst>
              <a:ext uri="{FF2B5EF4-FFF2-40B4-BE49-F238E27FC236}">
                <a16:creationId xmlns:a16="http://schemas.microsoft.com/office/drawing/2014/main" id="{4602BB0D-37BC-298F-78EB-9EE6F17CF155}"/>
              </a:ext>
            </a:extLst>
          </p:cNvPr>
          <p:cNvPicPr>
            <a:picLocks noChangeAspect="1"/>
          </p:cNvPicPr>
          <p:nvPr/>
        </p:nvPicPr>
        <p:blipFill>
          <a:blip r:embed="rId2"/>
          <a:stretch>
            <a:fillRect/>
          </a:stretch>
        </p:blipFill>
        <p:spPr>
          <a:xfrm>
            <a:off x="2575248" y="630791"/>
            <a:ext cx="7349801" cy="5841446"/>
          </a:xfrm>
          <a:prstGeom prst="rect">
            <a:avLst/>
          </a:prstGeom>
        </p:spPr>
      </p:pic>
    </p:spTree>
    <p:extLst>
      <p:ext uri="{BB962C8B-B14F-4D97-AF65-F5344CB8AC3E}">
        <p14:creationId xmlns:p14="http://schemas.microsoft.com/office/powerpoint/2010/main" val="33125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dfc575e00d_0_0"/>
          <p:cNvSpPr txBox="1">
            <a:spLocks noGrp="1"/>
          </p:cNvSpPr>
          <p:nvPr>
            <p:ph type="body" idx="4294967295"/>
          </p:nvPr>
        </p:nvSpPr>
        <p:spPr>
          <a:xfrm>
            <a:off x="571500" y="1371600"/>
            <a:ext cx="11049000" cy="48054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US"/>
              <a:t>The 23/24 state budget over-allocated Proposition 98 by </a:t>
            </a:r>
            <a:endParaRPr/>
          </a:p>
        </p:txBody>
      </p:sp>
      <p:pic>
        <p:nvPicPr>
          <p:cNvPr id="151" name="Google Shape;151;g2dfc575e00d_0_0"/>
          <p:cNvPicPr preferRelativeResize="0"/>
          <p:nvPr/>
        </p:nvPicPr>
        <p:blipFill>
          <a:blip r:embed="rId3">
            <a:alphaModFix/>
          </a:blip>
          <a:stretch>
            <a:fillRect/>
          </a:stretch>
        </p:blipFill>
        <p:spPr>
          <a:xfrm>
            <a:off x="557250" y="196525"/>
            <a:ext cx="11077498" cy="62999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533400"/>
          </a:xfrm>
        </p:spPr>
        <p:txBody>
          <a:bodyPr>
            <a:normAutofit/>
          </a:bodyPr>
          <a:lstStyle/>
          <a:p>
            <a:r>
              <a:rPr lang="en-US" dirty="0"/>
              <a:t>MORCS – Summary Budget</a:t>
            </a:r>
          </a:p>
        </p:txBody>
      </p:sp>
      <p:pic>
        <p:nvPicPr>
          <p:cNvPr id="3" name="Picture 2">
            <a:extLst>
              <a:ext uri="{FF2B5EF4-FFF2-40B4-BE49-F238E27FC236}">
                <a16:creationId xmlns:a16="http://schemas.microsoft.com/office/drawing/2014/main" id="{2E24CB90-CBBD-76B7-822E-32CC64DE4900}"/>
              </a:ext>
            </a:extLst>
          </p:cNvPr>
          <p:cNvPicPr>
            <a:picLocks noChangeAspect="1"/>
          </p:cNvPicPr>
          <p:nvPr/>
        </p:nvPicPr>
        <p:blipFill>
          <a:blip r:embed="rId2"/>
          <a:stretch>
            <a:fillRect/>
          </a:stretch>
        </p:blipFill>
        <p:spPr>
          <a:xfrm>
            <a:off x="2724538" y="749443"/>
            <a:ext cx="7200511" cy="5722794"/>
          </a:xfrm>
          <a:prstGeom prst="rect">
            <a:avLst/>
          </a:prstGeom>
        </p:spPr>
      </p:pic>
    </p:spTree>
    <p:extLst>
      <p:ext uri="{BB962C8B-B14F-4D97-AF65-F5344CB8AC3E}">
        <p14:creationId xmlns:p14="http://schemas.microsoft.com/office/powerpoint/2010/main" val="118457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533400"/>
          </a:xfrm>
        </p:spPr>
        <p:txBody>
          <a:bodyPr>
            <a:normAutofit/>
          </a:bodyPr>
          <a:lstStyle/>
          <a:p>
            <a:r>
              <a:rPr lang="en-US" dirty="0"/>
              <a:t>BCCHS – Summary Budget</a:t>
            </a:r>
          </a:p>
        </p:txBody>
      </p:sp>
      <p:pic>
        <p:nvPicPr>
          <p:cNvPr id="4" name="Picture 3">
            <a:extLst>
              <a:ext uri="{FF2B5EF4-FFF2-40B4-BE49-F238E27FC236}">
                <a16:creationId xmlns:a16="http://schemas.microsoft.com/office/drawing/2014/main" id="{1B78107C-212E-3B2D-DC88-20445B2B71B8}"/>
              </a:ext>
            </a:extLst>
          </p:cNvPr>
          <p:cNvPicPr>
            <a:picLocks noChangeAspect="1"/>
          </p:cNvPicPr>
          <p:nvPr/>
        </p:nvPicPr>
        <p:blipFill>
          <a:blip r:embed="rId2"/>
          <a:stretch>
            <a:fillRect/>
          </a:stretch>
        </p:blipFill>
        <p:spPr>
          <a:xfrm>
            <a:off x="2644462" y="685800"/>
            <a:ext cx="7280587" cy="5786437"/>
          </a:xfrm>
          <a:prstGeom prst="rect">
            <a:avLst/>
          </a:prstGeom>
        </p:spPr>
      </p:pic>
    </p:spTree>
    <p:extLst>
      <p:ext uri="{BB962C8B-B14F-4D97-AF65-F5344CB8AC3E}">
        <p14:creationId xmlns:p14="http://schemas.microsoft.com/office/powerpoint/2010/main" val="8883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2dfc575e00d_0_24"/>
          <p:cNvPicPr preferRelativeResize="0"/>
          <p:nvPr/>
        </p:nvPicPr>
        <p:blipFill>
          <a:blip r:embed="rId3">
            <a:alphaModFix/>
          </a:blip>
          <a:stretch>
            <a:fillRect/>
          </a:stretch>
        </p:blipFill>
        <p:spPr>
          <a:xfrm>
            <a:off x="365588" y="152400"/>
            <a:ext cx="11460817" cy="6553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2dfc575e00d_0_9"/>
          <p:cNvPicPr preferRelativeResize="0"/>
          <p:nvPr/>
        </p:nvPicPr>
        <p:blipFill>
          <a:blip r:embed="rId3">
            <a:alphaModFix/>
          </a:blip>
          <a:stretch>
            <a:fillRect/>
          </a:stretch>
        </p:blipFill>
        <p:spPr>
          <a:xfrm>
            <a:off x="315325" y="108625"/>
            <a:ext cx="11207499" cy="6375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2dfc575e00d_0_37"/>
          <p:cNvPicPr preferRelativeResize="0"/>
          <p:nvPr/>
        </p:nvPicPr>
        <p:blipFill>
          <a:blip r:embed="rId3">
            <a:alphaModFix/>
          </a:blip>
          <a:stretch>
            <a:fillRect/>
          </a:stretch>
        </p:blipFill>
        <p:spPr>
          <a:xfrm>
            <a:off x="152400" y="152400"/>
            <a:ext cx="11480856"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dfc575e00d_0_43"/>
          <p:cNvPicPr preferRelativeResize="0"/>
          <p:nvPr/>
        </p:nvPicPr>
        <p:blipFill>
          <a:blip r:embed="rId3">
            <a:alphaModFix/>
          </a:blip>
          <a:stretch>
            <a:fillRect/>
          </a:stretch>
        </p:blipFill>
        <p:spPr>
          <a:xfrm>
            <a:off x="152400" y="152400"/>
            <a:ext cx="11526612" cy="6553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dfc575e00d_0_49"/>
          <p:cNvSpPr txBox="1">
            <a:spLocks noGrp="1"/>
          </p:cNvSpPr>
          <p:nvPr>
            <p:ph type="title"/>
          </p:nvPr>
        </p:nvSpPr>
        <p:spPr>
          <a:xfrm>
            <a:off x="571998" y="-1"/>
            <a:ext cx="11048400" cy="1080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What does the LCFF Mean for YPI Charter Schools?</a:t>
            </a:r>
            <a:endParaRPr dirty="0"/>
          </a:p>
        </p:txBody>
      </p:sp>
      <p:sp>
        <p:nvSpPr>
          <p:cNvPr id="182" name="Google Shape;182;g2dfc575e00d_0_49"/>
          <p:cNvSpPr txBox="1">
            <a:spLocks noGrp="1"/>
          </p:cNvSpPr>
          <p:nvPr>
            <p:ph type="sldNum" idx="12"/>
          </p:nvPr>
        </p:nvSpPr>
        <p:spPr>
          <a:xfrm>
            <a:off x="10773623" y="6455076"/>
            <a:ext cx="846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pic>
        <p:nvPicPr>
          <p:cNvPr id="2" name="Picture 1">
            <a:extLst>
              <a:ext uri="{FF2B5EF4-FFF2-40B4-BE49-F238E27FC236}">
                <a16:creationId xmlns:a16="http://schemas.microsoft.com/office/drawing/2014/main" id="{5B6764C0-665C-9C98-D883-253A72518C34}"/>
              </a:ext>
            </a:extLst>
          </p:cNvPr>
          <p:cNvPicPr>
            <a:picLocks noChangeAspect="1"/>
          </p:cNvPicPr>
          <p:nvPr/>
        </p:nvPicPr>
        <p:blipFill>
          <a:blip r:embed="rId3"/>
          <a:stretch>
            <a:fillRect/>
          </a:stretch>
        </p:blipFill>
        <p:spPr>
          <a:xfrm>
            <a:off x="795337" y="1185862"/>
            <a:ext cx="10601325" cy="44862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2dfc575e00d_0_62"/>
          <p:cNvPicPr preferRelativeResize="0"/>
          <p:nvPr/>
        </p:nvPicPr>
        <p:blipFill>
          <a:blip r:embed="rId3">
            <a:alphaModFix/>
          </a:blip>
          <a:stretch>
            <a:fillRect/>
          </a:stretch>
        </p:blipFill>
        <p:spPr>
          <a:xfrm>
            <a:off x="152400" y="152400"/>
            <a:ext cx="11581154" cy="6553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dfc575e00d_0_76"/>
          <p:cNvSpPr txBox="1">
            <a:spLocks noGrp="1"/>
          </p:cNvSpPr>
          <p:nvPr>
            <p:ph type="title"/>
          </p:nvPr>
        </p:nvSpPr>
        <p:spPr>
          <a:xfrm>
            <a:off x="571998" y="-1"/>
            <a:ext cx="11048400" cy="1080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BCCS One-Time Funds Summary</a:t>
            </a:r>
            <a:endParaRPr dirty="0"/>
          </a:p>
        </p:txBody>
      </p:sp>
      <p:sp>
        <p:nvSpPr>
          <p:cNvPr id="196" name="Google Shape;196;g2dfc575e00d_0_76"/>
          <p:cNvSpPr txBox="1">
            <a:spLocks noGrp="1"/>
          </p:cNvSpPr>
          <p:nvPr>
            <p:ph type="sldNum" idx="12"/>
          </p:nvPr>
        </p:nvSpPr>
        <p:spPr>
          <a:xfrm>
            <a:off x="10773623" y="6455076"/>
            <a:ext cx="846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197" name="Google Shape;197;g2dfc575e00d_0_76"/>
          <p:cNvSpPr txBox="1"/>
          <p:nvPr/>
        </p:nvSpPr>
        <p:spPr>
          <a:xfrm>
            <a:off x="543025" y="4974900"/>
            <a:ext cx="5045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a:solidFill>
                <a:srgbClr val="00539B"/>
              </a:solidFill>
              <a:latin typeface="Helvetica Neue"/>
              <a:ea typeface="Helvetica Neue"/>
              <a:cs typeface="Helvetica Neue"/>
              <a:sym typeface="Helvetica Neue"/>
            </a:endParaRPr>
          </a:p>
        </p:txBody>
      </p:sp>
      <p:sp>
        <p:nvSpPr>
          <p:cNvPr id="198" name="Google Shape;198;g2dfc575e00d_0_76"/>
          <p:cNvSpPr txBox="1"/>
          <p:nvPr/>
        </p:nvSpPr>
        <p:spPr>
          <a:xfrm>
            <a:off x="1366350" y="4589525"/>
            <a:ext cx="9179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solidFill>
                  <a:srgbClr val="00539B"/>
                </a:solidFill>
                <a:latin typeface="Helvetica Neue"/>
                <a:ea typeface="Helvetica Neue"/>
                <a:cs typeface="Helvetica Neue"/>
                <a:sym typeface="Helvetica Neue"/>
              </a:rPr>
              <a:t>After 23/24, $1,003K remaining;  24/25 budget will use $636K of the balance, leaving $367K for future years</a:t>
            </a:r>
            <a:endParaRPr sz="2500" dirty="0">
              <a:solidFill>
                <a:srgbClr val="00539B"/>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3E1D4E97-B194-D1F6-2ABC-D506BB76FA47}"/>
              </a:ext>
            </a:extLst>
          </p:cNvPr>
          <p:cNvPicPr>
            <a:picLocks noChangeAspect="1"/>
          </p:cNvPicPr>
          <p:nvPr/>
        </p:nvPicPr>
        <p:blipFill>
          <a:blip r:embed="rId3"/>
          <a:stretch>
            <a:fillRect/>
          </a:stretch>
        </p:blipFill>
        <p:spPr>
          <a:xfrm>
            <a:off x="57150" y="1313700"/>
            <a:ext cx="12134850" cy="3067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ExED">
      <a:dk1>
        <a:srgbClr val="000000"/>
      </a:dk1>
      <a:lt1>
        <a:srgbClr val="FFFFFF"/>
      </a:lt1>
      <a:dk2>
        <a:srgbClr val="00539B"/>
      </a:dk2>
      <a:lt2>
        <a:srgbClr val="F2F2F2"/>
      </a:lt2>
      <a:accent1>
        <a:srgbClr val="00539B"/>
      </a:accent1>
      <a:accent2>
        <a:srgbClr val="00A3C9"/>
      </a:accent2>
      <a:accent3>
        <a:srgbClr val="FF893E"/>
      </a:accent3>
      <a:accent4>
        <a:srgbClr val="FFC000"/>
      </a:accent4>
      <a:accent5>
        <a:srgbClr val="70AD47"/>
      </a:accent5>
      <a:accent6>
        <a:srgbClr val="9251F1"/>
      </a:accent6>
      <a:hlink>
        <a:srgbClr val="00539B"/>
      </a:hlink>
      <a:folHlink>
        <a:srgbClr val="FF89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1180</Words>
  <Application>Microsoft Office PowerPoint</Application>
  <PresentationFormat>Widescreen</PresentationFormat>
  <Paragraphs>71</Paragraphs>
  <Slides>21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Helvetica Neue</vt:lpstr>
      <vt:lpstr>Calibri</vt:lpstr>
      <vt:lpstr>Arial</vt:lpstr>
      <vt:lpstr>Office Theme</vt:lpstr>
      <vt:lpstr>YPI Charter Schools 2024-25 State Budget Update</vt:lpstr>
      <vt:lpstr>PowerPoint Presentation</vt:lpstr>
      <vt:lpstr>PowerPoint Presentation</vt:lpstr>
      <vt:lpstr>PowerPoint Presentation</vt:lpstr>
      <vt:lpstr>PowerPoint Presentation</vt:lpstr>
      <vt:lpstr>PowerPoint Presentation</vt:lpstr>
      <vt:lpstr>What does the LCFF Mean for YPI Charter Schools?</vt:lpstr>
      <vt:lpstr>PowerPoint Presentation</vt:lpstr>
      <vt:lpstr>BCCS One-Time Funds Summary</vt:lpstr>
      <vt:lpstr>MORCS One-Time Funds Summary</vt:lpstr>
      <vt:lpstr>BCCHS One-Time Funds Summary</vt:lpstr>
      <vt:lpstr>PowerPoint Presentation</vt:lpstr>
      <vt:lpstr>PowerPoint Presentation</vt:lpstr>
      <vt:lpstr>Revenue Assumptions</vt:lpstr>
      <vt:lpstr>PowerPoint Presentation</vt:lpstr>
      <vt:lpstr>Expense Assumptions</vt:lpstr>
      <vt:lpstr>Expense Assumptions</vt:lpstr>
      <vt:lpstr>Central Admin – Summary Budget</vt:lpstr>
      <vt:lpstr>BCCS – Summary Budget</vt:lpstr>
      <vt:lpstr>MORCS – Summary Budget</vt:lpstr>
      <vt:lpstr>BCCHS – Summary 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YPI Charter Schools 2024-25 State Budget Update</dc:title>
  <dc:creator>Camila Rios</dc:creator>
  <cp:lastModifiedBy>Irina Castillo</cp:lastModifiedBy>
  <cp:revision>9</cp:revision>
  <dcterms:created xsi:type="dcterms:W3CDTF">2021-01-18T21:21:11Z</dcterms:created>
  <dcterms:modified xsi:type="dcterms:W3CDTF">2024-06-21T17:45:50Z</dcterms:modified>
</cp:coreProperties>
</file>