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1"/>
  </p:notesMasterIdLst>
  <p:handoutMasterIdLst>
    <p:handoutMasterId r:id="rId32"/>
  </p:handoutMasterIdLst>
  <p:sldIdLst>
    <p:sldId id="467" r:id="rId2"/>
    <p:sldId id="497" r:id="rId3"/>
    <p:sldId id="475" r:id="rId4"/>
    <p:sldId id="498" r:id="rId5"/>
    <p:sldId id="476" r:id="rId6"/>
    <p:sldId id="459" r:id="rId7"/>
    <p:sldId id="398" r:id="rId8"/>
    <p:sldId id="460" r:id="rId9"/>
    <p:sldId id="426" r:id="rId10"/>
    <p:sldId id="451" r:id="rId11"/>
    <p:sldId id="499" r:id="rId12"/>
    <p:sldId id="450" r:id="rId13"/>
    <p:sldId id="449" r:id="rId14"/>
    <p:sldId id="412" r:id="rId15"/>
    <p:sldId id="414" r:id="rId16"/>
    <p:sldId id="401" r:id="rId17"/>
    <p:sldId id="462" r:id="rId18"/>
    <p:sldId id="479" r:id="rId19"/>
    <p:sldId id="477" r:id="rId20"/>
    <p:sldId id="405" r:id="rId21"/>
    <p:sldId id="464" r:id="rId22"/>
    <p:sldId id="406" r:id="rId23"/>
    <p:sldId id="410" r:id="rId24"/>
    <p:sldId id="411" r:id="rId25"/>
    <p:sldId id="415" r:id="rId26"/>
    <p:sldId id="427" r:id="rId27"/>
    <p:sldId id="481" r:id="rId28"/>
    <p:sldId id="500" r:id="rId29"/>
    <p:sldId id="424" r:id="rId30"/>
  </p:sldIdLst>
  <p:sldSz cx="9144000" cy="6858000" type="screen4x3"/>
  <p:notesSz cx="7010400" cy="9296400"/>
  <p:defaultTextStyle>
    <a:defPPr>
      <a:defRPr lang="en-US"/>
    </a:defPPr>
    <a:lvl1pPr algn="l" rtl="0" fontAlgn="base">
      <a:spcBef>
        <a:spcPct val="0"/>
      </a:spcBef>
      <a:spcAft>
        <a:spcPct val="0"/>
      </a:spcAft>
      <a:defRPr sz="2500" kern="1200">
        <a:solidFill>
          <a:schemeClr val="tx1"/>
        </a:solidFill>
        <a:latin typeface="Verdana" pitchFamily="34" charset="0"/>
        <a:ea typeface="+mn-ea"/>
        <a:cs typeface="+mn-cs"/>
      </a:defRPr>
    </a:lvl1pPr>
    <a:lvl2pPr marL="457200" algn="l" rtl="0" fontAlgn="base">
      <a:spcBef>
        <a:spcPct val="0"/>
      </a:spcBef>
      <a:spcAft>
        <a:spcPct val="0"/>
      </a:spcAft>
      <a:defRPr sz="2500" kern="1200">
        <a:solidFill>
          <a:schemeClr val="tx1"/>
        </a:solidFill>
        <a:latin typeface="Verdana" pitchFamily="34" charset="0"/>
        <a:ea typeface="+mn-ea"/>
        <a:cs typeface="+mn-cs"/>
      </a:defRPr>
    </a:lvl2pPr>
    <a:lvl3pPr marL="914400" algn="l" rtl="0" fontAlgn="base">
      <a:spcBef>
        <a:spcPct val="0"/>
      </a:spcBef>
      <a:spcAft>
        <a:spcPct val="0"/>
      </a:spcAft>
      <a:defRPr sz="2500" kern="1200">
        <a:solidFill>
          <a:schemeClr val="tx1"/>
        </a:solidFill>
        <a:latin typeface="Verdana" pitchFamily="34" charset="0"/>
        <a:ea typeface="+mn-ea"/>
        <a:cs typeface="+mn-cs"/>
      </a:defRPr>
    </a:lvl3pPr>
    <a:lvl4pPr marL="1371600" algn="l" rtl="0" fontAlgn="base">
      <a:spcBef>
        <a:spcPct val="0"/>
      </a:spcBef>
      <a:spcAft>
        <a:spcPct val="0"/>
      </a:spcAft>
      <a:defRPr sz="2500" kern="1200">
        <a:solidFill>
          <a:schemeClr val="tx1"/>
        </a:solidFill>
        <a:latin typeface="Verdana" pitchFamily="34" charset="0"/>
        <a:ea typeface="+mn-ea"/>
        <a:cs typeface="+mn-cs"/>
      </a:defRPr>
    </a:lvl4pPr>
    <a:lvl5pPr marL="1828800" algn="l" rtl="0" fontAlgn="base">
      <a:spcBef>
        <a:spcPct val="0"/>
      </a:spcBef>
      <a:spcAft>
        <a:spcPct val="0"/>
      </a:spcAft>
      <a:defRPr sz="2500" kern="1200">
        <a:solidFill>
          <a:schemeClr val="tx1"/>
        </a:solidFill>
        <a:latin typeface="Verdana" pitchFamily="34" charset="0"/>
        <a:ea typeface="+mn-ea"/>
        <a:cs typeface="+mn-cs"/>
      </a:defRPr>
    </a:lvl5pPr>
    <a:lvl6pPr marL="2286000" algn="l" defTabSz="914400" rtl="0" eaLnBrk="1" latinLnBrk="0" hangingPunct="1">
      <a:defRPr sz="2500" kern="1200">
        <a:solidFill>
          <a:schemeClr val="tx1"/>
        </a:solidFill>
        <a:latin typeface="Verdana" pitchFamily="34" charset="0"/>
        <a:ea typeface="+mn-ea"/>
        <a:cs typeface="+mn-cs"/>
      </a:defRPr>
    </a:lvl6pPr>
    <a:lvl7pPr marL="2743200" algn="l" defTabSz="914400" rtl="0" eaLnBrk="1" latinLnBrk="0" hangingPunct="1">
      <a:defRPr sz="2500" kern="1200">
        <a:solidFill>
          <a:schemeClr val="tx1"/>
        </a:solidFill>
        <a:latin typeface="Verdana" pitchFamily="34" charset="0"/>
        <a:ea typeface="+mn-ea"/>
        <a:cs typeface="+mn-cs"/>
      </a:defRPr>
    </a:lvl7pPr>
    <a:lvl8pPr marL="3200400" algn="l" defTabSz="914400" rtl="0" eaLnBrk="1" latinLnBrk="0" hangingPunct="1">
      <a:defRPr sz="2500" kern="1200">
        <a:solidFill>
          <a:schemeClr val="tx1"/>
        </a:solidFill>
        <a:latin typeface="Verdana" pitchFamily="34" charset="0"/>
        <a:ea typeface="+mn-ea"/>
        <a:cs typeface="+mn-cs"/>
      </a:defRPr>
    </a:lvl8pPr>
    <a:lvl9pPr marL="3657600" algn="l" defTabSz="914400" rtl="0" eaLnBrk="1" latinLnBrk="0" hangingPunct="1">
      <a:defRPr sz="25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FE"/>
    <a:srgbClr val="96EAFE"/>
    <a:srgbClr val="7C5989"/>
    <a:srgbClr val="000066"/>
    <a:srgbClr val="4D6B89"/>
    <a:srgbClr val="384E64"/>
    <a:srgbClr val="274E75"/>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43" autoAdjust="0"/>
    <p:restoredTop sz="95530" autoAdjust="0"/>
  </p:normalViewPr>
  <p:slideViewPr>
    <p:cSldViewPr>
      <p:cViewPr>
        <p:scale>
          <a:sx n="86" d="100"/>
          <a:sy n="86" d="100"/>
        </p:scale>
        <p:origin x="-98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0"/>
    </p:cViewPr>
  </p:sorterViewPr>
  <p:notesViewPr>
    <p:cSldViewPr>
      <p:cViewPr>
        <p:scale>
          <a:sx n="100" d="100"/>
          <a:sy n="100" d="100"/>
        </p:scale>
        <p:origin x="-2318" y="189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1" y="0"/>
            <a:ext cx="3038649" cy="465138"/>
          </a:xfrm>
          <a:prstGeom prst="rect">
            <a:avLst/>
          </a:prstGeom>
          <a:noFill/>
          <a:ln>
            <a:noFill/>
          </a:ln>
          <a:effectLst/>
          <a:extLst/>
        </p:spPr>
        <p:txBody>
          <a:bodyPr vert="horz" wrap="square" lIns="93254" tIns="46628" rIns="93254" bIns="46628" numCol="1" anchor="t" anchorCtr="0" compatLnSpc="1">
            <a:prstTxWarp prst="textNoShape">
              <a:avLst/>
            </a:prstTxWarp>
          </a:bodyPr>
          <a:lstStyle>
            <a:lvl1pPr defTabSz="933037">
              <a:defRPr sz="1300">
                <a:latin typeface="Times New Roman" pitchFamily="18" charset="0"/>
              </a:defRPr>
            </a:lvl1pPr>
          </a:lstStyle>
          <a:p>
            <a:pPr>
              <a:defRPr/>
            </a:pPr>
            <a:endParaRPr lang="en-US"/>
          </a:p>
        </p:txBody>
      </p:sp>
      <p:sp>
        <p:nvSpPr>
          <p:cNvPr id="110595" name="Rectangle 3"/>
          <p:cNvSpPr>
            <a:spLocks noGrp="1" noChangeArrowheads="1"/>
          </p:cNvSpPr>
          <p:nvPr>
            <p:ph type="dt" sz="quarter" idx="1"/>
          </p:nvPr>
        </p:nvSpPr>
        <p:spPr bwMode="auto">
          <a:xfrm>
            <a:off x="3970135" y="0"/>
            <a:ext cx="3038648" cy="465138"/>
          </a:xfrm>
          <a:prstGeom prst="rect">
            <a:avLst/>
          </a:prstGeom>
          <a:noFill/>
          <a:ln>
            <a:noFill/>
          </a:ln>
          <a:effectLst/>
          <a:extLst/>
        </p:spPr>
        <p:txBody>
          <a:bodyPr vert="horz" wrap="square" lIns="93254" tIns="46628" rIns="93254" bIns="46628" numCol="1" anchor="t" anchorCtr="0" compatLnSpc="1">
            <a:prstTxWarp prst="textNoShape">
              <a:avLst/>
            </a:prstTxWarp>
          </a:bodyPr>
          <a:lstStyle>
            <a:lvl1pPr algn="r" defTabSz="933037">
              <a:defRPr sz="1300">
                <a:latin typeface="Times New Roman" pitchFamily="18" charset="0"/>
              </a:defRPr>
            </a:lvl1pPr>
          </a:lstStyle>
          <a:p>
            <a:pPr>
              <a:defRPr/>
            </a:pPr>
            <a:endParaRPr lang="en-US"/>
          </a:p>
        </p:txBody>
      </p:sp>
      <p:sp>
        <p:nvSpPr>
          <p:cNvPr id="52228" name="Rectangle 6"/>
          <p:cNvSpPr>
            <a:spLocks noChangeArrowheads="1"/>
          </p:cNvSpPr>
          <p:nvPr/>
        </p:nvSpPr>
        <p:spPr bwMode="auto">
          <a:xfrm>
            <a:off x="1557328" y="8597900"/>
            <a:ext cx="5685943" cy="465138"/>
          </a:xfrm>
          <a:prstGeom prst="rect">
            <a:avLst/>
          </a:prstGeom>
          <a:noFill/>
          <a:ln w="9525">
            <a:noFill/>
            <a:miter lim="800000"/>
            <a:headEnd/>
            <a:tailEnd/>
          </a:ln>
        </p:spPr>
        <p:txBody>
          <a:bodyPr lIns="93254" tIns="46628" rIns="93254" bIns="46628" anchor="b"/>
          <a:lstStyle/>
          <a:p>
            <a:pPr defTabSz="932781"/>
            <a:endParaRPr lang="en-US" sz="1300" dirty="0">
              <a:latin typeface="Times" pitchFamily="18" charset="0"/>
            </a:endParaRPr>
          </a:p>
        </p:txBody>
      </p:sp>
      <p:sp>
        <p:nvSpPr>
          <p:cNvPr id="110600" name="Rectangle 8"/>
          <p:cNvSpPr>
            <a:spLocks noGrp="1" noChangeArrowheads="1"/>
          </p:cNvSpPr>
          <p:nvPr>
            <p:ph type="ftr" sz="quarter" idx="2"/>
          </p:nvPr>
        </p:nvSpPr>
        <p:spPr bwMode="auto">
          <a:xfrm>
            <a:off x="1" y="8829675"/>
            <a:ext cx="3038649" cy="465138"/>
          </a:xfrm>
          <a:prstGeom prst="rect">
            <a:avLst/>
          </a:prstGeom>
          <a:noFill/>
          <a:ln>
            <a:noFill/>
          </a:ln>
          <a:effectLst/>
          <a:extLst/>
        </p:spPr>
        <p:txBody>
          <a:bodyPr vert="horz" wrap="square" lIns="92145" tIns="46072" rIns="92145" bIns="46072" numCol="1" anchor="b" anchorCtr="0" compatLnSpc="1">
            <a:prstTxWarp prst="textNoShape">
              <a:avLst/>
            </a:prstTxWarp>
          </a:bodyPr>
          <a:lstStyle>
            <a:lvl1pPr defTabSz="920700">
              <a:defRPr sz="1300">
                <a:latin typeface="Times New Roman" pitchFamily="18" charset="0"/>
              </a:defRPr>
            </a:lvl1pPr>
          </a:lstStyle>
          <a:p>
            <a:pPr>
              <a:defRPr/>
            </a:pPr>
            <a:endParaRPr lang="en-US"/>
          </a:p>
        </p:txBody>
      </p:sp>
      <p:sp>
        <p:nvSpPr>
          <p:cNvPr id="52230" name="Rectangle 11"/>
          <p:cNvSpPr>
            <a:spLocks noChangeArrowheads="1"/>
          </p:cNvSpPr>
          <p:nvPr/>
        </p:nvSpPr>
        <p:spPr bwMode="auto">
          <a:xfrm>
            <a:off x="0" y="8763000"/>
            <a:ext cx="5181388" cy="457200"/>
          </a:xfrm>
          <a:prstGeom prst="rect">
            <a:avLst/>
          </a:prstGeom>
          <a:noFill/>
          <a:ln w="9525">
            <a:noFill/>
            <a:miter lim="800000"/>
            <a:headEnd/>
            <a:tailEnd/>
          </a:ln>
        </p:spPr>
        <p:txBody>
          <a:bodyPr lIns="92145" tIns="46072" rIns="92145" bIns="46072" anchor="b"/>
          <a:lstStyle/>
          <a:p>
            <a:pPr defTabSz="919982"/>
            <a:r>
              <a:rPr lang="en-US" sz="1300" dirty="0">
                <a:solidFill>
                  <a:srgbClr val="000000"/>
                </a:solidFill>
                <a:latin typeface="Times" pitchFamily="18" charset="0"/>
                <a:cs typeface="Times New Roman" pitchFamily="18" charset="0"/>
              </a:rPr>
              <a:t>	</a:t>
            </a:r>
            <a:r>
              <a:rPr lang="en-US" sz="1300" dirty="0">
                <a:solidFill>
                  <a:srgbClr val="000000"/>
                </a:solidFill>
                <a:latin typeface="Arrus BT" pitchFamily="18" charset="0"/>
                <a:cs typeface="Times New Roman" pitchFamily="18" charset="0"/>
              </a:rPr>
              <a:t>©</a:t>
            </a:r>
            <a:r>
              <a:rPr lang="en-US" sz="1300" dirty="0">
                <a:solidFill>
                  <a:srgbClr val="000000"/>
                </a:solidFill>
                <a:latin typeface="Arrus BT" pitchFamily="18" charset="0"/>
              </a:rPr>
              <a:t> 2013 </a:t>
            </a:r>
            <a:r>
              <a:rPr lang="en-US" sz="1300" dirty="0">
                <a:latin typeface="Arrus BT" pitchFamily="18" charset="0"/>
              </a:rPr>
              <a:t>Law Offices of Young, </a:t>
            </a:r>
            <a:r>
              <a:rPr lang="en-US" sz="1300" dirty="0" err="1">
                <a:latin typeface="Arrus BT" pitchFamily="18" charset="0"/>
              </a:rPr>
              <a:t>Minney</a:t>
            </a:r>
            <a:r>
              <a:rPr lang="en-US" sz="1300" dirty="0">
                <a:latin typeface="Arrus BT" pitchFamily="18" charset="0"/>
              </a:rPr>
              <a:t> &amp; </a:t>
            </a:r>
            <a:r>
              <a:rPr lang="en-US" sz="1300" dirty="0" err="1">
                <a:latin typeface="Arrus BT" pitchFamily="18" charset="0"/>
              </a:rPr>
              <a:t>Corr</a:t>
            </a:r>
            <a:r>
              <a:rPr lang="en-US" sz="1300" dirty="0">
                <a:latin typeface="Arrus BT" pitchFamily="18" charset="0"/>
              </a:rPr>
              <a:t>, LLP			</a:t>
            </a:r>
          </a:p>
        </p:txBody>
      </p:sp>
      <p:pic>
        <p:nvPicPr>
          <p:cNvPr id="52231" name="Picture 7"/>
          <p:cNvPicPr>
            <a:picLocks noChangeAspect="1" noChangeArrowheads="1"/>
          </p:cNvPicPr>
          <p:nvPr/>
        </p:nvPicPr>
        <p:blipFill>
          <a:blip r:embed="rId2" cstate="print"/>
          <a:srcRect/>
          <a:stretch>
            <a:fillRect/>
          </a:stretch>
        </p:blipFill>
        <p:spPr bwMode="auto">
          <a:xfrm>
            <a:off x="30727" y="8686801"/>
            <a:ext cx="952509" cy="498475"/>
          </a:xfrm>
          <a:prstGeom prst="rect">
            <a:avLst/>
          </a:prstGeom>
          <a:noFill/>
          <a:ln w="9525">
            <a:noFill/>
            <a:miter lim="800000"/>
            <a:headEnd/>
            <a:tailEnd/>
          </a:ln>
        </p:spPr>
      </p:pic>
    </p:spTree>
    <p:extLst>
      <p:ext uri="{BB962C8B-B14F-4D97-AF65-F5344CB8AC3E}">
        <p14:creationId xmlns:p14="http://schemas.microsoft.com/office/powerpoint/2010/main" val="138052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1" y="0"/>
            <a:ext cx="3038649" cy="465138"/>
          </a:xfrm>
          <a:prstGeom prst="rect">
            <a:avLst/>
          </a:prstGeom>
          <a:noFill/>
          <a:ln>
            <a:noFill/>
          </a:ln>
          <a:effectLst/>
          <a:extLst/>
        </p:spPr>
        <p:txBody>
          <a:bodyPr vert="horz" wrap="square" lIns="93254" tIns="46628" rIns="93254" bIns="46628" numCol="1" anchor="t" anchorCtr="0" compatLnSpc="1">
            <a:prstTxWarp prst="textNoShape">
              <a:avLst/>
            </a:prstTxWarp>
          </a:bodyPr>
          <a:lstStyle>
            <a:lvl1pPr defTabSz="933037">
              <a:defRPr sz="1300">
                <a:latin typeface="Times New Roman" pitchFamily="18" charset="0"/>
              </a:defRPr>
            </a:lvl1pPr>
          </a:lstStyle>
          <a:p>
            <a:pPr>
              <a:defRPr/>
            </a:pPr>
            <a:endParaRPr lang="en-US"/>
          </a:p>
        </p:txBody>
      </p:sp>
      <p:sp>
        <p:nvSpPr>
          <p:cNvPr id="93187" name="Rectangle 3"/>
          <p:cNvSpPr>
            <a:spLocks noGrp="1" noChangeArrowheads="1"/>
          </p:cNvSpPr>
          <p:nvPr>
            <p:ph type="dt" idx="1"/>
          </p:nvPr>
        </p:nvSpPr>
        <p:spPr bwMode="auto">
          <a:xfrm>
            <a:off x="3970135" y="0"/>
            <a:ext cx="3038648" cy="465138"/>
          </a:xfrm>
          <a:prstGeom prst="rect">
            <a:avLst/>
          </a:prstGeom>
          <a:noFill/>
          <a:ln>
            <a:noFill/>
          </a:ln>
          <a:effectLst/>
          <a:extLst/>
        </p:spPr>
        <p:txBody>
          <a:bodyPr vert="horz" wrap="square" lIns="93254" tIns="46628" rIns="93254" bIns="46628" numCol="1" anchor="t" anchorCtr="0" compatLnSpc="1">
            <a:prstTxWarp prst="textNoShape">
              <a:avLst/>
            </a:prstTxWarp>
          </a:bodyPr>
          <a:lstStyle>
            <a:lvl1pPr algn="r" defTabSz="933037">
              <a:defRPr sz="1300">
                <a:latin typeface="Times New Roman" pitchFamily="18"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701849" y="4416426"/>
            <a:ext cx="5606703" cy="4181475"/>
          </a:xfrm>
          <a:prstGeom prst="rect">
            <a:avLst/>
          </a:prstGeom>
          <a:noFill/>
          <a:ln>
            <a:noFill/>
          </a:ln>
          <a:effectLst/>
          <a:extLst/>
        </p:spPr>
        <p:txBody>
          <a:bodyPr vert="horz" wrap="square" lIns="93254" tIns="46628" rIns="93254"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0" name="Rectangle 6"/>
          <p:cNvSpPr>
            <a:spLocks noGrp="1" noChangeArrowheads="1"/>
          </p:cNvSpPr>
          <p:nvPr>
            <p:ph type="ftr" sz="quarter" idx="4"/>
          </p:nvPr>
        </p:nvSpPr>
        <p:spPr bwMode="auto">
          <a:xfrm>
            <a:off x="1" y="8829675"/>
            <a:ext cx="3038649" cy="465138"/>
          </a:xfrm>
          <a:prstGeom prst="rect">
            <a:avLst/>
          </a:prstGeom>
          <a:noFill/>
          <a:ln>
            <a:noFill/>
          </a:ln>
          <a:effectLst/>
          <a:extLst/>
        </p:spPr>
        <p:txBody>
          <a:bodyPr vert="horz" wrap="square" lIns="93254" tIns="46628" rIns="93254" bIns="46628" numCol="1" anchor="b" anchorCtr="0" compatLnSpc="1">
            <a:prstTxWarp prst="textNoShape">
              <a:avLst/>
            </a:prstTxWarp>
          </a:bodyPr>
          <a:lstStyle>
            <a:lvl1pPr defTabSz="933037">
              <a:defRPr sz="1300">
                <a:latin typeface="Times New Roman" pitchFamily="18" charset="0"/>
              </a:defRPr>
            </a:lvl1pPr>
          </a:lstStyle>
          <a:p>
            <a:pPr>
              <a:defRPr/>
            </a:pPr>
            <a:endParaRPr lang="en-US"/>
          </a:p>
        </p:txBody>
      </p:sp>
      <p:sp>
        <p:nvSpPr>
          <p:cNvPr id="93191" name="Rectangle 7"/>
          <p:cNvSpPr>
            <a:spLocks noGrp="1" noChangeArrowheads="1"/>
          </p:cNvSpPr>
          <p:nvPr>
            <p:ph type="sldNum" sz="quarter" idx="5"/>
          </p:nvPr>
        </p:nvSpPr>
        <p:spPr bwMode="auto">
          <a:xfrm>
            <a:off x="3970135" y="8829675"/>
            <a:ext cx="3038648" cy="465138"/>
          </a:xfrm>
          <a:prstGeom prst="rect">
            <a:avLst/>
          </a:prstGeom>
          <a:noFill/>
          <a:ln>
            <a:noFill/>
          </a:ln>
          <a:effectLst/>
          <a:extLst/>
        </p:spPr>
        <p:txBody>
          <a:bodyPr vert="horz" wrap="square" lIns="93254" tIns="46628" rIns="93254" bIns="46628" numCol="1" anchor="b" anchorCtr="0" compatLnSpc="1">
            <a:prstTxWarp prst="textNoShape">
              <a:avLst/>
            </a:prstTxWarp>
          </a:bodyPr>
          <a:lstStyle>
            <a:lvl1pPr algn="r" defTabSz="933037">
              <a:defRPr sz="1300">
                <a:latin typeface="Times New Roman" pitchFamily="18" charset="0"/>
              </a:defRPr>
            </a:lvl1pPr>
          </a:lstStyle>
          <a:p>
            <a:pPr>
              <a:defRPr/>
            </a:pPr>
            <a:fld id="{16C83269-5985-4115-88DE-500DBD1E35D5}" type="slidenum">
              <a:rPr lang="en-US"/>
              <a:pPr>
                <a:defRPr/>
              </a:pPr>
              <a:t>‹#›</a:t>
            </a:fld>
            <a:endParaRPr lang="en-US" dirty="0"/>
          </a:p>
        </p:txBody>
      </p:sp>
    </p:spTree>
    <p:extLst>
      <p:ext uri="{BB962C8B-B14F-4D97-AF65-F5344CB8AC3E}">
        <p14:creationId xmlns:p14="http://schemas.microsoft.com/office/powerpoint/2010/main" val="167764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pPr defTabSz="932781"/>
            <a:fld id="{CAC35549-A60D-4F3A-A691-52895136256E}" type="slidenum">
              <a:rPr lang="en-US" smtClean="0"/>
              <a:pPr defTabSz="932781"/>
              <a:t>1</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pPr defTabSz="932781"/>
            <a:fld id="{50AF24A6-D96A-48C0-A49F-06BBDC505AF5}" type="slidenum">
              <a:rPr lang="en-US" smtClean="0"/>
              <a:pPr defTabSz="932781"/>
              <a:t>10</a:t>
            </a:fld>
            <a:endParaRPr lang="en-US" dirty="0" smtClean="0"/>
          </a:p>
        </p:txBody>
      </p:sp>
      <p:sp>
        <p:nvSpPr>
          <p:cNvPr id="35843" name="Rectangle 2"/>
          <p:cNvSpPr>
            <a:spLocks noGrp="1" noRot="1" noChangeAspect="1" noChangeArrowheads="1" noTextEdit="1"/>
          </p:cNvSpPr>
          <p:nvPr>
            <p:ph type="sldImg"/>
          </p:nvPr>
        </p:nvSpPr>
        <p:spPr>
          <a:xfrm>
            <a:off x="1184275" y="698500"/>
            <a:ext cx="4643438" cy="3484563"/>
          </a:xfrm>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pPr defTabSz="932781"/>
            <a:fld id="{50AF24A6-D96A-48C0-A49F-06BBDC505AF5}" type="slidenum">
              <a:rPr lang="en-US" smtClean="0"/>
              <a:pPr defTabSz="932781"/>
              <a:t>11</a:t>
            </a:fld>
            <a:endParaRPr lang="en-US" dirty="0" smtClean="0"/>
          </a:p>
        </p:txBody>
      </p:sp>
      <p:sp>
        <p:nvSpPr>
          <p:cNvPr id="35843" name="Rectangle 2"/>
          <p:cNvSpPr>
            <a:spLocks noGrp="1" noRot="1" noChangeAspect="1" noChangeArrowheads="1" noTextEdit="1"/>
          </p:cNvSpPr>
          <p:nvPr>
            <p:ph type="sldImg"/>
          </p:nvPr>
        </p:nvSpPr>
        <p:spPr>
          <a:xfrm>
            <a:off x="1184275" y="698500"/>
            <a:ext cx="4643438" cy="3484563"/>
          </a:xfrm>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pPr defTabSz="932781"/>
            <a:fld id="{F80CEB47-B2B8-45CB-BEB5-D46658A6BBB6}" type="slidenum">
              <a:rPr lang="en-US" smtClean="0"/>
              <a:pPr defTabSz="932781"/>
              <a:t>12</a:t>
            </a:fld>
            <a:endParaRPr lang="en-US" dirty="0" smtClean="0"/>
          </a:p>
        </p:txBody>
      </p:sp>
      <p:sp>
        <p:nvSpPr>
          <p:cNvPr id="36867" name="Rectangle 2"/>
          <p:cNvSpPr>
            <a:spLocks noGrp="1" noRot="1" noChangeAspect="1" noChangeArrowheads="1" noTextEdit="1"/>
          </p:cNvSpPr>
          <p:nvPr>
            <p:ph type="sldImg"/>
          </p:nvPr>
        </p:nvSpPr>
        <p:spPr>
          <a:xfrm>
            <a:off x="1184275" y="698500"/>
            <a:ext cx="4643438" cy="3484563"/>
          </a:xfrm>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pPr defTabSz="932781"/>
            <a:fld id="{A644066B-98B7-49A9-A0A1-3F2C945BA4C6}" type="slidenum">
              <a:rPr lang="en-US" smtClean="0"/>
              <a:pPr defTabSz="932781"/>
              <a:t>13</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pPr defTabSz="932781"/>
            <a:fld id="{10E3FB66-A6F3-444F-A6E4-A100E726FCA0}" type="slidenum">
              <a:rPr lang="en-US" smtClean="0"/>
              <a:pPr defTabSz="932781"/>
              <a:t>14</a:t>
            </a:fld>
            <a:endParaRPr lang="en-US" dirty="0" smtClean="0"/>
          </a:p>
        </p:txBody>
      </p:sp>
      <p:sp>
        <p:nvSpPr>
          <p:cNvPr id="38915" name="Rectangle 2"/>
          <p:cNvSpPr>
            <a:spLocks noGrp="1" noRot="1" noChangeAspect="1" noChangeArrowheads="1" noTextEdit="1"/>
          </p:cNvSpPr>
          <p:nvPr>
            <p:ph type="sldImg"/>
          </p:nvPr>
        </p:nvSpPr>
        <p:spPr>
          <a:xfrm>
            <a:off x="1184275" y="698500"/>
            <a:ext cx="4643438" cy="3484563"/>
          </a:xfrm>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pPr defTabSz="932781"/>
            <a:fld id="{27103BCF-D820-4ADA-A806-0F5BFDA40723}" type="slidenum">
              <a:rPr lang="en-US" smtClean="0"/>
              <a:pPr defTabSz="932781"/>
              <a:t>15</a:t>
            </a:fld>
            <a:endParaRPr lang="en-US" dirty="0" smtClean="0"/>
          </a:p>
        </p:txBody>
      </p:sp>
      <p:sp>
        <p:nvSpPr>
          <p:cNvPr id="39939" name="Rectangle 2"/>
          <p:cNvSpPr>
            <a:spLocks noGrp="1" noRot="1" noChangeAspect="1" noChangeArrowheads="1" noTextEdit="1"/>
          </p:cNvSpPr>
          <p:nvPr>
            <p:ph type="sldImg"/>
          </p:nvPr>
        </p:nvSpPr>
        <p:spPr>
          <a:xfrm>
            <a:off x="1184275" y="698500"/>
            <a:ext cx="4643438" cy="3484563"/>
          </a:xfrm>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pPr defTabSz="932781"/>
            <a:fld id="{D93D997D-5E53-4A04-B83F-F053B65DD637}" type="slidenum">
              <a:rPr lang="en-US" smtClean="0"/>
              <a:pPr defTabSz="932781"/>
              <a:t>16</a:t>
            </a:fld>
            <a:endParaRPr lang="en-US" dirty="0" smtClean="0"/>
          </a:p>
        </p:txBody>
      </p:sp>
      <p:sp>
        <p:nvSpPr>
          <p:cNvPr id="40963" name="Rectangle 2"/>
          <p:cNvSpPr>
            <a:spLocks noGrp="1" noRot="1" noChangeAspect="1" noChangeArrowheads="1" noTextEdit="1"/>
          </p:cNvSpPr>
          <p:nvPr>
            <p:ph type="sldImg"/>
          </p:nvPr>
        </p:nvSpPr>
        <p:spPr>
          <a:xfrm>
            <a:off x="1184275" y="698500"/>
            <a:ext cx="4643438" cy="3484563"/>
          </a:xfrm>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pPr defTabSz="932781"/>
            <a:fld id="{3FFC7CD0-D61E-43B2-ACC5-A109E224FB02}" type="slidenum">
              <a:rPr lang="en-US" smtClean="0"/>
              <a:pPr defTabSz="932781"/>
              <a:t>17</a:t>
            </a:fld>
            <a:endParaRPr lang="en-US" dirty="0" smtClean="0"/>
          </a:p>
        </p:txBody>
      </p:sp>
      <p:sp>
        <p:nvSpPr>
          <p:cNvPr id="41987" name="Rectangle 2"/>
          <p:cNvSpPr>
            <a:spLocks noGrp="1" noRot="1" noChangeAspect="1" noChangeArrowheads="1" noTextEdit="1"/>
          </p:cNvSpPr>
          <p:nvPr>
            <p:ph type="sldImg"/>
          </p:nvPr>
        </p:nvSpPr>
        <p:spPr>
          <a:xfrm>
            <a:off x="1184275" y="698500"/>
            <a:ext cx="4643438" cy="3484563"/>
          </a:xfrm>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C83269-5985-4115-88DE-500DBD1E35D5}"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pPr defTabSz="932781"/>
            <a:fld id="{0F71882F-31C0-4437-A0C5-D1E85970C021}" type="slidenum">
              <a:rPr lang="en-US" smtClean="0"/>
              <a:pPr defTabSz="932781"/>
              <a:t>19</a:t>
            </a:fld>
            <a:endParaRPr lang="en-US" dirty="0" smtClean="0"/>
          </a:p>
        </p:txBody>
      </p:sp>
      <p:sp>
        <p:nvSpPr>
          <p:cNvPr id="43011" name="Rectangle 2"/>
          <p:cNvSpPr>
            <a:spLocks noGrp="1" noRot="1" noChangeAspect="1" noChangeArrowheads="1" noTextEdit="1"/>
          </p:cNvSpPr>
          <p:nvPr>
            <p:ph type="sldImg"/>
          </p:nvPr>
        </p:nvSpPr>
        <p:spPr>
          <a:xfrm>
            <a:off x="1184275" y="698500"/>
            <a:ext cx="4643438" cy="3484563"/>
          </a:xfrm>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pPr defTabSz="932781"/>
            <a:fld id="{C19F0544-6B6E-4AD8-ADE4-5807F87332A2}" type="slidenum">
              <a:rPr lang="en-US" smtClean="0"/>
              <a:pPr defTabSz="932781"/>
              <a:t>2</a:t>
            </a:fld>
            <a:endParaRPr lang="en-US" dirty="0" smtClean="0"/>
          </a:p>
        </p:txBody>
      </p:sp>
      <p:sp>
        <p:nvSpPr>
          <p:cNvPr id="30723" name="Rectangle 2"/>
          <p:cNvSpPr>
            <a:spLocks noGrp="1" noRot="1" noChangeAspect="1" noChangeArrowheads="1" noTextEdit="1"/>
          </p:cNvSpPr>
          <p:nvPr>
            <p:ph type="sldImg"/>
          </p:nvPr>
        </p:nvSpPr>
        <p:spPr>
          <a:xfrm>
            <a:off x="1184275" y="698500"/>
            <a:ext cx="4643438" cy="3484563"/>
          </a:xfrm>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pPr defTabSz="932781"/>
            <a:fld id="{225DC796-D734-4196-83CD-CEA2D4F3B44E}" type="slidenum">
              <a:rPr lang="en-US" smtClean="0"/>
              <a:pPr defTabSz="932781"/>
              <a:t>20</a:t>
            </a:fld>
            <a:endParaRPr lang="en-US" dirty="0" smtClean="0"/>
          </a:p>
        </p:txBody>
      </p:sp>
      <p:sp>
        <p:nvSpPr>
          <p:cNvPr id="44035" name="Rectangle 2"/>
          <p:cNvSpPr>
            <a:spLocks noGrp="1" noRot="1" noChangeAspect="1" noChangeArrowheads="1" noTextEdit="1"/>
          </p:cNvSpPr>
          <p:nvPr>
            <p:ph type="sldImg"/>
          </p:nvPr>
        </p:nvSpPr>
        <p:spPr>
          <a:xfrm>
            <a:off x="1184275" y="698500"/>
            <a:ext cx="4643438" cy="3484563"/>
          </a:xfrm>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pPr defTabSz="932781"/>
            <a:fld id="{AEFD8572-6021-4E8A-80FE-35381FC68472}" type="slidenum">
              <a:rPr lang="en-US" smtClean="0"/>
              <a:pPr defTabSz="932781"/>
              <a:t>21</a:t>
            </a:fld>
            <a:endParaRPr lang="en-US" dirty="0" smtClean="0"/>
          </a:p>
        </p:txBody>
      </p:sp>
      <p:sp>
        <p:nvSpPr>
          <p:cNvPr id="45059" name="Rectangle 2"/>
          <p:cNvSpPr>
            <a:spLocks noGrp="1" noRot="1" noChangeAspect="1" noChangeArrowheads="1" noTextEdit="1"/>
          </p:cNvSpPr>
          <p:nvPr>
            <p:ph type="sldImg"/>
          </p:nvPr>
        </p:nvSpPr>
        <p:spPr>
          <a:xfrm>
            <a:off x="1184275" y="698500"/>
            <a:ext cx="4643438" cy="3484563"/>
          </a:xfrm>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pPr defTabSz="932781"/>
            <a:fld id="{A04E33B6-8D44-4EBB-817F-1724FE07332F}" type="slidenum">
              <a:rPr lang="en-US" smtClean="0"/>
              <a:pPr defTabSz="932781"/>
              <a:t>22</a:t>
            </a:fld>
            <a:endParaRPr lang="en-US" dirty="0" smtClean="0"/>
          </a:p>
        </p:txBody>
      </p:sp>
      <p:sp>
        <p:nvSpPr>
          <p:cNvPr id="46083" name="Rectangle 2"/>
          <p:cNvSpPr>
            <a:spLocks noGrp="1" noRot="1" noChangeAspect="1" noChangeArrowheads="1" noTextEdit="1"/>
          </p:cNvSpPr>
          <p:nvPr>
            <p:ph type="sldImg"/>
          </p:nvPr>
        </p:nvSpPr>
        <p:spPr>
          <a:xfrm>
            <a:off x="1184275" y="698500"/>
            <a:ext cx="4643438" cy="3484563"/>
          </a:xfrm>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pPr defTabSz="932781"/>
            <a:fld id="{0E8205EA-B034-480F-A088-221DC1DF216F}" type="slidenum">
              <a:rPr lang="en-US" smtClean="0"/>
              <a:pPr defTabSz="932781"/>
              <a:t>23</a:t>
            </a:fld>
            <a:endParaRPr lang="en-US" dirty="0" smtClean="0"/>
          </a:p>
        </p:txBody>
      </p:sp>
      <p:sp>
        <p:nvSpPr>
          <p:cNvPr id="47107" name="Rectangle 2"/>
          <p:cNvSpPr>
            <a:spLocks noGrp="1" noRot="1" noChangeAspect="1" noChangeArrowheads="1" noTextEdit="1"/>
          </p:cNvSpPr>
          <p:nvPr>
            <p:ph type="sldImg"/>
          </p:nvPr>
        </p:nvSpPr>
        <p:spPr>
          <a:xfrm>
            <a:off x="1184275" y="698500"/>
            <a:ext cx="4643438" cy="3484563"/>
          </a:xfrm>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pPr defTabSz="932781"/>
            <a:fld id="{FF8122B9-D39E-44AE-AE30-AEEC73E72509}" type="slidenum">
              <a:rPr lang="en-US" smtClean="0"/>
              <a:pPr defTabSz="932781"/>
              <a:t>24</a:t>
            </a:fld>
            <a:endParaRPr lang="en-US" dirty="0" smtClean="0"/>
          </a:p>
        </p:txBody>
      </p:sp>
      <p:sp>
        <p:nvSpPr>
          <p:cNvPr id="48131" name="Rectangle 2"/>
          <p:cNvSpPr>
            <a:spLocks noGrp="1" noRot="1" noChangeAspect="1" noChangeArrowheads="1" noTextEdit="1"/>
          </p:cNvSpPr>
          <p:nvPr>
            <p:ph type="sldImg"/>
          </p:nvPr>
        </p:nvSpPr>
        <p:spPr>
          <a:xfrm>
            <a:off x="1184275" y="698500"/>
            <a:ext cx="4643438" cy="3484563"/>
          </a:xfrm>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pPr defTabSz="932781"/>
            <a:fld id="{771D3ABF-F2BC-4271-9722-EAA625A6F033}" type="slidenum">
              <a:rPr lang="en-US" smtClean="0"/>
              <a:pPr defTabSz="932781"/>
              <a:t>25</a:t>
            </a:fld>
            <a:endParaRPr lang="en-US" dirty="0" smtClean="0"/>
          </a:p>
        </p:txBody>
      </p:sp>
      <p:sp>
        <p:nvSpPr>
          <p:cNvPr id="49155" name="Rectangle 2"/>
          <p:cNvSpPr>
            <a:spLocks noGrp="1" noRot="1" noChangeAspect="1" noChangeArrowheads="1" noTextEdit="1"/>
          </p:cNvSpPr>
          <p:nvPr>
            <p:ph type="sldImg"/>
          </p:nvPr>
        </p:nvSpPr>
        <p:spPr>
          <a:xfrm>
            <a:off x="1184275" y="698500"/>
            <a:ext cx="4643438" cy="3484563"/>
          </a:xfrm>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pPr defTabSz="932781"/>
            <a:fld id="{DB5B9350-074E-4D2B-9200-AC365E7FC8D2}" type="slidenum">
              <a:rPr lang="en-US" smtClean="0"/>
              <a:pPr defTabSz="932781"/>
              <a:t>26</a:t>
            </a:fld>
            <a:endParaRPr lang="en-US" dirty="0" smtClean="0"/>
          </a:p>
        </p:txBody>
      </p:sp>
      <p:sp>
        <p:nvSpPr>
          <p:cNvPr id="50179" name="Rectangle 2"/>
          <p:cNvSpPr>
            <a:spLocks noGrp="1" noRot="1" noChangeAspect="1" noChangeArrowheads="1" noTextEdit="1"/>
          </p:cNvSpPr>
          <p:nvPr>
            <p:ph type="sldImg"/>
          </p:nvPr>
        </p:nvSpPr>
        <p:spPr>
          <a:xfrm>
            <a:off x="1184275" y="698500"/>
            <a:ext cx="4643438" cy="3484563"/>
          </a:xfrm>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C83269-5985-4115-88DE-500DBD1E35D5}"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pPr defTabSz="932781"/>
            <a:fld id="{E3D51098-3D77-4461-B68D-ED78113324BC}" type="slidenum">
              <a:rPr lang="en-US" smtClean="0"/>
              <a:pPr defTabSz="932781"/>
              <a:t>29</a:t>
            </a:fld>
            <a:endParaRPr lang="en-US" dirty="0" smtClean="0"/>
          </a:p>
        </p:txBody>
      </p:sp>
      <p:sp>
        <p:nvSpPr>
          <p:cNvPr id="51203" name="Rectangle 2"/>
          <p:cNvSpPr>
            <a:spLocks noGrp="1" noRot="1" noChangeAspect="1" noChangeArrowheads="1" noTextEdit="1"/>
          </p:cNvSpPr>
          <p:nvPr>
            <p:ph type="sldImg"/>
          </p:nvPr>
        </p:nvSpPr>
        <p:spPr>
          <a:xfrm>
            <a:off x="1184275" y="698500"/>
            <a:ext cx="4643438" cy="3484563"/>
          </a:xfrm>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pPr defTabSz="932781"/>
            <a:fld id="{956AB0C8-FD4D-47F9-97D8-0D515BE8B70D}" type="slidenum">
              <a:rPr lang="en-US" smtClean="0"/>
              <a:pPr defTabSz="932781"/>
              <a:t>3</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pPr defTabSz="932781"/>
            <a:fld id="{C19F0544-6B6E-4AD8-ADE4-5807F87332A2}" type="slidenum">
              <a:rPr lang="en-US" smtClean="0"/>
              <a:pPr defTabSz="932781"/>
              <a:t>4</a:t>
            </a:fld>
            <a:endParaRPr lang="en-US" dirty="0" smtClean="0"/>
          </a:p>
        </p:txBody>
      </p:sp>
      <p:sp>
        <p:nvSpPr>
          <p:cNvPr id="30723" name="Rectangle 2"/>
          <p:cNvSpPr>
            <a:spLocks noGrp="1" noRot="1" noChangeAspect="1" noChangeArrowheads="1" noTextEdit="1"/>
          </p:cNvSpPr>
          <p:nvPr>
            <p:ph type="sldImg"/>
          </p:nvPr>
        </p:nvSpPr>
        <p:spPr>
          <a:xfrm>
            <a:off x="1184275" y="698500"/>
            <a:ext cx="4643438" cy="3484563"/>
          </a:xfrm>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pPr defTabSz="932781"/>
            <a:fld id="{C19F0544-6B6E-4AD8-ADE4-5807F87332A2}" type="slidenum">
              <a:rPr lang="en-US" smtClean="0"/>
              <a:pPr defTabSz="932781"/>
              <a:t>5</a:t>
            </a:fld>
            <a:endParaRPr lang="en-US" dirty="0" smtClean="0"/>
          </a:p>
        </p:txBody>
      </p:sp>
      <p:sp>
        <p:nvSpPr>
          <p:cNvPr id="30723" name="Rectangle 2"/>
          <p:cNvSpPr>
            <a:spLocks noGrp="1" noRot="1" noChangeAspect="1" noChangeArrowheads="1" noTextEdit="1"/>
          </p:cNvSpPr>
          <p:nvPr>
            <p:ph type="sldImg"/>
          </p:nvPr>
        </p:nvSpPr>
        <p:spPr>
          <a:xfrm>
            <a:off x="1184275" y="698500"/>
            <a:ext cx="4643438" cy="3484563"/>
          </a:xfrm>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pPr defTabSz="932781"/>
            <a:fld id="{6BAEC207-CE83-422D-A0F6-6A8CA5A202AA}" type="slidenum">
              <a:rPr lang="en-US" smtClean="0"/>
              <a:pPr defTabSz="932781"/>
              <a:t>6</a:t>
            </a:fld>
            <a:endParaRPr lang="en-US" dirty="0" smtClean="0"/>
          </a:p>
        </p:txBody>
      </p:sp>
      <p:sp>
        <p:nvSpPr>
          <p:cNvPr id="31747" name="Rectangle 2"/>
          <p:cNvSpPr>
            <a:spLocks noGrp="1" noRot="1" noChangeAspect="1" noChangeArrowheads="1" noTextEdit="1"/>
          </p:cNvSpPr>
          <p:nvPr>
            <p:ph type="sldImg"/>
          </p:nvPr>
        </p:nvSpPr>
        <p:spPr>
          <a:xfrm>
            <a:off x="1184275" y="698500"/>
            <a:ext cx="4643438" cy="3484563"/>
          </a:xfrm>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pPr defTabSz="932781"/>
            <a:fld id="{3B2813C0-7C11-4786-88C1-E7089443521E}" type="slidenum">
              <a:rPr lang="en-US" smtClean="0"/>
              <a:pPr defTabSz="932781"/>
              <a:t>7</a:t>
            </a:fld>
            <a:endParaRPr lang="en-US" dirty="0" smtClean="0"/>
          </a:p>
        </p:txBody>
      </p:sp>
      <p:sp>
        <p:nvSpPr>
          <p:cNvPr id="32771" name="Rectangle 2"/>
          <p:cNvSpPr>
            <a:spLocks noGrp="1" noRot="1" noChangeAspect="1" noChangeArrowheads="1" noTextEdit="1"/>
          </p:cNvSpPr>
          <p:nvPr>
            <p:ph type="sldImg"/>
          </p:nvPr>
        </p:nvSpPr>
        <p:spPr>
          <a:xfrm>
            <a:off x="1184275" y="698500"/>
            <a:ext cx="4643438" cy="3484563"/>
          </a:xfrm>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pPr defTabSz="932781"/>
            <a:fld id="{201C51F4-FBAB-4AFE-B418-DF82F1163BD8}" type="slidenum">
              <a:rPr lang="en-US" smtClean="0"/>
              <a:pPr defTabSz="932781"/>
              <a:t>8</a:t>
            </a:fld>
            <a:endParaRPr lang="en-US" dirty="0" smtClean="0"/>
          </a:p>
        </p:txBody>
      </p:sp>
      <p:sp>
        <p:nvSpPr>
          <p:cNvPr id="33795" name="Rectangle 2"/>
          <p:cNvSpPr>
            <a:spLocks noGrp="1" noRot="1" noChangeAspect="1" noChangeArrowheads="1" noTextEdit="1"/>
          </p:cNvSpPr>
          <p:nvPr>
            <p:ph type="sldImg"/>
          </p:nvPr>
        </p:nvSpPr>
        <p:spPr>
          <a:xfrm>
            <a:off x="1184275" y="698500"/>
            <a:ext cx="4643438" cy="3484563"/>
          </a:xfrm>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pPr defTabSz="932781"/>
            <a:fld id="{B7A7E823-68AA-4C4B-8B37-8EB34D6EE295}" type="slidenum">
              <a:rPr lang="en-US" smtClean="0"/>
              <a:pPr defTabSz="932781"/>
              <a:t>9</a:t>
            </a:fld>
            <a:endParaRPr lang="en-US" dirty="0" smtClean="0"/>
          </a:p>
        </p:txBody>
      </p:sp>
      <p:sp>
        <p:nvSpPr>
          <p:cNvPr id="34819" name="Rectangle 2"/>
          <p:cNvSpPr>
            <a:spLocks noGrp="1" noRot="1" noChangeAspect="1" noChangeArrowheads="1" noTextEdit="1"/>
          </p:cNvSpPr>
          <p:nvPr>
            <p:ph type="sldImg"/>
          </p:nvPr>
        </p:nvSpPr>
        <p:spPr>
          <a:xfrm>
            <a:off x="1184275" y="698500"/>
            <a:ext cx="4643438" cy="3484563"/>
          </a:xfrm>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62200" y="609600"/>
            <a:ext cx="6324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52600" y="1600200"/>
            <a:ext cx="6934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6"/>
          <p:cNvSpPr>
            <a:spLocks noChangeArrowheads="1"/>
          </p:cNvSpPr>
          <p:nvPr userDrawn="1"/>
        </p:nvSpPr>
        <p:spPr bwMode="auto">
          <a:xfrm>
            <a:off x="1524000" y="6172200"/>
            <a:ext cx="5562600" cy="457200"/>
          </a:xfrm>
          <a:prstGeom prst="rect">
            <a:avLst/>
          </a:prstGeom>
          <a:noFill/>
          <a:ln w="9525">
            <a:noFill/>
            <a:miter lim="800000"/>
            <a:headEnd/>
            <a:tailEnd/>
          </a:ln>
        </p:spPr>
        <p:txBody>
          <a:bodyPr anchor="b"/>
          <a:lstStyle/>
          <a:p>
            <a:endParaRPr lang="en-US" sz="1200">
              <a:latin typeface="Times" pitchFamily="18"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mycharterlaw.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284163" y="2133600"/>
            <a:ext cx="9909175" cy="2057400"/>
          </a:xfrm>
        </p:spPr>
        <p:txBody>
          <a:bodyPr/>
          <a:lstStyle/>
          <a:p>
            <a:pPr eaLnBrk="1" hangingPunct="1">
              <a:defRPr/>
            </a:pPr>
            <a:r>
              <a:rPr lang="en-US" sz="2000" dirty="0" smtClean="0"/>
              <a:t/>
            </a:r>
            <a:br>
              <a:rPr lang="en-US" sz="2000" dirty="0" smtClean="0"/>
            </a:br>
            <a:r>
              <a:rPr lang="en-US" sz="2800" dirty="0" smtClean="0">
                <a:effectLst>
                  <a:outerShdw blurRad="38100" dist="38100" dir="2700000" algn="tl">
                    <a:srgbClr val="C0C0C0"/>
                  </a:outerShdw>
                </a:effectLst>
              </a:rPr>
              <a:t/>
            </a:r>
            <a:br>
              <a:rPr lang="en-US" sz="2800" dirty="0" smtClean="0">
                <a:effectLst>
                  <a:outerShdw blurRad="38100" dist="38100" dir="2700000" algn="tl">
                    <a:srgbClr val="C0C0C0"/>
                  </a:outerShdw>
                </a:effectLst>
              </a:rPr>
            </a:br>
            <a:r>
              <a:rPr lang="en-US" sz="2800" dirty="0" smtClean="0">
                <a:effectLst>
                  <a:outerShdw blurRad="38100" dist="38100" dir="2700000" algn="tl">
                    <a:srgbClr val="C0C0C0"/>
                  </a:outerShdw>
                </a:effectLst>
              </a:rPr>
              <a:t/>
            </a:r>
            <a:br>
              <a:rPr lang="en-US" sz="2800" dirty="0" smtClean="0">
                <a:effectLst>
                  <a:outerShdw blurRad="38100" dist="38100" dir="2700000" algn="tl">
                    <a:srgbClr val="C0C0C0"/>
                  </a:outerShdw>
                </a:effectLst>
              </a:rPr>
            </a:br>
            <a:r>
              <a:rPr lang="en-US" sz="3600" b="1" dirty="0" smtClean="0">
                <a:effectLst>
                  <a:outerShdw blurRad="38100" dist="38100" dir="2700000" algn="tl">
                    <a:srgbClr val="C0C0C0"/>
                  </a:outerShdw>
                </a:effectLst>
                <a:latin typeface="Verdana" pitchFamily="34" charset="0"/>
              </a:rPr>
              <a:t/>
            </a:r>
            <a:br>
              <a:rPr lang="en-US" sz="3600" b="1" dirty="0" smtClean="0">
                <a:effectLst>
                  <a:outerShdw blurRad="38100" dist="38100" dir="2700000" algn="tl">
                    <a:srgbClr val="C0C0C0"/>
                  </a:outerShdw>
                </a:effectLst>
                <a:latin typeface="Verdana" pitchFamily="34" charset="0"/>
              </a:rPr>
            </a:br>
            <a:r>
              <a:rPr lang="en-US" sz="4000" b="1" dirty="0" smtClean="0">
                <a:effectLst>
                  <a:outerShdw blurRad="38100" dist="38100" dir="2700000" algn="tl">
                    <a:srgbClr val="C0C0C0"/>
                  </a:outerShdw>
                </a:effectLst>
                <a:latin typeface="Verdana" pitchFamily="34" charset="0"/>
              </a:rPr>
              <a:t>  </a:t>
            </a:r>
            <a:br>
              <a:rPr lang="en-US" sz="4000" b="1" dirty="0" smtClean="0">
                <a:effectLst>
                  <a:outerShdw blurRad="38100" dist="38100" dir="2700000" algn="tl">
                    <a:srgbClr val="C0C0C0"/>
                  </a:outerShdw>
                </a:effectLst>
                <a:latin typeface="Verdana" pitchFamily="34" charset="0"/>
              </a:rPr>
            </a:br>
            <a:endParaRPr lang="en-US" sz="4000" b="1" dirty="0" smtClean="0">
              <a:effectLst>
                <a:outerShdw blurRad="38100" dist="38100" dir="2700000" algn="tl">
                  <a:srgbClr val="C0C0C0"/>
                </a:outerShdw>
              </a:effectLst>
              <a:latin typeface="Verdana" pitchFamily="34" charset="0"/>
            </a:endParaRPr>
          </a:p>
        </p:txBody>
      </p:sp>
      <p:sp>
        <p:nvSpPr>
          <p:cNvPr id="2" name="TextBox 1"/>
          <p:cNvSpPr txBox="1"/>
          <p:nvPr/>
        </p:nvSpPr>
        <p:spPr>
          <a:xfrm>
            <a:off x="3124200" y="2209800"/>
            <a:ext cx="5818187" cy="2862322"/>
          </a:xfrm>
          <a:prstGeom prst="rect">
            <a:avLst/>
          </a:prstGeom>
          <a:noFill/>
        </p:spPr>
        <p:txBody>
          <a:bodyPr>
            <a:spAutoFit/>
          </a:bodyPr>
          <a:lstStyle/>
          <a:p>
            <a:pPr algn="ctr">
              <a:defRPr/>
            </a:pPr>
            <a:r>
              <a:rPr lang="en-US" sz="3600" b="1" dirty="0" smtClean="0">
                <a:solidFill>
                  <a:schemeClr val="bg1"/>
                </a:solidFill>
                <a:effectLst>
                  <a:outerShdw blurRad="38100" dist="38100" dir="2700000" algn="tl">
                    <a:srgbClr val="000000">
                      <a:alpha val="43137"/>
                    </a:srgbClr>
                  </a:outerShdw>
                </a:effectLst>
                <a:latin typeface="+mj-lt"/>
              </a:rPr>
              <a:t>Brown </a:t>
            </a:r>
            <a:r>
              <a:rPr lang="en-US" sz="3600" b="1" dirty="0">
                <a:solidFill>
                  <a:schemeClr val="bg1"/>
                </a:solidFill>
                <a:effectLst>
                  <a:outerShdw blurRad="38100" dist="38100" dir="2700000" algn="tl">
                    <a:srgbClr val="000000">
                      <a:alpha val="43137"/>
                    </a:srgbClr>
                  </a:outerShdw>
                </a:effectLst>
                <a:latin typeface="+mj-lt"/>
              </a:rPr>
              <a:t>Act </a:t>
            </a:r>
            <a:r>
              <a:rPr lang="en-US" sz="3600" b="1" dirty="0" smtClean="0">
                <a:solidFill>
                  <a:schemeClr val="bg1"/>
                </a:solidFill>
                <a:effectLst>
                  <a:outerShdw blurRad="38100" dist="38100" dir="2700000" algn="tl">
                    <a:srgbClr val="000000">
                      <a:alpha val="43137"/>
                    </a:srgbClr>
                  </a:outerShdw>
                </a:effectLst>
                <a:latin typeface="+mj-lt"/>
              </a:rPr>
              <a:t>Training</a:t>
            </a:r>
          </a:p>
          <a:p>
            <a:pPr algn="ctr">
              <a:defRPr/>
            </a:pPr>
            <a:endParaRPr lang="en-US" sz="3600" dirty="0" smtClean="0">
              <a:solidFill>
                <a:schemeClr val="bg1"/>
              </a:solidFill>
              <a:effectLst>
                <a:outerShdw blurRad="38100" dist="38100" dir="2700000" algn="tl">
                  <a:srgbClr val="000000">
                    <a:alpha val="43137"/>
                  </a:srgbClr>
                </a:outerShdw>
              </a:effectLst>
              <a:latin typeface="+mj-lt"/>
            </a:endParaRPr>
          </a:p>
          <a:p>
            <a:pPr algn="ctr">
              <a:defRPr/>
            </a:pPr>
            <a:r>
              <a:rPr lang="en-US" sz="3600" dirty="0" smtClean="0">
                <a:solidFill>
                  <a:schemeClr val="bg1"/>
                </a:solidFill>
                <a:effectLst>
                  <a:outerShdw blurRad="38100" dist="38100" dir="2700000" algn="tl">
                    <a:srgbClr val="000000">
                      <a:alpha val="43137"/>
                    </a:srgbClr>
                  </a:outerShdw>
                </a:effectLst>
                <a:latin typeface="+mj-lt"/>
              </a:rPr>
              <a:t>Youth Policy Institute Charter Schools, Inc.</a:t>
            </a:r>
          </a:p>
          <a:p>
            <a:pPr algn="ctr">
              <a:defRPr/>
            </a:pPr>
            <a:endParaRPr lang="en-US" sz="3600" dirty="0">
              <a:solidFill>
                <a:schemeClr val="bg1"/>
              </a:solidFill>
              <a:effectLst>
                <a:outerShdw blurRad="38100" dist="38100" dir="2700000" algn="tl">
                  <a:srgbClr val="000000">
                    <a:alpha val="43137"/>
                  </a:srgbClr>
                </a:outerShdw>
              </a:effectLst>
              <a:latin typeface="+mj-lt"/>
            </a:endParaRPr>
          </a:p>
        </p:txBody>
      </p:sp>
      <p:sp>
        <p:nvSpPr>
          <p:cNvPr id="2052" name="Rectangle 3"/>
          <p:cNvSpPr>
            <a:spLocks noChangeArrowheads="1"/>
          </p:cNvSpPr>
          <p:nvPr/>
        </p:nvSpPr>
        <p:spPr bwMode="auto">
          <a:xfrm>
            <a:off x="2895600" y="3962400"/>
            <a:ext cx="6629400" cy="2590800"/>
          </a:xfrm>
          <a:prstGeom prst="rect">
            <a:avLst/>
          </a:prstGeom>
          <a:noFill/>
          <a:ln w="9525">
            <a:noFill/>
            <a:miter lim="800000"/>
            <a:headEnd/>
            <a:tailEnd/>
          </a:ln>
        </p:spPr>
        <p:txBody>
          <a:bodyPr anchor="ctr"/>
          <a:lstStyle/>
          <a:p>
            <a:endParaRPr lang="en-US" sz="1400" b="1" dirty="0">
              <a:solidFill>
                <a:schemeClr val="bg1"/>
              </a:solidFill>
            </a:endParaRPr>
          </a:p>
          <a:p>
            <a:endParaRPr lang="en-US" sz="1400" b="1" dirty="0">
              <a:solidFill>
                <a:schemeClr val="bg1"/>
              </a:solidFill>
            </a:endParaRPr>
          </a:p>
          <a:p>
            <a:r>
              <a:rPr lang="en-US" sz="1400" b="1" dirty="0">
                <a:solidFill>
                  <a:schemeClr val="bg1"/>
                </a:solidFill>
              </a:rPr>
              <a:t>Presented </a:t>
            </a:r>
            <a:r>
              <a:rPr lang="en-US" sz="1400" b="1" dirty="0" smtClean="0">
                <a:solidFill>
                  <a:schemeClr val="bg1"/>
                </a:solidFill>
              </a:rPr>
              <a:t>by:</a:t>
            </a:r>
            <a:r>
              <a:rPr lang="en-US" sz="1400" b="1" dirty="0">
                <a:solidFill>
                  <a:schemeClr val="bg1"/>
                </a:solidFill>
              </a:rPr>
              <a:t/>
            </a:r>
            <a:br>
              <a:rPr lang="en-US" sz="1400" b="1" dirty="0">
                <a:solidFill>
                  <a:schemeClr val="bg1"/>
                </a:solidFill>
              </a:rPr>
            </a:br>
            <a:r>
              <a:rPr lang="en-US" sz="1400" b="1" dirty="0">
                <a:solidFill>
                  <a:schemeClr val="bg1"/>
                </a:solidFill>
              </a:rPr>
              <a:t/>
            </a:r>
            <a:br>
              <a:rPr lang="en-US" sz="1400" b="1" dirty="0">
                <a:solidFill>
                  <a:schemeClr val="bg1"/>
                </a:solidFill>
              </a:rPr>
            </a:br>
            <a:r>
              <a:rPr lang="en-US" sz="1400" b="1" dirty="0" smtClean="0">
                <a:solidFill>
                  <a:schemeClr val="bg1"/>
                </a:solidFill>
              </a:rPr>
              <a:t>Janelle A. </a:t>
            </a:r>
            <a:r>
              <a:rPr lang="en-US" sz="1400" b="1" dirty="0" err="1" smtClean="0">
                <a:solidFill>
                  <a:schemeClr val="bg1"/>
                </a:solidFill>
              </a:rPr>
              <a:t>Ruley</a:t>
            </a:r>
            <a:r>
              <a:rPr lang="en-US" sz="1400" b="1" dirty="0" smtClean="0">
                <a:solidFill>
                  <a:schemeClr val="bg1"/>
                </a:solidFill>
              </a:rPr>
              <a:t>, </a:t>
            </a:r>
            <a:r>
              <a:rPr lang="en-US" sz="1400" b="1" dirty="0">
                <a:solidFill>
                  <a:schemeClr val="bg1"/>
                </a:solidFill>
              </a:rPr>
              <a:t>Esq.	</a:t>
            </a:r>
            <a:br>
              <a:rPr lang="en-US" sz="1400" b="1" dirty="0">
                <a:solidFill>
                  <a:schemeClr val="bg1"/>
                </a:solidFill>
              </a:rPr>
            </a:br>
            <a:r>
              <a:rPr lang="en-US" sz="1400" b="1" dirty="0" smtClean="0">
                <a:solidFill>
                  <a:schemeClr val="bg1"/>
                </a:solidFill>
              </a:rPr>
              <a:t>jruley@mycharterlaw.com</a:t>
            </a:r>
            <a:endParaRPr lang="en-US" sz="1400" b="1" dirty="0">
              <a:solidFill>
                <a:schemeClr val="bg1"/>
              </a:solidFill>
            </a:endParaRPr>
          </a:p>
          <a:p>
            <a:r>
              <a:rPr lang="en-US" sz="1400" b="1" dirty="0">
                <a:solidFill>
                  <a:schemeClr val="bg1"/>
                </a:solidFill>
              </a:rPr>
              <a:t>Website: </a:t>
            </a:r>
            <a:r>
              <a:rPr lang="en-US" sz="1400" b="1" dirty="0">
                <a:solidFill>
                  <a:schemeClr val="bg1"/>
                </a:solidFill>
                <a:hlinkClick r:id="rId4"/>
              </a:rPr>
              <a:t>www.mycharterlaw.com</a:t>
            </a:r>
            <a:r>
              <a:rPr lang="en-US" sz="1400" b="1" dirty="0">
                <a:solidFill>
                  <a:schemeClr val="bg1"/>
                </a:solidFill>
              </a:rPr>
              <a:t> </a:t>
            </a:r>
            <a:r>
              <a:rPr lang="en-US" sz="1600" b="1" dirty="0">
                <a:solidFill>
                  <a:schemeClr val="bg1"/>
                </a:solidFill>
              </a:rPr>
              <a:t/>
            </a:r>
            <a:br>
              <a:rPr lang="en-US" sz="1600" b="1" dirty="0">
                <a:solidFill>
                  <a:schemeClr val="bg1"/>
                </a:solidFill>
              </a:rPr>
            </a:br>
            <a:r>
              <a:rPr lang="en-US" sz="1400" dirty="0">
                <a:solidFill>
                  <a:schemeClr val="bg1"/>
                </a:solidFill>
              </a:rPr>
              <a:t/>
            </a:r>
            <a:br>
              <a:rPr lang="en-US" sz="1400" dirty="0">
                <a:solidFill>
                  <a:schemeClr val="bg1"/>
                </a:solidFill>
              </a:rPr>
            </a:br>
            <a:endParaRPr lang="en-US" sz="1400"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752600" y="1828800"/>
            <a:ext cx="7086600" cy="4800600"/>
          </a:xfrm>
        </p:spPr>
        <p:txBody>
          <a:bodyPr/>
          <a:lstStyle/>
          <a:p>
            <a:pPr marL="6350" indent="7938" eaLnBrk="1" hangingPunct="1">
              <a:lnSpc>
                <a:spcPct val="80000"/>
              </a:lnSpc>
              <a:buFontTx/>
              <a:buNone/>
              <a:defRPr/>
            </a:pPr>
            <a:endParaRPr lang="en-US" sz="2500" b="1" u="sng" dirty="0" smtClean="0">
              <a:latin typeface="Verdana" pitchFamily="34" charset="0"/>
            </a:endParaRPr>
          </a:p>
          <a:p>
            <a:pPr marL="6350" indent="7938" algn="just" eaLnBrk="1" hangingPunct="1">
              <a:lnSpc>
                <a:spcPct val="80000"/>
              </a:lnSpc>
              <a:buFontTx/>
              <a:buNone/>
              <a:defRPr/>
            </a:pPr>
            <a:endParaRPr lang="en-US" sz="2400" b="1" dirty="0" smtClean="0">
              <a:latin typeface="Verdana" pitchFamily="34" charset="0"/>
            </a:endParaRPr>
          </a:p>
          <a:p>
            <a:pPr marL="6350" indent="7938" eaLnBrk="1" hangingPunct="1">
              <a:lnSpc>
                <a:spcPct val="80000"/>
              </a:lnSpc>
              <a:buFontTx/>
              <a:buNone/>
              <a:defRPr/>
            </a:pPr>
            <a:r>
              <a:rPr lang="en-US" dirty="0" smtClean="0">
                <a:latin typeface="+mj-lt"/>
              </a:rPr>
              <a:t>Advisory committees, composed solely of the members of the board that are less than a quorum of the board are not subject to the act unless it is a standing committee which has a continuing subject matter jurisdiction or a meeting schedule fixed by ordinance, resolution or formal action of the body.</a:t>
            </a:r>
          </a:p>
        </p:txBody>
      </p:sp>
      <p:sp>
        <p:nvSpPr>
          <p:cNvPr id="9220" name="Rectangle 5"/>
          <p:cNvSpPr>
            <a:spLocks noChangeArrowheads="1"/>
          </p:cNvSpPr>
          <p:nvPr/>
        </p:nvSpPr>
        <p:spPr bwMode="auto">
          <a:xfrm>
            <a:off x="1295400" y="1600200"/>
            <a:ext cx="70866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90000"/>
              </a:lnSpc>
              <a:spcBef>
                <a:spcPct val="20000"/>
              </a:spcBef>
              <a:defRPr/>
            </a:pPr>
            <a:r>
              <a:rPr lang="en-US" sz="3200" dirty="0">
                <a:latin typeface="+mj-lt"/>
              </a:rPr>
              <a:t>D.	</a:t>
            </a:r>
            <a:r>
              <a:rPr lang="en-US" sz="3200" dirty="0" smtClean="0">
                <a:latin typeface="+mj-lt"/>
              </a:rPr>
              <a:t>Brown Act Generally </a:t>
            </a:r>
            <a:r>
              <a:rPr lang="en-US" sz="3200" u="sng" dirty="0" smtClean="0">
                <a:latin typeface="+mj-lt"/>
              </a:rPr>
              <a:t>Does Not</a:t>
            </a:r>
            <a:r>
              <a:rPr lang="en-US" sz="3200" dirty="0" smtClean="0">
                <a:latin typeface="+mj-lt"/>
              </a:rPr>
              <a:t> Apply to </a:t>
            </a:r>
            <a:r>
              <a:rPr lang="en-US" sz="3200" u="sng" dirty="0" smtClean="0">
                <a:latin typeface="+mj-lt"/>
              </a:rPr>
              <a:t>Advisory</a:t>
            </a:r>
            <a:r>
              <a:rPr lang="en-US" sz="3200" dirty="0" smtClean="0">
                <a:latin typeface="+mj-lt"/>
              </a:rPr>
              <a:t> Committees</a:t>
            </a:r>
            <a:r>
              <a:rPr lang="en-US" sz="3200" dirty="0">
                <a:latin typeface="+mj-lt"/>
              </a:rPr>
              <a:t>:</a:t>
            </a:r>
          </a:p>
        </p:txBody>
      </p:sp>
      <p:sp>
        <p:nvSpPr>
          <p:cNvPr id="6" name="Rectangle 3"/>
          <p:cNvSpPr>
            <a:spLocks noGrp="1" noChangeArrowheads="1"/>
          </p:cNvSpPr>
          <p:nvPr>
            <p:ph type="title"/>
          </p:nvPr>
        </p:nvSpPr>
        <p:spPr>
          <a:xfrm>
            <a:off x="609600" y="457200"/>
            <a:ext cx="7086600" cy="685800"/>
          </a:xfrm>
          <a:noFill/>
        </p:spPr>
        <p:txBody>
          <a:bodyPr/>
          <a:lstStyle/>
          <a:p>
            <a:pPr algn="l" eaLnBrk="1" hangingPunct="1"/>
            <a:r>
              <a:rPr lang="en-US" sz="3800" b="1" dirty="0" smtClean="0">
                <a:solidFill>
                  <a:schemeClr val="bg1"/>
                </a:solidFill>
              </a:rPr>
              <a:t>2. What is a Meeting?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52400" y="1524000"/>
            <a:ext cx="8686800" cy="5105400"/>
          </a:xfrm>
        </p:spPr>
        <p:txBody>
          <a:bodyPr numCol="2"/>
          <a:lstStyle/>
          <a:p>
            <a:pPr marL="6350" indent="7938" eaLnBrk="1" hangingPunct="1">
              <a:lnSpc>
                <a:spcPct val="80000"/>
              </a:lnSpc>
              <a:buFontTx/>
              <a:buNone/>
              <a:defRPr/>
            </a:pPr>
            <a:r>
              <a:rPr lang="en-US" sz="2500" b="1" u="sng" dirty="0" smtClean="0">
                <a:latin typeface="Verdana" pitchFamily="34" charset="0"/>
              </a:rPr>
              <a:t>Brown Act</a:t>
            </a:r>
          </a:p>
          <a:p>
            <a:pPr marL="0" indent="0">
              <a:buNone/>
            </a:pPr>
            <a:r>
              <a:rPr lang="en-US" sz="1250" i="1" dirty="0"/>
              <a:t>As a general rule, all committees must follow the Brown Act.</a:t>
            </a:r>
            <a:endParaRPr lang="en-US" sz="1250" dirty="0"/>
          </a:p>
          <a:p>
            <a:pPr marL="0" indent="0">
              <a:buNone/>
            </a:pPr>
            <a:r>
              <a:rPr lang="en-US" sz="1250" b="1" dirty="0" smtClean="0"/>
              <a:t>Committees</a:t>
            </a:r>
            <a:endParaRPr lang="en-US" sz="1250" dirty="0"/>
          </a:p>
          <a:p>
            <a:r>
              <a:rPr lang="en-US" sz="1250" dirty="0"/>
              <a:t>Permanent or temporary</a:t>
            </a:r>
          </a:p>
          <a:p>
            <a:r>
              <a:rPr lang="en-US" sz="1250" dirty="0"/>
              <a:t>Decision-making or advisory</a:t>
            </a:r>
          </a:p>
          <a:p>
            <a:r>
              <a:rPr lang="en-US" sz="1250" dirty="0"/>
              <a:t>Created by charter, ordinance, resolution, or a Board’s formal </a:t>
            </a:r>
            <a:r>
              <a:rPr lang="en-US" sz="1250" dirty="0" smtClean="0"/>
              <a:t>action</a:t>
            </a:r>
          </a:p>
          <a:p>
            <a:pPr marL="0" indent="0">
              <a:buNone/>
            </a:pPr>
            <a:r>
              <a:rPr lang="en-US" sz="1250" i="1" dirty="0" smtClean="0"/>
              <a:t>A </a:t>
            </a:r>
            <a:r>
              <a:rPr lang="en-US" sz="1250" i="1" u="sng" dirty="0"/>
              <a:t>standing committee </a:t>
            </a:r>
            <a:r>
              <a:rPr lang="en-US" sz="1250" i="1" dirty="0"/>
              <a:t>must comply with the Brown Act even if it is an advisory committee composed solely of the members of the Board </a:t>
            </a:r>
            <a:r>
              <a:rPr lang="en-US" sz="1250" i="1" dirty="0" smtClean="0"/>
              <a:t>who are </a:t>
            </a:r>
            <a:r>
              <a:rPr lang="en-US" sz="1250" i="1" dirty="0"/>
              <a:t>less than a quorum.</a:t>
            </a:r>
            <a:endParaRPr lang="en-US" sz="1250" dirty="0"/>
          </a:p>
          <a:p>
            <a:pPr marL="0" indent="0">
              <a:buNone/>
            </a:pPr>
            <a:r>
              <a:rPr lang="en-US" sz="1250" b="1" dirty="0"/>
              <a:t> </a:t>
            </a:r>
            <a:r>
              <a:rPr lang="en-US" sz="1250" b="1" dirty="0" smtClean="0"/>
              <a:t>Standing </a:t>
            </a:r>
            <a:r>
              <a:rPr lang="en-US" sz="1250" b="1" dirty="0"/>
              <a:t>Committees</a:t>
            </a:r>
            <a:endParaRPr lang="en-US" sz="1250" dirty="0"/>
          </a:p>
          <a:p>
            <a:r>
              <a:rPr lang="en-US" sz="1250" dirty="0"/>
              <a:t>A committee is a standing committee if </a:t>
            </a:r>
            <a:r>
              <a:rPr lang="en-US" sz="1250" dirty="0" smtClean="0"/>
              <a:t>it:</a:t>
            </a:r>
          </a:p>
          <a:p>
            <a:pPr lvl="1"/>
            <a:r>
              <a:rPr lang="en-US" sz="1250" dirty="0" smtClean="0"/>
              <a:t>Has </a:t>
            </a:r>
            <a:r>
              <a:rPr lang="en-US" sz="1250" dirty="0"/>
              <a:t>continuing subject matter jurisdiction; </a:t>
            </a:r>
            <a:r>
              <a:rPr lang="en-US" sz="1250" u="sng" dirty="0"/>
              <a:t>or</a:t>
            </a:r>
            <a:r>
              <a:rPr lang="en-US" sz="1250" dirty="0"/>
              <a:t> </a:t>
            </a:r>
            <a:endParaRPr lang="en-US" sz="1250" dirty="0" smtClean="0"/>
          </a:p>
          <a:p>
            <a:pPr lvl="1"/>
            <a:r>
              <a:rPr lang="en-US" sz="1250" dirty="0" smtClean="0"/>
              <a:t>Has </a:t>
            </a:r>
            <a:r>
              <a:rPr lang="en-US" sz="1250" dirty="0"/>
              <a:t>a meeting schedule fixed by charter, ordinance, resolution, or a Board’s formal action</a:t>
            </a:r>
          </a:p>
          <a:p>
            <a:r>
              <a:rPr lang="en-US" sz="1250" dirty="0"/>
              <a:t>Brown Act applies regardless of whether the standing committee </a:t>
            </a:r>
            <a:r>
              <a:rPr lang="en-US" sz="1250" dirty="0" smtClean="0"/>
              <a:t>is:</a:t>
            </a:r>
          </a:p>
          <a:p>
            <a:pPr lvl="1"/>
            <a:r>
              <a:rPr lang="en-US" sz="1250" dirty="0" smtClean="0"/>
              <a:t>Composed </a:t>
            </a:r>
            <a:r>
              <a:rPr lang="en-US" sz="1250" dirty="0"/>
              <a:t>solely of Board members or </a:t>
            </a:r>
            <a:r>
              <a:rPr lang="en-US" sz="1250" dirty="0" smtClean="0"/>
              <a:t>not</a:t>
            </a:r>
          </a:p>
          <a:p>
            <a:pPr lvl="1"/>
            <a:r>
              <a:rPr lang="en-US" sz="1250" dirty="0" smtClean="0"/>
              <a:t>Less </a:t>
            </a:r>
            <a:r>
              <a:rPr lang="en-US" sz="1250" dirty="0"/>
              <a:t>than a quorum of Board members or not</a:t>
            </a:r>
          </a:p>
          <a:p>
            <a:r>
              <a:rPr lang="en-US" sz="1250" dirty="0"/>
              <a:t>Examples: Budget Committee; Facilities Committee; etc</a:t>
            </a:r>
            <a:r>
              <a:rPr lang="en-US" sz="1250" dirty="0" smtClean="0"/>
              <a:t>.</a:t>
            </a:r>
            <a:endParaRPr lang="en-US" sz="1200" b="1" u="sng" dirty="0">
              <a:latin typeface="Verdana" pitchFamily="34" charset="0"/>
            </a:endParaRPr>
          </a:p>
          <a:p>
            <a:pPr marL="0" indent="0">
              <a:buNone/>
            </a:pPr>
            <a:endParaRPr lang="en-US" sz="1200" b="1" u="sng" dirty="0" smtClean="0">
              <a:latin typeface="Verdana" pitchFamily="34" charset="0"/>
            </a:endParaRPr>
          </a:p>
          <a:p>
            <a:pPr marL="0" indent="0">
              <a:buNone/>
            </a:pPr>
            <a:r>
              <a:rPr lang="en-US" sz="2500" b="1" u="sng" dirty="0" smtClean="0">
                <a:latin typeface="Verdana" pitchFamily="34" charset="0"/>
              </a:rPr>
              <a:t>NOT Brown Act</a:t>
            </a:r>
          </a:p>
          <a:p>
            <a:pPr marL="0" indent="0">
              <a:buNone/>
            </a:pPr>
            <a:endParaRPr lang="en-US" sz="1200" b="1" u="sng" dirty="0">
              <a:latin typeface="Verdana" pitchFamily="34" charset="0"/>
            </a:endParaRPr>
          </a:p>
          <a:p>
            <a:pPr marL="0" indent="0">
              <a:buNone/>
            </a:pPr>
            <a:r>
              <a:rPr lang="en-US" sz="1250" i="1" dirty="0"/>
              <a:t>There is one exception for certain </a:t>
            </a:r>
            <a:r>
              <a:rPr lang="en-US" sz="1250" i="1" u="sng" dirty="0"/>
              <a:t>advisory committees </a:t>
            </a:r>
            <a:r>
              <a:rPr lang="en-US" sz="1250" i="1" dirty="0"/>
              <a:t>that are not subject to the Brown Act. The advisory committee must be composed solely of the members of the Board that are less than a quorum, and must not be a standing committee.</a:t>
            </a:r>
            <a:endParaRPr lang="en-US" sz="1250" dirty="0"/>
          </a:p>
          <a:p>
            <a:pPr marL="0" indent="0">
              <a:buNone/>
            </a:pPr>
            <a:r>
              <a:rPr lang="en-US" sz="1250" b="1" dirty="0"/>
              <a:t> </a:t>
            </a:r>
            <a:endParaRPr lang="en-US" sz="1250" dirty="0"/>
          </a:p>
          <a:p>
            <a:pPr marL="0" indent="0">
              <a:buNone/>
            </a:pPr>
            <a:r>
              <a:rPr lang="en-US" sz="1250" b="1" dirty="0"/>
              <a:t>Certain Advisory Committees</a:t>
            </a:r>
            <a:endParaRPr lang="en-US" sz="1250" dirty="0"/>
          </a:p>
          <a:p>
            <a:r>
              <a:rPr lang="en-US" sz="1250" dirty="0"/>
              <a:t>Must be advisory, </a:t>
            </a:r>
            <a:r>
              <a:rPr lang="en-US" sz="1250" u="sng" dirty="0"/>
              <a:t>not</a:t>
            </a:r>
            <a:r>
              <a:rPr lang="en-US" sz="1250" dirty="0"/>
              <a:t> decision-making</a:t>
            </a:r>
          </a:p>
          <a:p>
            <a:r>
              <a:rPr lang="en-US" sz="1250" dirty="0"/>
              <a:t>Must be composed solely of the members of the Board</a:t>
            </a:r>
          </a:p>
          <a:p>
            <a:r>
              <a:rPr lang="en-US" sz="1250" dirty="0"/>
              <a:t>Must be less than a quorum of the Board</a:t>
            </a:r>
          </a:p>
          <a:p>
            <a:r>
              <a:rPr lang="en-US" sz="1250" dirty="0"/>
              <a:t>Must </a:t>
            </a:r>
            <a:r>
              <a:rPr lang="en-US" sz="1250" u="sng" dirty="0"/>
              <a:t>not</a:t>
            </a:r>
            <a:r>
              <a:rPr lang="en-US" sz="1250" dirty="0"/>
              <a:t> be a standing committee</a:t>
            </a:r>
            <a:endParaRPr lang="en-US" sz="1250" b="1" u="sng" dirty="0" smtClean="0">
              <a:latin typeface="Verdana" pitchFamily="34" charset="0"/>
            </a:endParaRPr>
          </a:p>
        </p:txBody>
      </p:sp>
      <p:sp>
        <p:nvSpPr>
          <p:cNvPr id="6" name="Rectangle 3"/>
          <p:cNvSpPr>
            <a:spLocks noGrp="1" noChangeArrowheads="1"/>
          </p:cNvSpPr>
          <p:nvPr>
            <p:ph type="title"/>
          </p:nvPr>
        </p:nvSpPr>
        <p:spPr>
          <a:xfrm>
            <a:off x="609600" y="457200"/>
            <a:ext cx="7086600" cy="685800"/>
          </a:xfrm>
          <a:noFill/>
        </p:spPr>
        <p:txBody>
          <a:bodyPr/>
          <a:lstStyle/>
          <a:p>
            <a:pPr algn="l" eaLnBrk="1" hangingPunct="1"/>
            <a:r>
              <a:rPr lang="en-US" sz="3800" b="1" dirty="0" smtClean="0">
                <a:solidFill>
                  <a:schemeClr val="bg1"/>
                </a:solidFill>
              </a:rPr>
              <a:t>2. What is a Meeting? (cont’d)</a:t>
            </a:r>
          </a:p>
        </p:txBody>
      </p:sp>
    </p:spTree>
    <p:extLst>
      <p:ext uri="{BB962C8B-B14F-4D97-AF65-F5344CB8AC3E}">
        <p14:creationId xmlns:p14="http://schemas.microsoft.com/office/powerpoint/2010/main" val="4182334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2286000" y="2362200"/>
            <a:ext cx="6629400" cy="5257800"/>
          </a:xfrm>
        </p:spPr>
        <p:txBody>
          <a:bodyPr/>
          <a:lstStyle/>
          <a:p>
            <a:pPr marL="6350" indent="7938" eaLnBrk="1" hangingPunct="1">
              <a:lnSpc>
                <a:spcPct val="80000"/>
              </a:lnSpc>
              <a:buFontTx/>
              <a:buNone/>
              <a:defRPr/>
            </a:pPr>
            <a:r>
              <a:rPr lang="en-US" sz="2400" dirty="0" smtClean="0">
                <a:latin typeface="+mj-lt"/>
              </a:rPr>
              <a:t>Serial Meetings Occur When:</a:t>
            </a:r>
          </a:p>
          <a:p>
            <a:pPr marL="6350" indent="7938" eaLnBrk="1" hangingPunct="1">
              <a:lnSpc>
                <a:spcPct val="80000"/>
              </a:lnSpc>
              <a:buFontTx/>
              <a:buNone/>
              <a:defRPr/>
            </a:pPr>
            <a:endParaRPr lang="en-US" sz="2400" dirty="0" smtClean="0">
              <a:latin typeface="+mj-lt"/>
            </a:endParaRPr>
          </a:p>
          <a:p>
            <a:pPr marL="349250" eaLnBrk="1" hangingPunct="1">
              <a:lnSpc>
                <a:spcPct val="80000"/>
              </a:lnSpc>
              <a:defRPr/>
            </a:pPr>
            <a:r>
              <a:rPr lang="en-US" sz="2400" dirty="0" smtClean="0">
                <a:latin typeface="+mj-lt"/>
              </a:rPr>
              <a:t>A majority of the members </a:t>
            </a:r>
          </a:p>
          <a:p>
            <a:pPr marL="349250" eaLnBrk="1" hangingPunct="1">
              <a:lnSpc>
                <a:spcPct val="80000"/>
              </a:lnSpc>
              <a:defRPr/>
            </a:pPr>
            <a:r>
              <a:rPr lang="en-US" sz="2400" dirty="0" smtClean="0">
                <a:latin typeface="+mj-lt"/>
              </a:rPr>
              <a:t>Outside a meeting </a:t>
            </a:r>
          </a:p>
          <a:p>
            <a:pPr marL="349250" eaLnBrk="1" hangingPunct="1">
              <a:lnSpc>
                <a:spcPct val="80000"/>
              </a:lnSpc>
              <a:defRPr/>
            </a:pPr>
            <a:r>
              <a:rPr lang="en-US" sz="2400" dirty="0" smtClean="0">
                <a:latin typeface="+mj-lt"/>
              </a:rPr>
              <a:t>Use a series of communications of any kind, directly or through intermediaries </a:t>
            </a:r>
          </a:p>
          <a:p>
            <a:pPr marL="349250" eaLnBrk="1" hangingPunct="1">
              <a:lnSpc>
                <a:spcPct val="80000"/>
              </a:lnSpc>
              <a:defRPr/>
            </a:pPr>
            <a:r>
              <a:rPr lang="en-US" sz="2400" dirty="0" smtClean="0">
                <a:latin typeface="+mj-lt"/>
              </a:rPr>
              <a:t>To </a:t>
            </a:r>
            <a:r>
              <a:rPr lang="en-US" sz="2400" u="sng" dirty="0" smtClean="0">
                <a:latin typeface="+mj-lt"/>
              </a:rPr>
              <a:t>discuss, deliberate, or take action</a:t>
            </a:r>
            <a:r>
              <a:rPr lang="en-US" sz="2400" dirty="0" smtClean="0">
                <a:latin typeface="+mj-lt"/>
              </a:rPr>
              <a:t> on</a:t>
            </a:r>
          </a:p>
          <a:p>
            <a:pPr marL="349250" eaLnBrk="1" hangingPunct="1">
              <a:lnSpc>
                <a:spcPct val="80000"/>
              </a:lnSpc>
              <a:defRPr/>
            </a:pPr>
            <a:r>
              <a:rPr lang="en-US" sz="2400" dirty="0" smtClean="0">
                <a:latin typeface="+mj-lt"/>
              </a:rPr>
              <a:t>Any item of School business that is within the subject matter jurisdiction of the body.</a:t>
            </a:r>
          </a:p>
          <a:p>
            <a:pPr marL="6350" indent="7938" eaLnBrk="1" hangingPunct="1">
              <a:lnSpc>
                <a:spcPct val="80000"/>
              </a:lnSpc>
              <a:buFontTx/>
              <a:buNone/>
              <a:defRPr/>
            </a:pPr>
            <a:endParaRPr lang="en-US" sz="2400" b="1" dirty="0" smtClean="0">
              <a:latin typeface="Verdana" pitchFamily="34" charset="0"/>
            </a:endParaRPr>
          </a:p>
        </p:txBody>
      </p:sp>
      <p:sp>
        <p:nvSpPr>
          <p:cNvPr id="10244" name="Rectangle 4"/>
          <p:cNvSpPr>
            <a:spLocks noChangeArrowheads="1"/>
          </p:cNvSpPr>
          <p:nvPr/>
        </p:nvSpPr>
        <p:spPr bwMode="auto">
          <a:xfrm>
            <a:off x="1371600" y="1676400"/>
            <a:ext cx="7086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defRPr/>
            </a:pPr>
            <a:r>
              <a:rPr lang="en-US" sz="3200" dirty="0">
                <a:latin typeface="+mj-lt"/>
              </a:rPr>
              <a:t>E.	Serial Meetings Are Prohibited</a:t>
            </a:r>
          </a:p>
        </p:txBody>
      </p:sp>
      <p:sp>
        <p:nvSpPr>
          <p:cNvPr id="6" name="Rectangle 3"/>
          <p:cNvSpPr>
            <a:spLocks noGrp="1" noChangeArrowheads="1"/>
          </p:cNvSpPr>
          <p:nvPr>
            <p:ph type="title"/>
          </p:nvPr>
        </p:nvSpPr>
        <p:spPr>
          <a:xfrm>
            <a:off x="609600" y="457200"/>
            <a:ext cx="7086600" cy="685800"/>
          </a:xfrm>
          <a:noFill/>
        </p:spPr>
        <p:txBody>
          <a:bodyPr/>
          <a:lstStyle/>
          <a:p>
            <a:pPr algn="l" eaLnBrk="1" hangingPunct="1"/>
            <a:r>
              <a:rPr lang="en-US" sz="3800" b="1" dirty="0" smtClean="0">
                <a:solidFill>
                  <a:schemeClr val="bg1"/>
                </a:solidFill>
              </a:rPr>
              <a:t>2. What is a Meeting?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905000" y="2286000"/>
            <a:ext cx="7086600" cy="5029200"/>
          </a:xfrm>
        </p:spPr>
        <p:txBody>
          <a:bodyPr/>
          <a:lstStyle/>
          <a:p>
            <a:pPr marL="6350" indent="7938" eaLnBrk="1" hangingPunct="1">
              <a:lnSpc>
                <a:spcPct val="80000"/>
              </a:lnSpc>
              <a:buFontTx/>
              <a:buNone/>
              <a:defRPr/>
            </a:pPr>
            <a:r>
              <a:rPr lang="en-US" sz="2800" dirty="0" smtClean="0">
                <a:latin typeface="+mj-lt"/>
              </a:rPr>
              <a:t>While an employee or official may engage in separate conversations or communications outside of a meeting with other members of the body in order to answer questions or provide information regarding a matter of School business, that person may not communicate to members of the board the comments or position of any other member or members of the Board.</a:t>
            </a:r>
          </a:p>
          <a:p>
            <a:pPr marL="6350" indent="7938" eaLnBrk="1" hangingPunct="1">
              <a:lnSpc>
                <a:spcPct val="80000"/>
              </a:lnSpc>
              <a:defRPr/>
            </a:pPr>
            <a:endParaRPr lang="en-US" sz="2400" b="1" dirty="0" smtClean="0">
              <a:latin typeface="Verdana" pitchFamily="34" charset="0"/>
            </a:endParaRPr>
          </a:p>
        </p:txBody>
      </p:sp>
      <p:sp>
        <p:nvSpPr>
          <p:cNvPr id="11268" name="Rectangle 4"/>
          <p:cNvSpPr>
            <a:spLocks noChangeArrowheads="1"/>
          </p:cNvSpPr>
          <p:nvPr/>
        </p:nvSpPr>
        <p:spPr bwMode="auto">
          <a:xfrm>
            <a:off x="1447800" y="1600200"/>
            <a:ext cx="7086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defRPr/>
            </a:pPr>
            <a:r>
              <a:rPr lang="en-US" sz="3200" dirty="0">
                <a:latin typeface="+mj-lt"/>
              </a:rPr>
              <a:t>F. Limit On Unilateral Communications</a:t>
            </a:r>
          </a:p>
        </p:txBody>
      </p:sp>
      <p:sp>
        <p:nvSpPr>
          <p:cNvPr id="6" name="Rectangle 3"/>
          <p:cNvSpPr>
            <a:spLocks noGrp="1" noChangeArrowheads="1"/>
          </p:cNvSpPr>
          <p:nvPr>
            <p:ph type="title"/>
          </p:nvPr>
        </p:nvSpPr>
        <p:spPr>
          <a:xfrm>
            <a:off x="609600" y="457200"/>
            <a:ext cx="7086600" cy="685800"/>
          </a:xfrm>
          <a:noFill/>
        </p:spPr>
        <p:txBody>
          <a:bodyPr/>
          <a:lstStyle/>
          <a:p>
            <a:pPr algn="l" eaLnBrk="1" hangingPunct="1"/>
            <a:r>
              <a:rPr lang="en-US" sz="3800" b="1" dirty="0" smtClean="0">
                <a:solidFill>
                  <a:schemeClr val="bg1"/>
                </a:solidFill>
              </a:rPr>
              <a:t>2. What is a Meeting? (cont’d)</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066800" y="2667000"/>
            <a:ext cx="7543800" cy="3352800"/>
          </a:xfrm>
        </p:spPr>
        <p:txBody>
          <a:bodyPr/>
          <a:lstStyle/>
          <a:p>
            <a:pPr marL="1265238" indent="-609600" eaLnBrk="1" hangingPunct="1">
              <a:lnSpc>
                <a:spcPct val="90000"/>
              </a:lnSpc>
              <a:buFontTx/>
              <a:buAutoNum type="arabicPeriod"/>
              <a:defRPr/>
            </a:pPr>
            <a:r>
              <a:rPr lang="en-US" sz="2800" dirty="0" smtClean="0">
                <a:latin typeface="+mj-lt"/>
              </a:rPr>
              <a:t>All votes taken shall be by roll call.</a:t>
            </a:r>
          </a:p>
          <a:p>
            <a:pPr marL="1265238" indent="-609600" eaLnBrk="1" hangingPunct="1">
              <a:lnSpc>
                <a:spcPct val="90000"/>
              </a:lnSpc>
              <a:buFontTx/>
              <a:buAutoNum type="arabicPeriod"/>
              <a:defRPr/>
            </a:pPr>
            <a:r>
              <a:rPr lang="en-US" sz="2800" dirty="0" smtClean="0">
                <a:latin typeface="+mj-lt"/>
              </a:rPr>
              <a:t>Agenda must be posted at all teleconference locations.</a:t>
            </a:r>
          </a:p>
          <a:p>
            <a:pPr marL="1265238" indent="-609600" eaLnBrk="1" hangingPunct="1">
              <a:lnSpc>
                <a:spcPct val="90000"/>
              </a:lnSpc>
              <a:buFontTx/>
              <a:buAutoNum type="arabicPeriod"/>
              <a:defRPr/>
            </a:pPr>
            <a:r>
              <a:rPr lang="en-US" sz="2800" dirty="0" smtClean="0">
                <a:latin typeface="+mj-lt"/>
              </a:rPr>
              <a:t>Each teleconference location shall be identified in the notice and agenda of the meeting. </a:t>
            </a:r>
          </a:p>
          <a:p>
            <a:pPr marL="1265238" indent="-609600" eaLnBrk="1" hangingPunct="1">
              <a:lnSpc>
                <a:spcPct val="90000"/>
              </a:lnSpc>
              <a:buFontTx/>
              <a:buAutoNum type="arabicPeriod"/>
              <a:defRPr/>
            </a:pPr>
            <a:r>
              <a:rPr lang="en-US" sz="2800" dirty="0" smtClean="0">
                <a:latin typeface="+mj-lt"/>
              </a:rPr>
              <a:t>Each teleconference location shall be accessible to the public.</a:t>
            </a:r>
          </a:p>
          <a:p>
            <a:pPr marL="1265238" indent="-609600" eaLnBrk="1" hangingPunct="1">
              <a:lnSpc>
                <a:spcPct val="90000"/>
              </a:lnSpc>
              <a:buFontTx/>
              <a:buNone/>
              <a:defRPr/>
            </a:pPr>
            <a:endParaRPr lang="en-US" sz="2400" b="1" dirty="0" smtClean="0">
              <a:latin typeface="Verdana" pitchFamily="34" charset="0"/>
            </a:endParaRPr>
          </a:p>
        </p:txBody>
      </p:sp>
      <p:sp>
        <p:nvSpPr>
          <p:cNvPr id="12292" name="Rectangle 6"/>
          <p:cNvSpPr>
            <a:spLocks noChangeArrowheads="1"/>
          </p:cNvSpPr>
          <p:nvPr/>
        </p:nvSpPr>
        <p:spPr bwMode="auto">
          <a:xfrm>
            <a:off x="990600" y="1600200"/>
            <a:ext cx="784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685800" indent="-685800">
              <a:defRPr/>
            </a:pPr>
            <a:r>
              <a:rPr lang="en-US" sz="3200" dirty="0">
                <a:solidFill>
                  <a:schemeClr val="tx2"/>
                </a:solidFill>
                <a:latin typeface="+mj-lt"/>
              </a:rPr>
              <a:t>G.   Basic Requirements if Any Board Member Participates by Telephone:</a:t>
            </a:r>
          </a:p>
        </p:txBody>
      </p:sp>
      <p:sp>
        <p:nvSpPr>
          <p:cNvPr id="6" name="Rectangle 3"/>
          <p:cNvSpPr>
            <a:spLocks noGrp="1" noChangeArrowheads="1"/>
          </p:cNvSpPr>
          <p:nvPr>
            <p:ph type="title"/>
          </p:nvPr>
        </p:nvSpPr>
        <p:spPr>
          <a:xfrm>
            <a:off x="609600" y="457200"/>
            <a:ext cx="7086600" cy="685800"/>
          </a:xfrm>
          <a:noFill/>
        </p:spPr>
        <p:txBody>
          <a:bodyPr/>
          <a:lstStyle/>
          <a:p>
            <a:pPr algn="l" eaLnBrk="1" hangingPunct="1"/>
            <a:r>
              <a:rPr lang="en-US" sz="3800" b="1" dirty="0" smtClean="0">
                <a:solidFill>
                  <a:schemeClr val="bg1"/>
                </a:solidFill>
              </a:rPr>
              <a:t>2. What is a Meeting?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447800" y="1828800"/>
            <a:ext cx="7315200" cy="4114800"/>
          </a:xfrm>
        </p:spPr>
        <p:txBody>
          <a:bodyPr/>
          <a:lstStyle/>
          <a:p>
            <a:pPr marL="1009650" lvl="1" indent="-609600" eaLnBrk="1" hangingPunct="1">
              <a:buFontTx/>
              <a:buAutoNum type="arabicPeriod" startAt="5"/>
              <a:defRPr/>
            </a:pPr>
            <a:r>
              <a:rPr lang="en-US" dirty="0" smtClean="0">
                <a:latin typeface="+mj-lt"/>
              </a:rPr>
              <a:t>Members of the public shall have the right to address the board directly at each teleconference location.</a:t>
            </a:r>
          </a:p>
          <a:p>
            <a:pPr marL="1009650" lvl="1" indent="-609600" eaLnBrk="1" hangingPunct="1">
              <a:buFontTx/>
              <a:buAutoNum type="arabicPeriod" startAt="5"/>
              <a:defRPr/>
            </a:pPr>
            <a:r>
              <a:rPr lang="en-US" dirty="0" smtClean="0">
                <a:latin typeface="+mj-lt"/>
              </a:rPr>
              <a:t>A Quorum of the Board must participate from within the School’s “jurisdiction.”</a:t>
            </a:r>
          </a:p>
        </p:txBody>
      </p:sp>
      <p:sp>
        <p:nvSpPr>
          <p:cNvPr id="5" name="Rectangle 3"/>
          <p:cNvSpPr>
            <a:spLocks noGrp="1" noChangeArrowheads="1"/>
          </p:cNvSpPr>
          <p:nvPr>
            <p:ph type="title"/>
          </p:nvPr>
        </p:nvSpPr>
        <p:spPr>
          <a:xfrm>
            <a:off x="609600" y="457200"/>
            <a:ext cx="7086600" cy="685800"/>
          </a:xfrm>
          <a:noFill/>
        </p:spPr>
        <p:txBody>
          <a:bodyPr/>
          <a:lstStyle/>
          <a:p>
            <a:pPr algn="l" eaLnBrk="1" hangingPunct="1"/>
            <a:r>
              <a:rPr lang="en-US" sz="3800" b="1" dirty="0" smtClean="0">
                <a:solidFill>
                  <a:schemeClr val="bg1"/>
                </a:solidFill>
              </a:rPr>
              <a:t>2. What is a Meeting?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066800" y="1905000"/>
            <a:ext cx="6781800" cy="4114800"/>
          </a:xfrm>
        </p:spPr>
        <p:txBody>
          <a:bodyPr/>
          <a:lstStyle/>
          <a:p>
            <a:pPr marL="0" indent="15875" eaLnBrk="1" hangingPunct="1">
              <a:lnSpc>
                <a:spcPct val="80000"/>
              </a:lnSpc>
              <a:buFontTx/>
              <a:buAutoNum type="alphaUcPeriod"/>
              <a:defRPr/>
            </a:pPr>
            <a:r>
              <a:rPr lang="en-US" sz="2800" dirty="0" smtClean="0">
                <a:latin typeface="+mj-lt"/>
              </a:rPr>
              <a:t>  General Rule:</a:t>
            </a:r>
          </a:p>
          <a:p>
            <a:pPr marL="0" indent="15875" eaLnBrk="1" hangingPunct="1">
              <a:lnSpc>
                <a:spcPct val="80000"/>
              </a:lnSpc>
              <a:buFontTx/>
              <a:buNone/>
              <a:defRPr/>
            </a:pPr>
            <a:endParaRPr lang="en-US" sz="2800" dirty="0" smtClean="0">
              <a:latin typeface="+mj-lt"/>
            </a:endParaRPr>
          </a:p>
          <a:p>
            <a:pPr marL="0" indent="15875" eaLnBrk="1" hangingPunct="1">
              <a:lnSpc>
                <a:spcPct val="80000"/>
              </a:lnSpc>
              <a:buFontTx/>
              <a:buNone/>
              <a:defRPr/>
            </a:pPr>
            <a:r>
              <a:rPr lang="en-US" sz="2800" dirty="0" smtClean="0">
                <a:latin typeface="+mj-lt"/>
              </a:rPr>
              <a:t>The agenda shall be </a:t>
            </a:r>
            <a:r>
              <a:rPr lang="en-US" sz="2800" u="sng" dirty="0" smtClean="0">
                <a:latin typeface="+mj-lt"/>
              </a:rPr>
              <a:t>posted properly in advance</a:t>
            </a:r>
            <a:r>
              <a:rPr lang="en-US" sz="2800" dirty="0" smtClean="0">
                <a:latin typeface="+mj-lt"/>
              </a:rPr>
              <a:t> of a meeting and must include a </a:t>
            </a:r>
            <a:r>
              <a:rPr lang="en-US" sz="2800" u="sng" dirty="0" smtClean="0">
                <a:latin typeface="+mj-lt"/>
              </a:rPr>
              <a:t>brief description</a:t>
            </a:r>
            <a:r>
              <a:rPr lang="en-US" sz="2800" dirty="0" smtClean="0">
                <a:latin typeface="+mj-lt"/>
              </a:rPr>
              <a:t> of items to be transacted or discussed. With a few exceptions, if an item is not on the agenda, the Board cannot discuss it.</a:t>
            </a:r>
          </a:p>
          <a:p>
            <a:pPr marL="0" indent="15875" eaLnBrk="1" hangingPunct="1">
              <a:lnSpc>
                <a:spcPct val="80000"/>
              </a:lnSpc>
              <a:buFontTx/>
              <a:buNone/>
              <a:defRPr/>
            </a:pPr>
            <a:endParaRPr lang="en-US" sz="2400" b="1" dirty="0" smtClean="0">
              <a:latin typeface="Verdana" pitchFamily="34" charset="0"/>
            </a:endParaRPr>
          </a:p>
          <a:p>
            <a:pPr marL="0" indent="15875" eaLnBrk="1" hangingPunct="1">
              <a:lnSpc>
                <a:spcPct val="80000"/>
              </a:lnSpc>
              <a:buFontTx/>
              <a:buNone/>
              <a:defRPr/>
            </a:pPr>
            <a:r>
              <a:rPr lang="en-US" sz="4000" b="1" dirty="0" smtClean="0">
                <a:latin typeface="Times New Roman" pitchFamily="18" charset="0"/>
              </a:rPr>
              <a:t>	</a:t>
            </a:r>
          </a:p>
          <a:p>
            <a:pPr marL="1508125" lvl="1" indent="-533400" eaLnBrk="1" hangingPunct="1">
              <a:lnSpc>
                <a:spcPct val="80000"/>
              </a:lnSpc>
              <a:buFontTx/>
              <a:buAutoNum type="arabicParenR"/>
              <a:defRPr/>
            </a:pPr>
            <a:endParaRPr lang="en-US" sz="3600" b="1" dirty="0" smtClean="0">
              <a:latin typeface="Times New Roman" pitchFamily="18" charset="0"/>
            </a:endParaRPr>
          </a:p>
        </p:txBody>
      </p:sp>
      <p:sp>
        <p:nvSpPr>
          <p:cNvPr id="2" name="Rectangle 3"/>
          <p:cNvSpPr>
            <a:spLocks noGrp="1" noChangeArrowheads="1"/>
          </p:cNvSpPr>
          <p:nvPr>
            <p:ph type="title"/>
          </p:nvPr>
        </p:nvSpPr>
        <p:spPr>
          <a:xfrm>
            <a:off x="609600" y="457200"/>
            <a:ext cx="7086600" cy="685800"/>
          </a:xfrm>
          <a:noFill/>
        </p:spPr>
        <p:txBody>
          <a:bodyPr/>
          <a:lstStyle/>
          <a:p>
            <a:pPr algn="l" eaLnBrk="1" hangingPunct="1"/>
            <a:r>
              <a:rPr lang="en-US" sz="4000" b="1" dirty="0" smtClean="0">
                <a:solidFill>
                  <a:schemeClr val="bg1"/>
                </a:solidFill>
              </a:rPr>
              <a:t>3. What are the Notice &amp; Agenda Requirements?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228600" y="1447800"/>
            <a:ext cx="8326437" cy="5105400"/>
          </a:xfrm>
        </p:spPr>
        <p:txBody>
          <a:bodyPr/>
          <a:lstStyle/>
          <a:p>
            <a:pPr marL="609600" indent="-609600" eaLnBrk="1" hangingPunct="1">
              <a:lnSpc>
                <a:spcPct val="80000"/>
              </a:lnSpc>
              <a:buFontTx/>
              <a:buNone/>
              <a:defRPr/>
            </a:pPr>
            <a:r>
              <a:rPr lang="en-US" dirty="0" smtClean="0">
                <a:latin typeface="+mj-lt"/>
              </a:rPr>
              <a:t>B. Exceptions to the Rule:</a:t>
            </a:r>
          </a:p>
          <a:p>
            <a:pPr marL="1314450" lvl="2" indent="-457200" eaLnBrk="1" hangingPunct="1">
              <a:lnSpc>
                <a:spcPct val="80000"/>
              </a:lnSpc>
              <a:buNone/>
              <a:defRPr/>
            </a:pPr>
            <a:endParaRPr lang="en-US" dirty="0" smtClean="0">
              <a:latin typeface="+mj-lt"/>
            </a:endParaRPr>
          </a:p>
          <a:p>
            <a:pPr marL="1314450" lvl="2" indent="-457200" eaLnBrk="1" hangingPunct="1">
              <a:lnSpc>
                <a:spcPct val="80000"/>
              </a:lnSpc>
              <a:buAutoNum type="arabicPeriod"/>
              <a:defRPr/>
            </a:pPr>
            <a:r>
              <a:rPr lang="en-US" dirty="0" smtClean="0">
                <a:latin typeface="+mj-lt"/>
              </a:rPr>
              <a:t>Upon a determination by a majority vote of the Board that an “emergency situation” exists (54956.5) – EXREMELY RARE</a:t>
            </a:r>
          </a:p>
          <a:p>
            <a:pPr marL="1314450" lvl="2" indent="-457200" eaLnBrk="1" hangingPunct="1">
              <a:lnSpc>
                <a:spcPct val="80000"/>
              </a:lnSpc>
              <a:buAutoNum type="arabicPeriod"/>
              <a:defRPr/>
            </a:pPr>
            <a:r>
              <a:rPr lang="en-US" sz="2400" dirty="0" smtClean="0">
                <a:latin typeface="+mj-lt"/>
              </a:rPr>
              <a:t>Upon a determination by a 2/3 vote of the members of the Board or unanimous vote of those present if less than 2/3 of the members are present that:</a:t>
            </a:r>
          </a:p>
          <a:p>
            <a:pPr marL="2305050" lvl="4" indent="-533400" eaLnBrk="1" hangingPunct="1">
              <a:lnSpc>
                <a:spcPct val="80000"/>
              </a:lnSpc>
              <a:buFontTx/>
              <a:buAutoNum type="alphaLcParenR"/>
              <a:defRPr/>
            </a:pPr>
            <a:r>
              <a:rPr lang="en-US" sz="2400" dirty="0" smtClean="0">
                <a:latin typeface="+mj-lt"/>
              </a:rPr>
              <a:t>That there is a need to take immediate action; and</a:t>
            </a:r>
          </a:p>
          <a:p>
            <a:pPr marL="2305050" lvl="4" indent="-533400" eaLnBrk="1" hangingPunct="1">
              <a:lnSpc>
                <a:spcPct val="80000"/>
              </a:lnSpc>
              <a:buFontTx/>
              <a:buAutoNum type="alphaLcParenR"/>
              <a:defRPr/>
            </a:pPr>
            <a:r>
              <a:rPr lang="en-US" sz="2400" dirty="0" smtClean="0">
                <a:latin typeface="+mj-lt"/>
              </a:rPr>
              <a:t>The need for action came to the attention of the “agency” after the agenda was posted.</a:t>
            </a:r>
          </a:p>
          <a:p>
            <a:pPr marL="2305050" lvl="4" indent="-533400" eaLnBrk="1" hangingPunct="1">
              <a:lnSpc>
                <a:spcPct val="80000"/>
              </a:lnSpc>
              <a:buFontTx/>
              <a:buNone/>
              <a:defRPr/>
            </a:pPr>
            <a:endParaRPr lang="en-US" sz="1800" dirty="0" smtClean="0">
              <a:latin typeface="+mj-lt"/>
            </a:endParaRPr>
          </a:p>
          <a:p>
            <a:pPr marL="857250" lvl="2" indent="0" eaLnBrk="1" hangingPunct="1">
              <a:lnSpc>
                <a:spcPct val="80000"/>
              </a:lnSpc>
              <a:buFontTx/>
              <a:buNone/>
              <a:defRPr/>
            </a:pPr>
            <a:endParaRPr lang="en-US" sz="1800" b="1" dirty="0" smtClean="0">
              <a:latin typeface="Verdana" pitchFamily="34" charset="0"/>
            </a:endParaRPr>
          </a:p>
          <a:p>
            <a:pPr marL="2305050" lvl="4" indent="-533400" eaLnBrk="1" hangingPunct="1">
              <a:lnSpc>
                <a:spcPct val="80000"/>
              </a:lnSpc>
              <a:buFontTx/>
              <a:buNone/>
              <a:defRPr/>
            </a:pPr>
            <a:r>
              <a:rPr lang="en-US" sz="1800" b="1" dirty="0" smtClean="0">
                <a:latin typeface="Verdana" pitchFamily="34" charset="0"/>
              </a:rPr>
              <a:t>	</a:t>
            </a:r>
          </a:p>
          <a:p>
            <a:pPr marL="2305050" lvl="4" indent="-533400" eaLnBrk="1" hangingPunct="1">
              <a:lnSpc>
                <a:spcPct val="80000"/>
              </a:lnSpc>
              <a:buFontTx/>
              <a:buNone/>
              <a:defRPr/>
            </a:pPr>
            <a:endParaRPr lang="en-US" sz="1400" b="1" dirty="0" smtClean="0">
              <a:latin typeface="Verdana" pitchFamily="34" charset="0"/>
            </a:endParaRPr>
          </a:p>
          <a:p>
            <a:pPr marL="609600" indent="-609600" eaLnBrk="1" hangingPunct="1">
              <a:lnSpc>
                <a:spcPct val="80000"/>
              </a:lnSpc>
              <a:buFontTx/>
              <a:buNone/>
              <a:defRPr/>
            </a:pPr>
            <a:endParaRPr lang="en-US" sz="2200" b="1" dirty="0" smtClean="0">
              <a:latin typeface="Verdana" pitchFamily="34" charset="0"/>
            </a:endParaRPr>
          </a:p>
          <a:p>
            <a:pPr marL="609600" indent="-609600" eaLnBrk="1" hangingPunct="1">
              <a:lnSpc>
                <a:spcPct val="80000"/>
              </a:lnSpc>
              <a:buFontTx/>
              <a:buNone/>
              <a:defRPr/>
            </a:pPr>
            <a:endParaRPr lang="en-US" sz="2000" b="1" dirty="0" smtClean="0">
              <a:latin typeface="Verdana" pitchFamily="34" charset="0"/>
            </a:endParaRPr>
          </a:p>
          <a:p>
            <a:pPr marL="609600" indent="-609600" eaLnBrk="1" hangingPunct="1">
              <a:lnSpc>
                <a:spcPct val="80000"/>
              </a:lnSpc>
              <a:buFontTx/>
              <a:buNone/>
              <a:defRPr/>
            </a:pPr>
            <a:r>
              <a:rPr lang="en-US" sz="1800" b="1" dirty="0" smtClean="0">
                <a:latin typeface="Times New Roman" pitchFamily="18" charset="0"/>
              </a:rPr>
              <a:t>	</a:t>
            </a:r>
          </a:p>
          <a:p>
            <a:pPr marL="990600" lvl="1" indent="-533400" eaLnBrk="1" hangingPunct="1">
              <a:lnSpc>
                <a:spcPct val="80000"/>
              </a:lnSpc>
              <a:buFontTx/>
              <a:buAutoNum type="arabicParenR"/>
              <a:defRPr/>
            </a:pPr>
            <a:endParaRPr lang="en-US" sz="1800" b="1" dirty="0" smtClean="0">
              <a:latin typeface="Times New Roman" pitchFamily="18" charset="0"/>
            </a:endParaRPr>
          </a:p>
        </p:txBody>
      </p:sp>
      <p:sp>
        <p:nvSpPr>
          <p:cNvPr id="15363" name="Rectangle 3"/>
          <p:cNvSpPr>
            <a:spLocks noGrp="1" noChangeArrowheads="1"/>
          </p:cNvSpPr>
          <p:nvPr>
            <p:ph type="title"/>
          </p:nvPr>
        </p:nvSpPr>
        <p:spPr>
          <a:xfrm>
            <a:off x="609600" y="457200"/>
            <a:ext cx="8229600" cy="685800"/>
          </a:xfrm>
          <a:noFill/>
        </p:spPr>
        <p:txBody>
          <a:bodyPr/>
          <a:lstStyle/>
          <a:p>
            <a:pPr algn="l" eaLnBrk="1" hangingPunct="1"/>
            <a:r>
              <a:rPr lang="en-US" sz="3800" b="1" dirty="0" smtClean="0">
                <a:solidFill>
                  <a:schemeClr val="bg1"/>
                </a:solidFill>
              </a:rPr>
              <a:t>3. What are the Notice &amp; Agenda Requirements?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28600" y="1600200"/>
            <a:ext cx="8534400" cy="4525963"/>
          </a:xfrm>
        </p:spPr>
        <p:txBody>
          <a:bodyPr/>
          <a:lstStyle/>
          <a:p>
            <a:pPr marL="857250" lvl="2" indent="0" eaLnBrk="1" hangingPunct="1">
              <a:lnSpc>
                <a:spcPct val="80000"/>
              </a:lnSpc>
              <a:buFontTx/>
              <a:buNone/>
            </a:pPr>
            <a:r>
              <a:rPr lang="en-US" sz="2800" dirty="0" smtClean="0"/>
              <a:t>3. The agenda item was posted for a prior meeting of the Board that:</a:t>
            </a:r>
          </a:p>
          <a:p>
            <a:pPr marL="857250" lvl="2" indent="0" eaLnBrk="1" hangingPunct="1">
              <a:lnSpc>
                <a:spcPct val="80000"/>
              </a:lnSpc>
              <a:buFontTx/>
              <a:buNone/>
            </a:pPr>
            <a:endParaRPr lang="en-US" sz="2800" dirty="0" smtClean="0"/>
          </a:p>
          <a:p>
            <a:pPr marL="2305050" lvl="4" indent="-533400" eaLnBrk="1" hangingPunct="1">
              <a:lnSpc>
                <a:spcPct val="80000"/>
              </a:lnSpc>
              <a:buFontTx/>
              <a:buAutoNum type="alphaLcParenR"/>
            </a:pPr>
            <a:r>
              <a:rPr lang="en-US" sz="2800" dirty="0" smtClean="0"/>
              <a:t>Occurred not more than 5 calendar days prior to the date action was taken on the item; and</a:t>
            </a:r>
          </a:p>
          <a:p>
            <a:pPr marL="2305050" lvl="4" indent="-533400" eaLnBrk="1" hangingPunct="1">
              <a:lnSpc>
                <a:spcPct val="80000"/>
              </a:lnSpc>
              <a:buFontTx/>
              <a:buAutoNum type="alphaLcParenR"/>
            </a:pPr>
            <a:r>
              <a:rPr lang="en-US" sz="2800" dirty="0" smtClean="0"/>
              <a:t>At the prior meeting the item was continued to the meeting at which action is taken.</a:t>
            </a:r>
          </a:p>
          <a:p>
            <a:endParaRPr lang="en-US" dirty="0" smtClean="0"/>
          </a:p>
        </p:txBody>
      </p:sp>
      <p:sp>
        <p:nvSpPr>
          <p:cNvPr id="5" name="Rectangle 3"/>
          <p:cNvSpPr>
            <a:spLocks noGrp="1" noChangeArrowheads="1"/>
          </p:cNvSpPr>
          <p:nvPr>
            <p:ph type="title"/>
          </p:nvPr>
        </p:nvSpPr>
        <p:spPr>
          <a:xfrm>
            <a:off x="609600" y="457200"/>
            <a:ext cx="8229600" cy="685800"/>
          </a:xfrm>
          <a:noFill/>
        </p:spPr>
        <p:txBody>
          <a:bodyPr/>
          <a:lstStyle/>
          <a:p>
            <a:pPr algn="l" eaLnBrk="1" hangingPunct="1"/>
            <a:r>
              <a:rPr lang="en-US" sz="3800" b="1" dirty="0" smtClean="0">
                <a:solidFill>
                  <a:schemeClr val="bg1"/>
                </a:solidFill>
              </a:rPr>
              <a:t>3. What are the Notice &amp; Agenda Requirements? (cont’d)</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381000" y="1524000"/>
            <a:ext cx="8326438" cy="5105400"/>
          </a:xfrm>
        </p:spPr>
        <p:txBody>
          <a:bodyPr/>
          <a:lstStyle/>
          <a:p>
            <a:pPr marL="971550" lvl="1" indent="-514350" eaLnBrk="1" hangingPunct="1">
              <a:lnSpc>
                <a:spcPct val="80000"/>
              </a:lnSpc>
              <a:buAutoNum type="arabicPeriod" startAt="4"/>
              <a:defRPr/>
            </a:pPr>
            <a:r>
              <a:rPr lang="en-US" dirty="0" smtClean="0">
                <a:latin typeface="+mj-lt"/>
              </a:rPr>
              <a:t>Direction to Staff</a:t>
            </a:r>
          </a:p>
          <a:p>
            <a:pPr marL="971550" lvl="1" indent="-514350" eaLnBrk="1" hangingPunct="1">
              <a:lnSpc>
                <a:spcPct val="80000"/>
              </a:lnSpc>
              <a:buAutoNum type="arabicPeriod" startAt="4"/>
              <a:defRPr/>
            </a:pPr>
            <a:r>
              <a:rPr lang="en-US" dirty="0" smtClean="0">
                <a:latin typeface="+mj-lt"/>
              </a:rPr>
              <a:t>Brief responses/Clarifying questions/Announcements</a:t>
            </a:r>
          </a:p>
          <a:p>
            <a:pPr marL="971550" lvl="1" indent="-514350" eaLnBrk="1" hangingPunct="1">
              <a:lnSpc>
                <a:spcPct val="80000"/>
              </a:lnSpc>
              <a:buAutoNum type="arabicPeriod" startAt="4"/>
              <a:defRPr/>
            </a:pPr>
            <a:r>
              <a:rPr lang="en-US" dirty="0" smtClean="0">
                <a:latin typeface="+mj-lt"/>
              </a:rPr>
              <a:t>Discussion over future agenda items</a:t>
            </a:r>
          </a:p>
          <a:p>
            <a:pPr marL="609600" indent="-609600" eaLnBrk="1" hangingPunct="1">
              <a:lnSpc>
                <a:spcPct val="80000"/>
              </a:lnSpc>
              <a:buFontTx/>
              <a:buNone/>
              <a:defRPr/>
            </a:pPr>
            <a:endParaRPr lang="en-US" sz="2800" dirty="0" smtClean="0">
              <a:latin typeface="+mj-lt"/>
            </a:endParaRPr>
          </a:p>
          <a:p>
            <a:pPr marL="609600" indent="-609600" eaLnBrk="1" hangingPunct="1">
              <a:lnSpc>
                <a:spcPct val="80000"/>
              </a:lnSpc>
              <a:buFontTx/>
              <a:buNone/>
              <a:defRPr/>
            </a:pPr>
            <a:r>
              <a:rPr lang="en-US" sz="2800" dirty="0" smtClean="0">
                <a:latin typeface="+mj-lt"/>
              </a:rPr>
              <a:t>C.  Types of Meetings:</a:t>
            </a:r>
          </a:p>
          <a:p>
            <a:pPr marL="990600" lvl="1" indent="-533400" eaLnBrk="1" hangingPunct="1">
              <a:lnSpc>
                <a:spcPct val="80000"/>
              </a:lnSpc>
              <a:buFontTx/>
              <a:buAutoNum type="arabicPeriod"/>
              <a:defRPr/>
            </a:pPr>
            <a:r>
              <a:rPr lang="en-US" dirty="0" smtClean="0">
                <a:latin typeface="+mj-lt"/>
              </a:rPr>
              <a:t>Regular meetings – Agenda posted 72  hours in advance</a:t>
            </a:r>
          </a:p>
          <a:p>
            <a:pPr marL="990600" lvl="1" indent="-533400" eaLnBrk="1" hangingPunct="1">
              <a:lnSpc>
                <a:spcPct val="80000"/>
              </a:lnSpc>
              <a:buFontTx/>
              <a:buAutoNum type="arabicPeriod"/>
              <a:defRPr/>
            </a:pPr>
            <a:r>
              <a:rPr lang="en-US" dirty="0" smtClean="0">
                <a:latin typeface="+mj-lt"/>
              </a:rPr>
              <a:t>Special meetings – Agenda posted 24 hours in advance</a:t>
            </a:r>
          </a:p>
          <a:p>
            <a:pPr marL="990600" lvl="1" indent="-533400" eaLnBrk="1" hangingPunct="1">
              <a:lnSpc>
                <a:spcPct val="80000"/>
              </a:lnSpc>
              <a:buFontTx/>
              <a:buAutoNum type="arabicPeriod"/>
              <a:defRPr/>
            </a:pPr>
            <a:r>
              <a:rPr lang="en-US" dirty="0" smtClean="0">
                <a:latin typeface="+mj-lt"/>
              </a:rPr>
              <a:t>Emergency Meetings – at least 1 hour</a:t>
            </a:r>
          </a:p>
          <a:p>
            <a:pPr marL="609600" indent="-609600" eaLnBrk="1" hangingPunct="1">
              <a:lnSpc>
                <a:spcPct val="80000"/>
              </a:lnSpc>
              <a:buFontTx/>
              <a:buNone/>
              <a:defRPr/>
            </a:pPr>
            <a:endParaRPr lang="en-US" sz="2000" b="1" dirty="0" smtClean="0">
              <a:latin typeface="Verdana" pitchFamily="34" charset="0"/>
            </a:endParaRPr>
          </a:p>
          <a:p>
            <a:pPr marL="609600" indent="-609600" eaLnBrk="1" hangingPunct="1">
              <a:lnSpc>
                <a:spcPct val="80000"/>
              </a:lnSpc>
              <a:buFontTx/>
              <a:buNone/>
              <a:defRPr/>
            </a:pPr>
            <a:r>
              <a:rPr lang="en-US" sz="1800" b="1" dirty="0" smtClean="0">
                <a:latin typeface="Times New Roman" pitchFamily="18" charset="0"/>
              </a:rPr>
              <a:t>	</a:t>
            </a:r>
          </a:p>
          <a:p>
            <a:pPr marL="990600" lvl="1" indent="-533400" eaLnBrk="1" hangingPunct="1">
              <a:lnSpc>
                <a:spcPct val="80000"/>
              </a:lnSpc>
              <a:buFontTx/>
              <a:buAutoNum type="arabicParenR"/>
              <a:defRPr/>
            </a:pPr>
            <a:endParaRPr lang="en-US" sz="1800" b="1" dirty="0" smtClean="0">
              <a:latin typeface="Times New Roman" pitchFamily="18" charset="0"/>
            </a:endParaRPr>
          </a:p>
        </p:txBody>
      </p:sp>
      <p:sp>
        <p:nvSpPr>
          <p:cNvPr id="5" name="Rectangle 3"/>
          <p:cNvSpPr>
            <a:spLocks noGrp="1" noChangeArrowheads="1"/>
          </p:cNvSpPr>
          <p:nvPr>
            <p:ph type="title"/>
          </p:nvPr>
        </p:nvSpPr>
        <p:spPr>
          <a:xfrm>
            <a:off x="609600" y="457200"/>
            <a:ext cx="8229600" cy="685800"/>
          </a:xfrm>
          <a:noFill/>
        </p:spPr>
        <p:txBody>
          <a:bodyPr/>
          <a:lstStyle/>
          <a:p>
            <a:pPr algn="l" eaLnBrk="1" hangingPunct="1"/>
            <a:r>
              <a:rPr lang="en-US" sz="3800" b="1" dirty="0" smtClean="0">
                <a:solidFill>
                  <a:schemeClr val="bg1"/>
                </a:solidFill>
              </a:rPr>
              <a:t>3. What are the Notice &amp; Agenda Requirements?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609600" y="457200"/>
            <a:ext cx="7086600" cy="685800"/>
          </a:xfrm>
          <a:noFill/>
        </p:spPr>
        <p:txBody>
          <a:bodyPr/>
          <a:lstStyle/>
          <a:p>
            <a:pPr eaLnBrk="1" hangingPunct="1"/>
            <a:r>
              <a:rPr lang="en-US" sz="4000" b="1" dirty="0" smtClean="0">
                <a:solidFill>
                  <a:schemeClr val="bg1"/>
                </a:solidFill>
              </a:rPr>
              <a:t>Goals for Session</a:t>
            </a:r>
          </a:p>
        </p:txBody>
      </p:sp>
      <p:sp>
        <p:nvSpPr>
          <p:cNvPr id="4099" name="Rectangle 2"/>
          <p:cNvSpPr>
            <a:spLocks noGrp="1" noChangeArrowheads="1"/>
          </p:cNvSpPr>
          <p:nvPr>
            <p:ph type="body" idx="4294967295"/>
          </p:nvPr>
        </p:nvSpPr>
        <p:spPr>
          <a:xfrm>
            <a:off x="914400" y="1524000"/>
            <a:ext cx="7696200" cy="4572000"/>
          </a:xfrm>
        </p:spPr>
        <p:txBody>
          <a:bodyPr>
            <a:normAutofit fontScale="92500" lnSpcReduction="10000"/>
          </a:bodyPr>
          <a:lstStyle/>
          <a:p>
            <a:pPr marL="457200" indent="-457200" algn="just" eaLnBrk="1" hangingPunct="1">
              <a:lnSpc>
                <a:spcPct val="90000"/>
              </a:lnSpc>
              <a:buFont typeface="+mj-lt"/>
              <a:buAutoNum type="arabicPeriod"/>
              <a:defRPr/>
            </a:pPr>
            <a:r>
              <a:rPr lang="en-US" sz="2400" dirty="0" smtClean="0">
                <a:latin typeface="+mj-lt"/>
              </a:rPr>
              <a:t>This is a primer; non-exhaustive overview.</a:t>
            </a:r>
          </a:p>
          <a:p>
            <a:pPr marL="457200" indent="-457200" algn="just" eaLnBrk="1" hangingPunct="1">
              <a:lnSpc>
                <a:spcPct val="90000"/>
              </a:lnSpc>
              <a:buFont typeface="+mj-lt"/>
              <a:buAutoNum type="arabicPeriod"/>
              <a:defRPr/>
            </a:pPr>
            <a:r>
              <a:rPr lang="en-US" sz="2400" dirty="0" smtClean="0">
                <a:latin typeface="+mj-lt"/>
              </a:rPr>
              <a:t>Create issue spotters!</a:t>
            </a:r>
          </a:p>
          <a:p>
            <a:pPr marL="457200" indent="-457200" algn="just" eaLnBrk="1" hangingPunct="1">
              <a:lnSpc>
                <a:spcPct val="90000"/>
              </a:lnSpc>
              <a:buFont typeface="+mj-lt"/>
              <a:buAutoNum type="arabicPeriod"/>
              <a:defRPr/>
            </a:pPr>
            <a:r>
              <a:rPr lang="en-US" sz="2400" dirty="0" smtClean="0">
                <a:latin typeface="+mj-lt"/>
              </a:rPr>
              <a:t>Charter petition, bylaws etc. might obligate you to different – need to ensure charter, bylaws etc. consistent with these transparency laws.</a:t>
            </a:r>
          </a:p>
          <a:p>
            <a:pPr marL="457200" indent="-457200" algn="just" eaLnBrk="1" hangingPunct="1">
              <a:lnSpc>
                <a:spcPct val="90000"/>
              </a:lnSpc>
              <a:buFont typeface="+mj-lt"/>
              <a:buAutoNum type="arabicPeriod"/>
              <a:defRPr/>
            </a:pPr>
            <a:r>
              <a:rPr lang="en-US" sz="2400" dirty="0" smtClean="0">
                <a:latin typeface="+mj-lt"/>
              </a:rPr>
              <a:t>Comprehensive board/staff training recommended for each school.</a:t>
            </a:r>
          </a:p>
          <a:p>
            <a:pPr marL="457200" indent="-457200" algn="just" eaLnBrk="1" hangingPunct="1">
              <a:lnSpc>
                <a:spcPct val="90000"/>
              </a:lnSpc>
              <a:buFont typeface="+mj-lt"/>
              <a:buAutoNum type="arabicPeriod"/>
              <a:defRPr/>
            </a:pPr>
            <a:r>
              <a:rPr lang="en-US" sz="2400" dirty="0" smtClean="0">
                <a:latin typeface="+mj-lt"/>
              </a:rPr>
              <a:t>Provide ideas for systematic change.</a:t>
            </a:r>
          </a:p>
          <a:p>
            <a:pPr marL="457200" indent="-457200" algn="just" eaLnBrk="1" hangingPunct="1">
              <a:lnSpc>
                <a:spcPct val="90000"/>
              </a:lnSpc>
              <a:buFont typeface="+mj-lt"/>
              <a:buAutoNum type="arabicPeriod"/>
              <a:defRPr/>
            </a:pPr>
            <a:r>
              <a:rPr lang="en-US" sz="2400" dirty="0" smtClean="0">
                <a:latin typeface="+mj-lt"/>
              </a:rPr>
              <a:t>Limit disruptions and liabilities.</a:t>
            </a:r>
          </a:p>
          <a:p>
            <a:pPr algn="just" eaLnBrk="1" hangingPunct="1">
              <a:lnSpc>
                <a:spcPct val="90000"/>
              </a:lnSpc>
              <a:defRPr/>
            </a:pPr>
            <a:r>
              <a:rPr lang="en-US" sz="2400" dirty="0"/>
              <a:t>Disclaimers</a:t>
            </a:r>
          </a:p>
          <a:p>
            <a:pPr lvl="1" algn="just" eaLnBrk="1" hangingPunct="1">
              <a:lnSpc>
                <a:spcPct val="90000"/>
              </a:lnSpc>
              <a:defRPr/>
            </a:pPr>
            <a:r>
              <a:rPr lang="en-US" sz="2000" dirty="0"/>
              <a:t>Real Problems are Fact Specific &amp; Complex</a:t>
            </a:r>
          </a:p>
          <a:p>
            <a:pPr lvl="1" algn="just" eaLnBrk="1" hangingPunct="1">
              <a:lnSpc>
                <a:spcPct val="90000"/>
              </a:lnSpc>
              <a:defRPr/>
            </a:pPr>
            <a:r>
              <a:rPr lang="en-US" sz="2000" dirty="0"/>
              <a:t>Cookie-Cutting can be Dangerous</a:t>
            </a:r>
          </a:p>
          <a:p>
            <a:pPr lvl="1" algn="just" eaLnBrk="1" hangingPunct="1">
              <a:lnSpc>
                <a:spcPct val="90000"/>
              </a:lnSpc>
              <a:defRPr/>
            </a:pPr>
            <a:r>
              <a:rPr lang="en-US" sz="2000" dirty="0"/>
              <a:t>Non-Attorney Advice and the Attorney-Client Privilege</a:t>
            </a:r>
          </a:p>
          <a:p>
            <a:pPr lvl="1" algn="just" eaLnBrk="1" hangingPunct="1">
              <a:lnSpc>
                <a:spcPct val="90000"/>
              </a:lnSpc>
              <a:defRPr/>
            </a:pPr>
            <a:r>
              <a:rPr lang="en-US" sz="2000" dirty="0"/>
              <a:t>Only highlighting major issues due to short time period</a:t>
            </a:r>
          </a:p>
          <a:p>
            <a:pPr marL="457200" indent="-457200" algn="just" eaLnBrk="1" hangingPunct="1">
              <a:lnSpc>
                <a:spcPct val="90000"/>
              </a:lnSpc>
              <a:buFont typeface="+mj-lt"/>
              <a:buAutoNum type="arabicPeriod"/>
              <a:defRPr/>
            </a:pPr>
            <a:endParaRPr lang="en-US" sz="2400" dirty="0" smtClean="0">
              <a:latin typeface="+mj-lt"/>
            </a:endParaRPr>
          </a:p>
        </p:txBody>
      </p:sp>
    </p:spTree>
    <p:extLst>
      <p:ext uri="{BB962C8B-B14F-4D97-AF65-F5344CB8AC3E}">
        <p14:creationId xmlns:p14="http://schemas.microsoft.com/office/powerpoint/2010/main" val="8111196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381000" y="1295400"/>
            <a:ext cx="8077200" cy="5105400"/>
          </a:xfrm>
        </p:spPr>
        <p:txBody>
          <a:bodyPr>
            <a:normAutofit/>
          </a:bodyPr>
          <a:lstStyle/>
          <a:p>
            <a:pPr marL="609600" indent="-609600">
              <a:spcBef>
                <a:spcPct val="0"/>
              </a:spcBef>
              <a:buFontTx/>
              <a:buNone/>
              <a:defRPr/>
            </a:pPr>
            <a:r>
              <a:rPr lang="en-US" sz="2400" dirty="0" smtClean="0">
                <a:latin typeface="+mj-lt"/>
              </a:rPr>
              <a:t>D.  Location of Posting</a:t>
            </a:r>
          </a:p>
          <a:p>
            <a:pPr marL="1257300" lvl="1" indent="-533400">
              <a:spcBef>
                <a:spcPct val="0"/>
              </a:spcBef>
              <a:buFontTx/>
              <a:buAutoNum type="arabicPeriod"/>
              <a:defRPr/>
            </a:pPr>
            <a:r>
              <a:rPr lang="en-US" sz="2400" dirty="0" smtClean="0">
                <a:latin typeface="+mj-lt"/>
              </a:rPr>
              <a:t>Posted in publicly accessible location for entire posting period within jurisdiction.</a:t>
            </a:r>
          </a:p>
          <a:p>
            <a:pPr marL="1257300" lvl="1" indent="-533400">
              <a:spcBef>
                <a:spcPct val="0"/>
              </a:spcBef>
              <a:buFontTx/>
              <a:buAutoNum type="arabicPeriod"/>
              <a:defRPr/>
            </a:pPr>
            <a:r>
              <a:rPr lang="en-US" sz="2400" u="sng" dirty="0" smtClean="0">
                <a:latin typeface="+mj-lt"/>
              </a:rPr>
              <a:t>2012 Revision to Law:</a:t>
            </a:r>
            <a:r>
              <a:rPr lang="en-US" sz="2400" dirty="0" smtClean="0">
                <a:latin typeface="+mj-lt"/>
              </a:rPr>
              <a:t> If School </a:t>
            </a:r>
            <a:r>
              <a:rPr lang="en-US" sz="2400" dirty="0">
                <a:latin typeface="+mj-lt"/>
              </a:rPr>
              <a:t>m</a:t>
            </a:r>
            <a:r>
              <a:rPr lang="en-US" sz="2400" dirty="0" smtClean="0">
                <a:latin typeface="+mj-lt"/>
              </a:rPr>
              <a:t>aintains a website, agenda must be posted on website.</a:t>
            </a:r>
            <a:endParaRPr lang="en-US" sz="2400" u="sng" dirty="0" smtClean="0">
              <a:latin typeface="+mj-lt"/>
            </a:endParaRPr>
          </a:p>
          <a:p>
            <a:pPr marL="609600" indent="-609600">
              <a:spcBef>
                <a:spcPct val="0"/>
              </a:spcBef>
              <a:buFontTx/>
              <a:buNone/>
              <a:defRPr/>
            </a:pPr>
            <a:r>
              <a:rPr lang="en-US" sz="2400" dirty="0" smtClean="0">
                <a:latin typeface="+mj-lt"/>
              </a:rPr>
              <a:t>E.	Content of Agendas – Brief description of 20 words or less and public testimony time.</a:t>
            </a:r>
          </a:p>
          <a:p>
            <a:pPr marL="609600" indent="-609600">
              <a:spcBef>
                <a:spcPct val="0"/>
              </a:spcBef>
              <a:buFontTx/>
              <a:buNone/>
              <a:defRPr/>
            </a:pPr>
            <a:r>
              <a:rPr lang="en-US" sz="2400" dirty="0" smtClean="0">
                <a:latin typeface="+mj-lt"/>
              </a:rPr>
              <a:t>F.	Closed Session Agendas</a:t>
            </a:r>
          </a:p>
          <a:p>
            <a:pPr marL="1257300" lvl="1" indent="-533400">
              <a:spcBef>
                <a:spcPct val="0"/>
              </a:spcBef>
              <a:buFontTx/>
              <a:buAutoNum type="arabicPeriod"/>
              <a:defRPr/>
            </a:pPr>
            <a:r>
              <a:rPr lang="en-US" sz="2400" dirty="0" smtClean="0">
                <a:latin typeface="+mj-lt"/>
              </a:rPr>
              <a:t>Use safe harbor language</a:t>
            </a:r>
          </a:p>
          <a:p>
            <a:pPr marL="1257300" lvl="1" indent="-533400">
              <a:spcBef>
                <a:spcPct val="0"/>
              </a:spcBef>
              <a:buFontTx/>
              <a:buAutoNum type="arabicPeriod"/>
              <a:defRPr/>
            </a:pPr>
            <a:r>
              <a:rPr lang="en-US" sz="2400" dirty="0" smtClean="0">
                <a:latin typeface="+mj-lt"/>
              </a:rPr>
              <a:t>Provide oral notice in advance of closed session</a:t>
            </a:r>
          </a:p>
          <a:p>
            <a:pPr marL="1257300" lvl="1" indent="-533400">
              <a:spcBef>
                <a:spcPct val="0"/>
              </a:spcBef>
              <a:buFontTx/>
              <a:buAutoNum type="arabicPeriod"/>
              <a:defRPr/>
            </a:pPr>
            <a:r>
              <a:rPr lang="en-US" sz="2400" dirty="0" smtClean="0">
                <a:latin typeface="+mj-lt"/>
              </a:rPr>
              <a:t>Make public report of action taken in closed session and roll call vote or abstention of every member, if any.</a:t>
            </a:r>
          </a:p>
          <a:p>
            <a:pPr marL="0" indent="0" eaLnBrk="1" hangingPunct="1">
              <a:buFontTx/>
              <a:buNone/>
              <a:defRPr/>
            </a:pPr>
            <a:endParaRPr lang="en-US" sz="2000" dirty="0" smtClean="0">
              <a:latin typeface="Verdana" pitchFamily="34" charset="0"/>
            </a:endParaRPr>
          </a:p>
          <a:p>
            <a:pPr marL="1257300" lvl="1" indent="-533400" eaLnBrk="1" hangingPunct="1">
              <a:buFontTx/>
              <a:buAutoNum type="arabicParenR"/>
              <a:defRPr/>
            </a:pPr>
            <a:endParaRPr lang="en-US" sz="2400" b="1" dirty="0" smtClean="0">
              <a:latin typeface="Times New Roman" pitchFamily="18" charset="0"/>
            </a:endParaRPr>
          </a:p>
        </p:txBody>
      </p:sp>
      <p:sp>
        <p:nvSpPr>
          <p:cNvPr id="5" name="Rectangle 3"/>
          <p:cNvSpPr>
            <a:spLocks noGrp="1" noChangeArrowheads="1"/>
          </p:cNvSpPr>
          <p:nvPr>
            <p:ph type="title"/>
          </p:nvPr>
        </p:nvSpPr>
        <p:spPr>
          <a:xfrm>
            <a:off x="609600" y="457200"/>
            <a:ext cx="8229600" cy="685800"/>
          </a:xfrm>
          <a:noFill/>
        </p:spPr>
        <p:txBody>
          <a:bodyPr/>
          <a:lstStyle/>
          <a:p>
            <a:pPr algn="l" eaLnBrk="1" hangingPunct="1"/>
            <a:r>
              <a:rPr lang="en-US" sz="3800" b="1" dirty="0" smtClean="0">
                <a:solidFill>
                  <a:schemeClr val="bg1"/>
                </a:solidFill>
              </a:rPr>
              <a:t>3. What are the Notice &amp; Agenda Requirements?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52600"/>
            <a:ext cx="8153400" cy="4401205"/>
          </a:xfrm>
          <a:prstGeom prst="rect">
            <a:avLst/>
          </a:prstGeom>
          <a:noFill/>
        </p:spPr>
        <p:txBody>
          <a:bodyPr wrap="square">
            <a:spAutoFit/>
          </a:bodyPr>
          <a:lstStyle/>
          <a:p>
            <a:pPr marL="514350" lvl="1" indent="-514350">
              <a:buAutoNum type="alphaUcPeriod" startAt="7"/>
              <a:defRPr/>
            </a:pPr>
            <a:r>
              <a:rPr lang="en-US" sz="2800" u="sng" dirty="0" smtClean="0">
                <a:latin typeface="+mj-lt"/>
              </a:rPr>
              <a:t>2012 </a:t>
            </a:r>
            <a:r>
              <a:rPr lang="en-US" sz="2800" u="sng" dirty="0">
                <a:latin typeface="+mj-lt"/>
              </a:rPr>
              <a:t>Revision to Law:</a:t>
            </a:r>
            <a:r>
              <a:rPr lang="en-US" sz="2800" dirty="0">
                <a:latin typeface="+mj-lt"/>
              </a:rPr>
              <a:t> School cannot approve educational executive contract at special meeting</a:t>
            </a:r>
            <a:r>
              <a:rPr lang="en-US" sz="2800" dirty="0" smtClean="0">
                <a:latin typeface="+mj-lt"/>
              </a:rPr>
              <a:t>.</a:t>
            </a:r>
          </a:p>
          <a:p>
            <a:pPr marL="514350" lvl="1" indent="-514350">
              <a:buAutoNum type="alphaUcPeriod" startAt="7"/>
              <a:defRPr/>
            </a:pPr>
            <a:r>
              <a:rPr lang="en-US" sz="2800" u="sng" dirty="0" smtClean="0">
                <a:latin typeface="+mj-lt"/>
              </a:rPr>
              <a:t>2014 Revision to Law</a:t>
            </a:r>
            <a:r>
              <a:rPr lang="en-US" sz="2800" dirty="0" smtClean="0">
                <a:latin typeface="+mj-lt"/>
              </a:rPr>
              <a:t>: The votes of individual Board members must be publicly reported, during meeting and in minutes.</a:t>
            </a:r>
            <a:endParaRPr lang="en-US" sz="2800" dirty="0">
              <a:latin typeface="+mj-lt"/>
            </a:endParaRPr>
          </a:p>
          <a:p>
            <a:pPr marL="514350" lvl="1" indent="-514350">
              <a:buAutoNum type="alphaUcPeriod" startAt="7"/>
              <a:defRPr/>
            </a:pPr>
            <a:r>
              <a:rPr lang="en-US" sz="2800" dirty="0" smtClean="0">
                <a:latin typeface="+mj-lt"/>
              </a:rPr>
              <a:t>A </a:t>
            </a:r>
            <a:r>
              <a:rPr lang="en-US" sz="2800" dirty="0">
                <a:latin typeface="+mj-lt"/>
              </a:rPr>
              <a:t>Word on Board Minutes</a:t>
            </a:r>
          </a:p>
          <a:p>
            <a:pPr marL="914400" lvl="1" indent="-339725">
              <a:buFontTx/>
              <a:buAutoNum type="arabicPeriod"/>
              <a:defRPr/>
            </a:pPr>
            <a:r>
              <a:rPr lang="en-US" sz="2800" dirty="0">
                <a:latin typeface="+mj-lt"/>
              </a:rPr>
              <a:t>Include all material motions and votes</a:t>
            </a:r>
          </a:p>
          <a:p>
            <a:pPr marL="914400" lvl="1" indent="-339725">
              <a:buFontTx/>
              <a:buAutoNum type="arabicPeriod"/>
              <a:defRPr/>
            </a:pPr>
            <a:r>
              <a:rPr lang="en-US" sz="2800" dirty="0">
                <a:latin typeface="+mj-lt"/>
              </a:rPr>
              <a:t>Codify a process for preparing, adopting and distributing minutes</a:t>
            </a:r>
          </a:p>
        </p:txBody>
      </p:sp>
      <p:sp>
        <p:nvSpPr>
          <p:cNvPr id="5" name="Rectangle 3"/>
          <p:cNvSpPr>
            <a:spLocks noGrp="1" noChangeArrowheads="1"/>
          </p:cNvSpPr>
          <p:nvPr>
            <p:ph type="title"/>
          </p:nvPr>
        </p:nvSpPr>
        <p:spPr>
          <a:xfrm>
            <a:off x="609600" y="457200"/>
            <a:ext cx="8229600" cy="685800"/>
          </a:xfrm>
          <a:noFill/>
        </p:spPr>
        <p:txBody>
          <a:bodyPr/>
          <a:lstStyle/>
          <a:p>
            <a:pPr algn="l" eaLnBrk="1" hangingPunct="1"/>
            <a:r>
              <a:rPr lang="en-US" sz="3800" b="1" dirty="0" smtClean="0">
                <a:solidFill>
                  <a:schemeClr val="bg1"/>
                </a:solidFill>
              </a:rPr>
              <a:t>3. What are the Notice &amp; Agenda Requirements?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04800" y="1524000"/>
            <a:ext cx="8077200" cy="4419600"/>
          </a:xfrm>
        </p:spPr>
        <p:txBody>
          <a:bodyPr/>
          <a:lstStyle/>
          <a:p>
            <a:pPr marL="631825" indent="-631825" eaLnBrk="1" hangingPunct="1">
              <a:lnSpc>
                <a:spcPct val="90000"/>
              </a:lnSpc>
              <a:buFontTx/>
              <a:buNone/>
              <a:tabLst>
                <a:tab pos="1203325" algn="l"/>
              </a:tabLst>
              <a:defRPr/>
            </a:pPr>
            <a:r>
              <a:rPr lang="en-US" dirty="0" smtClean="0">
                <a:latin typeface="+mj-lt"/>
              </a:rPr>
              <a:t>	A.	Public testimony</a:t>
            </a:r>
          </a:p>
          <a:p>
            <a:pPr marL="1600200" lvl="2" indent="-334963" eaLnBrk="1" hangingPunct="1">
              <a:lnSpc>
                <a:spcPct val="90000"/>
              </a:lnSpc>
              <a:tabLst>
                <a:tab pos="1203325" algn="l"/>
              </a:tabLst>
              <a:defRPr/>
            </a:pPr>
            <a:r>
              <a:rPr lang="en-US" sz="3200" dirty="0" smtClean="0">
                <a:latin typeface="+mj-lt"/>
              </a:rPr>
              <a:t>Addressing disruptive speakers?</a:t>
            </a:r>
          </a:p>
          <a:p>
            <a:pPr marL="631825" indent="-631825" eaLnBrk="1" hangingPunct="1">
              <a:lnSpc>
                <a:spcPct val="90000"/>
              </a:lnSpc>
              <a:buFontTx/>
              <a:buNone/>
              <a:tabLst>
                <a:tab pos="1203325" algn="l"/>
              </a:tabLst>
              <a:defRPr/>
            </a:pPr>
            <a:r>
              <a:rPr lang="en-US" dirty="0" smtClean="0">
                <a:latin typeface="+mj-lt"/>
              </a:rPr>
              <a:t>	B.	Taping or broadcasting</a:t>
            </a:r>
          </a:p>
          <a:p>
            <a:pPr marL="631825" indent="-631825" eaLnBrk="1" hangingPunct="1">
              <a:lnSpc>
                <a:spcPct val="90000"/>
              </a:lnSpc>
              <a:buFontTx/>
              <a:buNone/>
              <a:tabLst>
                <a:tab pos="1203325" algn="l"/>
              </a:tabLst>
              <a:defRPr/>
            </a:pPr>
            <a:r>
              <a:rPr lang="en-US" dirty="0" smtClean="0">
                <a:latin typeface="+mj-lt"/>
              </a:rPr>
              <a:t>	C.	Conditions of attendance</a:t>
            </a:r>
          </a:p>
          <a:p>
            <a:pPr marL="631825" indent="-631825" eaLnBrk="1" hangingPunct="1">
              <a:lnSpc>
                <a:spcPct val="90000"/>
              </a:lnSpc>
              <a:buFontTx/>
              <a:buNone/>
              <a:tabLst>
                <a:tab pos="1203325" algn="l"/>
              </a:tabLst>
              <a:defRPr/>
            </a:pPr>
            <a:r>
              <a:rPr lang="en-US" dirty="0" smtClean="0">
                <a:latin typeface="+mj-lt"/>
              </a:rPr>
              <a:t>	D.	Non-discriminatory facilities</a:t>
            </a:r>
          </a:p>
          <a:p>
            <a:pPr marL="631825" indent="-631825" eaLnBrk="1" hangingPunct="1">
              <a:lnSpc>
                <a:spcPct val="90000"/>
              </a:lnSpc>
              <a:buFontTx/>
              <a:buNone/>
              <a:tabLst>
                <a:tab pos="1203325" algn="l"/>
              </a:tabLst>
              <a:defRPr/>
            </a:pPr>
            <a:r>
              <a:rPr lang="en-US" dirty="0" smtClean="0">
                <a:latin typeface="+mj-lt"/>
              </a:rPr>
              <a:t>	E.	Copies of agendas and other</a:t>
            </a:r>
          </a:p>
          <a:p>
            <a:pPr marL="631825" indent="-631825" eaLnBrk="1" hangingPunct="1">
              <a:lnSpc>
                <a:spcPct val="90000"/>
              </a:lnSpc>
              <a:buFontTx/>
              <a:buNone/>
              <a:tabLst>
                <a:tab pos="1203325" algn="l"/>
              </a:tabLst>
              <a:defRPr/>
            </a:pPr>
            <a:r>
              <a:rPr lang="en-US" dirty="0" smtClean="0">
                <a:latin typeface="+mj-lt"/>
              </a:rPr>
              <a:t>		public writings.</a:t>
            </a:r>
          </a:p>
        </p:txBody>
      </p:sp>
      <p:sp>
        <p:nvSpPr>
          <p:cNvPr id="20484" name="Rectangle 3"/>
          <p:cNvSpPr>
            <a:spLocks noGrp="1" noChangeArrowheads="1"/>
          </p:cNvSpPr>
          <p:nvPr>
            <p:ph type="title"/>
          </p:nvPr>
        </p:nvSpPr>
        <p:spPr>
          <a:xfrm>
            <a:off x="0" y="457200"/>
            <a:ext cx="8229600" cy="685800"/>
          </a:xfrm>
          <a:noFill/>
        </p:spPr>
        <p:txBody>
          <a:bodyPr/>
          <a:lstStyle/>
          <a:p>
            <a:pPr algn="l" eaLnBrk="1" hangingPunct="1"/>
            <a:r>
              <a:rPr lang="en-US" sz="3800" b="1" dirty="0" smtClean="0">
                <a:solidFill>
                  <a:schemeClr val="bg1"/>
                </a:solidFill>
              </a:rPr>
              <a:t>4. What are the Public’s Rights?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762000" y="1828800"/>
            <a:ext cx="7467600" cy="3657600"/>
          </a:xfrm>
        </p:spPr>
        <p:txBody>
          <a:bodyPr/>
          <a:lstStyle/>
          <a:p>
            <a:pPr marL="990600" lvl="1" indent="-533400" eaLnBrk="1" hangingPunct="1">
              <a:buFontTx/>
              <a:buNone/>
              <a:defRPr/>
            </a:pPr>
            <a:endParaRPr lang="en-US" sz="2400" b="1" dirty="0" smtClean="0">
              <a:latin typeface="Verdana" pitchFamily="34" charset="0"/>
            </a:endParaRPr>
          </a:p>
          <a:p>
            <a:pPr marL="990600" lvl="1" indent="-533400" eaLnBrk="1" hangingPunct="1">
              <a:buFontTx/>
              <a:buNone/>
              <a:defRPr/>
            </a:pPr>
            <a:r>
              <a:rPr lang="en-US" sz="3200" dirty="0" smtClean="0">
                <a:latin typeface="+mj-lt"/>
              </a:rPr>
              <a:t>A.	Confidentiality requirement</a:t>
            </a:r>
          </a:p>
          <a:p>
            <a:pPr marL="609600" indent="-609600" eaLnBrk="1" hangingPunct="1">
              <a:buFontTx/>
              <a:buNone/>
              <a:defRPr/>
            </a:pPr>
            <a:r>
              <a:rPr lang="en-US" dirty="0" smtClean="0">
                <a:latin typeface="+mj-lt"/>
              </a:rPr>
              <a:t>		No Board member, staff member   	or invitee may disclose information 	from closed session without the 	authorization of the Board.</a:t>
            </a:r>
          </a:p>
          <a:p>
            <a:pPr marL="990600" lvl="1" indent="-533400" eaLnBrk="1" hangingPunct="1">
              <a:buFontTx/>
              <a:buNone/>
              <a:defRPr/>
            </a:pPr>
            <a:endParaRPr lang="en-US" sz="2400" b="1" dirty="0" smtClean="0">
              <a:latin typeface="Verdana" pitchFamily="34" charset="0"/>
            </a:endParaRPr>
          </a:p>
        </p:txBody>
      </p:sp>
      <p:sp>
        <p:nvSpPr>
          <p:cNvPr id="21508" name="Rectangle 3"/>
          <p:cNvSpPr>
            <a:spLocks noGrp="1" noChangeArrowheads="1"/>
          </p:cNvSpPr>
          <p:nvPr>
            <p:ph type="title"/>
          </p:nvPr>
        </p:nvSpPr>
        <p:spPr>
          <a:xfrm>
            <a:off x="609600" y="457200"/>
            <a:ext cx="7086600" cy="685800"/>
          </a:xfrm>
          <a:noFill/>
        </p:spPr>
        <p:txBody>
          <a:bodyPr/>
          <a:lstStyle/>
          <a:p>
            <a:pPr algn="l" eaLnBrk="1" hangingPunct="1"/>
            <a:r>
              <a:rPr lang="en-US" sz="4000" b="1" dirty="0" smtClean="0">
                <a:solidFill>
                  <a:schemeClr val="bg1"/>
                </a:solidFill>
              </a:rPr>
              <a:t>5. What are the Permissible Closed Sessions?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04800" y="1447800"/>
            <a:ext cx="8534400" cy="4953000"/>
          </a:xfrm>
        </p:spPr>
        <p:txBody>
          <a:bodyPr/>
          <a:lstStyle/>
          <a:p>
            <a:pPr marL="990600" lvl="1" indent="-533400" eaLnBrk="1" hangingPunct="1">
              <a:buFontTx/>
              <a:buAutoNum type="alphaUcPeriod" startAt="2"/>
              <a:defRPr/>
            </a:pPr>
            <a:r>
              <a:rPr lang="en-US" sz="3200" dirty="0" smtClean="0">
                <a:latin typeface="+mj-lt"/>
              </a:rPr>
              <a:t>Authorized Closed Sessions</a:t>
            </a:r>
            <a:endParaRPr lang="en-US" dirty="0" smtClean="0">
              <a:latin typeface="+mj-lt"/>
            </a:endParaRPr>
          </a:p>
          <a:p>
            <a:pPr marL="990600" lvl="1" indent="-533400" eaLnBrk="1" hangingPunct="1">
              <a:buFontTx/>
              <a:buNone/>
              <a:defRPr/>
            </a:pPr>
            <a:r>
              <a:rPr lang="en-US" dirty="0" smtClean="0">
                <a:latin typeface="+mj-lt"/>
              </a:rPr>
              <a:t>	    1. Personnel </a:t>
            </a:r>
          </a:p>
          <a:p>
            <a:pPr marL="2209800" lvl="4" indent="-381000" eaLnBrk="1" hangingPunct="1">
              <a:buFont typeface="Verdana" pitchFamily="34" charset="0"/>
              <a:buChar char="–"/>
              <a:defRPr/>
            </a:pPr>
            <a:r>
              <a:rPr lang="en-US" sz="2800" dirty="0" smtClean="0">
                <a:latin typeface="+mj-lt"/>
              </a:rPr>
              <a:t>Caveat - 24 hour written notice to employee if complaints and/or charges will be heard.</a:t>
            </a:r>
          </a:p>
          <a:p>
            <a:pPr marL="1752600" lvl="3" indent="-381000" eaLnBrk="1" hangingPunct="1">
              <a:buFontTx/>
              <a:buAutoNum type="arabicPeriod" startAt="2"/>
              <a:defRPr/>
            </a:pPr>
            <a:r>
              <a:rPr lang="en-US" sz="2800" dirty="0" smtClean="0">
                <a:latin typeface="+mj-lt"/>
              </a:rPr>
              <a:t>Real estate negotiations</a:t>
            </a:r>
          </a:p>
          <a:p>
            <a:pPr marL="1752600" lvl="3" indent="-381000" eaLnBrk="1" hangingPunct="1">
              <a:buFontTx/>
              <a:buAutoNum type="arabicPeriod" startAt="2"/>
              <a:defRPr/>
            </a:pPr>
            <a:r>
              <a:rPr lang="en-US" sz="2800" dirty="0" smtClean="0">
                <a:latin typeface="+mj-lt"/>
              </a:rPr>
              <a:t>Labor negotiations</a:t>
            </a:r>
            <a:endParaRPr lang="en-US" sz="2800" u="sng" dirty="0" smtClean="0">
              <a:latin typeface="+mj-lt"/>
            </a:endParaRPr>
          </a:p>
          <a:p>
            <a:pPr marL="1752600" lvl="3" indent="-381000" eaLnBrk="1" hangingPunct="1">
              <a:buFontTx/>
              <a:buAutoNum type="arabicPeriod" startAt="2"/>
              <a:defRPr/>
            </a:pPr>
            <a:r>
              <a:rPr lang="en-US" sz="2800" dirty="0" smtClean="0">
                <a:latin typeface="+mj-lt"/>
              </a:rPr>
              <a:t>Public security exception</a:t>
            </a:r>
          </a:p>
          <a:p>
            <a:pPr marL="1752600" lvl="3" indent="-381000" eaLnBrk="1" hangingPunct="1">
              <a:buFontTx/>
              <a:buAutoNum type="arabicPeriod" startAt="2"/>
              <a:defRPr/>
            </a:pPr>
            <a:r>
              <a:rPr lang="en-US" sz="2800" dirty="0" smtClean="0">
                <a:latin typeface="+mj-lt"/>
              </a:rPr>
              <a:t>Conference with legal counsel</a:t>
            </a:r>
          </a:p>
          <a:p>
            <a:pPr marL="1752600" lvl="3" indent="-381000" eaLnBrk="1" hangingPunct="1">
              <a:buFontTx/>
              <a:buAutoNum type="arabicPeriod" startAt="2"/>
              <a:defRPr/>
            </a:pPr>
            <a:r>
              <a:rPr lang="en-US" sz="2800" dirty="0" smtClean="0">
                <a:latin typeface="+mj-lt"/>
              </a:rPr>
              <a:t>Pupil discipline</a:t>
            </a:r>
          </a:p>
          <a:p>
            <a:pPr marL="609600" indent="-609600" eaLnBrk="1" hangingPunct="1">
              <a:buFontTx/>
              <a:buNone/>
              <a:defRPr/>
            </a:pPr>
            <a:endParaRPr lang="en-US" sz="2000" b="1" dirty="0" smtClean="0">
              <a:latin typeface="Verdana" pitchFamily="34" charset="0"/>
            </a:endParaRPr>
          </a:p>
          <a:p>
            <a:pPr marL="609600" indent="-609600" eaLnBrk="1" hangingPunct="1">
              <a:defRPr/>
            </a:pPr>
            <a:endParaRPr lang="en-US" sz="2000" b="1" dirty="0" smtClean="0">
              <a:latin typeface="Times New Roman" pitchFamily="18" charset="0"/>
            </a:endParaRPr>
          </a:p>
        </p:txBody>
      </p:sp>
      <p:sp>
        <p:nvSpPr>
          <p:cNvPr id="22531" name="Rectangle 3"/>
          <p:cNvSpPr>
            <a:spLocks noGrp="1" noChangeArrowheads="1"/>
          </p:cNvSpPr>
          <p:nvPr>
            <p:ph type="title"/>
          </p:nvPr>
        </p:nvSpPr>
        <p:spPr>
          <a:xfrm>
            <a:off x="609600" y="457200"/>
            <a:ext cx="7086600" cy="685800"/>
          </a:xfrm>
          <a:noFill/>
        </p:spPr>
        <p:txBody>
          <a:bodyPr/>
          <a:lstStyle/>
          <a:p>
            <a:pPr algn="l" eaLnBrk="1" hangingPunct="1"/>
            <a:r>
              <a:rPr lang="en-US" sz="4000" b="1" dirty="0" smtClean="0">
                <a:solidFill>
                  <a:schemeClr val="bg1"/>
                </a:solidFill>
              </a:rPr>
              <a:t>5. What are the Permissible Closed Sessions?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0"/>
          <p:cNvSpPr>
            <a:spLocks noGrp="1" noChangeArrowheads="1"/>
          </p:cNvSpPr>
          <p:nvPr>
            <p:ph type="body" idx="1"/>
          </p:nvPr>
        </p:nvSpPr>
        <p:spPr>
          <a:xfrm>
            <a:off x="685800" y="1524000"/>
            <a:ext cx="7467600" cy="4572000"/>
          </a:xfrm>
        </p:spPr>
        <p:txBody>
          <a:bodyPr/>
          <a:lstStyle/>
          <a:p>
            <a:pPr marL="609600" indent="-609600" eaLnBrk="1" hangingPunct="1">
              <a:buFontTx/>
              <a:buNone/>
              <a:defRPr/>
            </a:pPr>
            <a:r>
              <a:rPr lang="en-US" sz="2400" b="1" dirty="0" smtClean="0">
                <a:latin typeface="Verdana" pitchFamily="34" charset="0"/>
              </a:rPr>
              <a:t>     </a:t>
            </a:r>
            <a:r>
              <a:rPr lang="en-US" sz="2400" dirty="0" smtClean="0">
                <a:latin typeface="+mj-lt"/>
              </a:rPr>
              <a:t>A.	   Penalties</a:t>
            </a:r>
          </a:p>
          <a:p>
            <a:pPr marL="2027238" lvl="2" indent="-457200" eaLnBrk="1" hangingPunct="1">
              <a:buFont typeface="+mj-lt"/>
              <a:buAutoNum type="arabicPeriod"/>
              <a:defRPr/>
            </a:pPr>
            <a:r>
              <a:rPr lang="en-US" dirty="0" smtClean="0">
                <a:latin typeface="+mj-lt"/>
              </a:rPr>
              <a:t>Criminal penalties apply if a member intends to deprive the public of information to which the member knows or has reason to know the public is entitled to under the Act.</a:t>
            </a:r>
          </a:p>
          <a:p>
            <a:pPr marL="2027238" lvl="2" indent="-457200" eaLnBrk="1" hangingPunct="1">
              <a:buFont typeface="+mj-lt"/>
              <a:buAutoNum type="arabicPeriod"/>
              <a:defRPr/>
            </a:pPr>
            <a:r>
              <a:rPr lang="en-US" dirty="0" smtClean="0">
                <a:latin typeface="+mj-lt"/>
              </a:rPr>
              <a:t>Civil Remedies</a:t>
            </a:r>
          </a:p>
          <a:p>
            <a:pPr marL="2027238" lvl="2" indent="-457200" eaLnBrk="1" hangingPunct="1">
              <a:buFont typeface="+mj-lt"/>
              <a:buAutoNum type="arabicPeriod"/>
              <a:defRPr/>
            </a:pPr>
            <a:r>
              <a:rPr lang="en-US" dirty="0" smtClean="0">
                <a:latin typeface="+mj-lt"/>
              </a:rPr>
              <a:t>Injunctive relief may be obtained or action declared null and void after failure to cure violation.</a:t>
            </a:r>
          </a:p>
        </p:txBody>
      </p:sp>
      <p:sp>
        <p:nvSpPr>
          <p:cNvPr id="23556" name="Rectangle 3"/>
          <p:cNvSpPr>
            <a:spLocks noGrp="1" noChangeArrowheads="1"/>
          </p:cNvSpPr>
          <p:nvPr>
            <p:ph type="title"/>
          </p:nvPr>
        </p:nvSpPr>
        <p:spPr>
          <a:xfrm>
            <a:off x="152400" y="457200"/>
            <a:ext cx="7543800" cy="685800"/>
          </a:xfrm>
          <a:noFill/>
        </p:spPr>
        <p:txBody>
          <a:bodyPr/>
          <a:lstStyle/>
          <a:p>
            <a:pPr algn="l" eaLnBrk="1" hangingPunct="1"/>
            <a:r>
              <a:rPr lang="en-US" sz="3400" b="1" dirty="0" smtClean="0">
                <a:solidFill>
                  <a:schemeClr val="bg1"/>
                </a:solidFill>
              </a:rPr>
              <a:t>6. What are the Penalties &amp; Remedies for Violating the Act?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85800" y="2286000"/>
            <a:ext cx="7467600" cy="4800600"/>
          </a:xfrm>
        </p:spPr>
        <p:txBody>
          <a:bodyPr/>
          <a:lstStyle/>
          <a:p>
            <a:pPr marL="1493838" indent="-609600" eaLnBrk="1" hangingPunct="1">
              <a:lnSpc>
                <a:spcPct val="80000"/>
              </a:lnSpc>
              <a:buFontTx/>
              <a:buAutoNum type="arabicPeriod"/>
              <a:defRPr/>
            </a:pPr>
            <a:r>
              <a:rPr lang="en-US" sz="2400" dirty="0" smtClean="0">
                <a:latin typeface="+mj-lt"/>
              </a:rPr>
              <a:t>Generally, written demand for alleged open session violations must be made within 30 days.</a:t>
            </a:r>
          </a:p>
          <a:p>
            <a:pPr marL="1493838" indent="-609600" eaLnBrk="1" hangingPunct="1">
              <a:lnSpc>
                <a:spcPct val="80000"/>
              </a:lnSpc>
              <a:buFontTx/>
              <a:buAutoNum type="arabicPeriod"/>
              <a:defRPr/>
            </a:pPr>
            <a:r>
              <a:rPr lang="en-US" sz="2400" dirty="0" smtClean="0">
                <a:latin typeface="+mj-lt"/>
              </a:rPr>
              <a:t>Otherwise demand must be made within 90 days.</a:t>
            </a:r>
          </a:p>
          <a:p>
            <a:pPr marL="1493838" indent="-609600" eaLnBrk="1" hangingPunct="1">
              <a:lnSpc>
                <a:spcPct val="80000"/>
              </a:lnSpc>
              <a:buFontTx/>
              <a:buAutoNum type="arabicPeriod"/>
              <a:defRPr/>
            </a:pPr>
            <a:r>
              <a:rPr lang="en-US" sz="2400" dirty="0" smtClean="0">
                <a:latin typeface="+mj-lt"/>
              </a:rPr>
              <a:t>Legislative body must cure within 30 days or notify the demanding party that it will not cure</a:t>
            </a:r>
          </a:p>
          <a:p>
            <a:pPr marL="1493838" indent="-609600" eaLnBrk="1" hangingPunct="1">
              <a:lnSpc>
                <a:spcPct val="80000"/>
              </a:lnSpc>
              <a:buFontTx/>
              <a:buAutoNum type="arabicPeriod"/>
              <a:defRPr/>
            </a:pPr>
            <a:r>
              <a:rPr lang="en-US" sz="2400" dirty="0" smtClean="0">
                <a:latin typeface="+mj-lt"/>
              </a:rPr>
              <a:t>Demanding party can initiate litigation to compel compliance and if successful, may be awarded attorneys fees and court costs.</a:t>
            </a:r>
          </a:p>
          <a:p>
            <a:pPr marL="1493838" indent="-609600" eaLnBrk="1" hangingPunct="1">
              <a:lnSpc>
                <a:spcPct val="80000"/>
              </a:lnSpc>
              <a:buFontTx/>
              <a:buNone/>
              <a:defRPr/>
            </a:pPr>
            <a:endParaRPr lang="en-US" sz="2000" b="1" dirty="0" smtClean="0">
              <a:latin typeface="Times New Roman" pitchFamily="18" charset="0"/>
            </a:endParaRPr>
          </a:p>
        </p:txBody>
      </p:sp>
      <p:sp>
        <p:nvSpPr>
          <p:cNvPr id="23556" name="Rectangle 5"/>
          <p:cNvSpPr>
            <a:spLocks noChangeArrowheads="1"/>
          </p:cNvSpPr>
          <p:nvPr/>
        </p:nvSpPr>
        <p:spPr bwMode="auto">
          <a:xfrm>
            <a:off x="1066800" y="1600200"/>
            <a:ext cx="746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2400" dirty="0" smtClean="0">
                <a:solidFill>
                  <a:schemeClr val="tx2"/>
                </a:solidFill>
                <a:latin typeface="+mj-lt"/>
              </a:rPr>
              <a:t>B.    Notice </a:t>
            </a:r>
            <a:r>
              <a:rPr lang="en-US" sz="2400" dirty="0">
                <a:solidFill>
                  <a:schemeClr val="tx2"/>
                </a:solidFill>
                <a:latin typeface="+mj-lt"/>
              </a:rPr>
              <a:t>and Demand for Cure for Alleged Current or Future Violations of Law</a:t>
            </a:r>
          </a:p>
        </p:txBody>
      </p:sp>
      <p:sp>
        <p:nvSpPr>
          <p:cNvPr id="24580" name="Rectangle 3"/>
          <p:cNvSpPr>
            <a:spLocks noGrp="1" noChangeArrowheads="1"/>
          </p:cNvSpPr>
          <p:nvPr>
            <p:ph type="title"/>
          </p:nvPr>
        </p:nvSpPr>
        <p:spPr>
          <a:xfrm>
            <a:off x="152400" y="457200"/>
            <a:ext cx="7543800" cy="685800"/>
          </a:xfrm>
          <a:noFill/>
        </p:spPr>
        <p:txBody>
          <a:bodyPr/>
          <a:lstStyle/>
          <a:p>
            <a:pPr algn="l" eaLnBrk="1" hangingPunct="1"/>
            <a:r>
              <a:rPr lang="en-US" sz="3200" b="1" dirty="0" smtClean="0">
                <a:solidFill>
                  <a:schemeClr val="bg1"/>
                </a:solidFill>
              </a:rPr>
              <a:t>6. What are the Penalties &amp; Remedies for Violating the Act?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228600"/>
            <a:ext cx="8534400" cy="1066800"/>
          </a:xfrm>
        </p:spPr>
        <p:txBody>
          <a:bodyPr/>
          <a:lstStyle/>
          <a:p>
            <a:pPr algn="l"/>
            <a:r>
              <a:rPr lang="en-US" sz="3200" b="1" dirty="0" smtClean="0">
                <a:solidFill>
                  <a:schemeClr val="bg1"/>
                </a:solidFill>
              </a:rPr>
              <a:t>7. New Law for 2013 Relating to Process for Challenging Past Actions</a:t>
            </a:r>
            <a:endParaRPr lang="en-US" sz="3200" dirty="0" smtClean="0">
              <a:solidFill>
                <a:schemeClr val="bg1"/>
              </a:solidFill>
            </a:endParaRPr>
          </a:p>
        </p:txBody>
      </p:sp>
      <p:sp>
        <p:nvSpPr>
          <p:cNvPr id="3" name="Content Placeholder 2"/>
          <p:cNvSpPr>
            <a:spLocks noGrp="1"/>
          </p:cNvSpPr>
          <p:nvPr>
            <p:ph idx="1"/>
          </p:nvPr>
        </p:nvSpPr>
        <p:spPr>
          <a:xfrm>
            <a:off x="381000" y="1524000"/>
            <a:ext cx="8305800" cy="4419600"/>
          </a:xfrm>
        </p:spPr>
        <p:txBody>
          <a:bodyPr/>
          <a:lstStyle/>
          <a:p>
            <a:pPr marL="514350" indent="-514350">
              <a:buFontTx/>
              <a:buAutoNum type="arabicPeriod"/>
              <a:defRPr/>
            </a:pPr>
            <a:r>
              <a:rPr lang="en-US" sz="2400" dirty="0" smtClean="0"/>
              <a:t>Prior to filing an action, the DA or private party must send cease and desist letter within 9 months of the alleged violations (not applicable to actions occurring before 1/1/13).</a:t>
            </a:r>
          </a:p>
          <a:p>
            <a:pPr marL="514350" indent="-514350">
              <a:buFontTx/>
              <a:buAutoNum type="arabicPeriod"/>
              <a:defRPr/>
            </a:pPr>
            <a:r>
              <a:rPr lang="en-US" sz="2400" dirty="0" smtClean="0"/>
              <a:t>Charter School Board can: a) provide unconditional commitment to comply within 30 days or b) lawsuit can commence.</a:t>
            </a:r>
          </a:p>
          <a:p>
            <a:pPr marL="514350" indent="-514350">
              <a:buFontTx/>
              <a:buAutoNum type="arabicPeriod"/>
              <a:defRPr/>
            </a:pPr>
            <a:r>
              <a:rPr lang="en-US" sz="2400" dirty="0" smtClean="0"/>
              <a:t>Plaintiff entitled to legal fees if they prevail.</a:t>
            </a:r>
          </a:p>
          <a:p>
            <a:pPr marL="514350" indent="-514350">
              <a:buFontTx/>
              <a:buAutoNum type="arabicPeriod"/>
              <a:defRPr/>
            </a:pPr>
            <a:r>
              <a:rPr lang="en-US" sz="2400" dirty="0" smtClean="0"/>
              <a:t>This reflects change in Brown Act enforcement.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Conflicts of Interest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12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43000" y="1295400"/>
            <a:ext cx="4572000" cy="2246313"/>
          </a:xfrm>
          <a:prstGeom prst="rect">
            <a:avLst/>
          </a:prstGeom>
        </p:spPr>
        <p:txBody>
          <a:bodyPr>
            <a:spAutoFit/>
          </a:bodyPr>
          <a:lstStyle/>
          <a:p>
            <a:pPr algn="ctr">
              <a:defRPr/>
            </a:pPr>
            <a:r>
              <a:rPr lang="en-US" sz="2800" b="1" dirty="0">
                <a:latin typeface="+mj-lt"/>
              </a:rPr>
              <a:t>QUESTIONS AND RESPONSES</a:t>
            </a:r>
          </a:p>
          <a:p>
            <a:pPr algn="ctr">
              <a:defRPr/>
            </a:pPr>
            <a:endParaRPr lang="en-US" sz="2800" b="1" dirty="0">
              <a:latin typeface="+mj-lt"/>
            </a:endParaRPr>
          </a:p>
          <a:p>
            <a:pPr algn="ctr">
              <a:defRPr/>
            </a:pPr>
            <a:r>
              <a:rPr lang="en-US" sz="2800" b="1" dirty="0">
                <a:latin typeface="+mj-lt"/>
              </a:rPr>
              <a:t>THANKS FOR ATTENDING TODAY!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2209800" y="1905000"/>
            <a:ext cx="7543800" cy="2057400"/>
          </a:xfrm>
        </p:spPr>
        <p:txBody>
          <a:bodyPr/>
          <a:lstStyle/>
          <a:p>
            <a:pPr eaLnBrk="1" hangingPunct="1">
              <a:defRPr/>
            </a:pPr>
            <a:r>
              <a:rPr lang="en-US" sz="2000" dirty="0" smtClean="0"/>
              <a:t/>
            </a:r>
            <a:br>
              <a:rPr lang="en-US" sz="2000" dirty="0" smtClean="0"/>
            </a:br>
            <a:r>
              <a:rPr lang="en-US" sz="2800" dirty="0" smtClean="0">
                <a:effectLst>
                  <a:outerShdw blurRad="38100" dist="38100" dir="2700000" algn="tl">
                    <a:srgbClr val="C0C0C0"/>
                  </a:outerShdw>
                </a:effectLst>
              </a:rPr>
              <a:t/>
            </a:r>
            <a:br>
              <a:rPr lang="en-US" sz="2800" dirty="0" smtClean="0">
                <a:effectLst>
                  <a:outerShdw blurRad="38100" dist="38100" dir="2700000" algn="tl">
                    <a:srgbClr val="C0C0C0"/>
                  </a:outerShdw>
                </a:effectLst>
              </a:rPr>
            </a:br>
            <a:r>
              <a:rPr lang="en-US" sz="4000" b="1" dirty="0" smtClean="0">
                <a:solidFill>
                  <a:schemeClr val="bg1"/>
                </a:solidFill>
                <a:effectLst>
                  <a:outerShdw blurRad="38100" dist="38100" dir="2700000" algn="tl">
                    <a:srgbClr val="C0C0C0"/>
                  </a:outerShdw>
                </a:effectLst>
                <a:latin typeface="+mn-lt"/>
              </a:rPr>
              <a:t>Understanding the </a:t>
            </a:r>
            <a:br>
              <a:rPr lang="en-US" sz="4000" b="1" dirty="0" smtClean="0">
                <a:solidFill>
                  <a:schemeClr val="bg1"/>
                </a:solidFill>
                <a:effectLst>
                  <a:outerShdw blurRad="38100" dist="38100" dir="2700000" algn="tl">
                    <a:srgbClr val="C0C0C0"/>
                  </a:outerShdw>
                </a:effectLst>
                <a:latin typeface="+mn-lt"/>
              </a:rPr>
            </a:br>
            <a:r>
              <a:rPr lang="en-US" sz="4000" b="1" dirty="0" smtClean="0">
                <a:solidFill>
                  <a:schemeClr val="bg1"/>
                </a:solidFill>
                <a:effectLst>
                  <a:outerShdw blurRad="38100" dist="38100" dir="2700000" algn="tl">
                    <a:srgbClr val="C0C0C0"/>
                  </a:outerShdw>
                </a:effectLst>
                <a:latin typeface="+mn-lt"/>
              </a:rPr>
              <a:t>Brown Act</a:t>
            </a:r>
          </a:p>
        </p:txBody>
      </p:sp>
      <p:sp>
        <p:nvSpPr>
          <p:cNvPr id="3075" name="Rectangle 3"/>
          <p:cNvSpPr>
            <a:spLocks noChangeArrowheads="1"/>
          </p:cNvSpPr>
          <p:nvPr/>
        </p:nvSpPr>
        <p:spPr bwMode="auto">
          <a:xfrm>
            <a:off x="1676400" y="4800600"/>
            <a:ext cx="7467600" cy="1371600"/>
          </a:xfrm>
          <a:prstGeom prst="rect">
            <a:avLst/>
          </a:prstGeom>
          <a:noFill/>
          <a:ln w="9525">
            <a:noFill/>
            <a:miter lim="800000"/>
            <a:headEnd/>
            <a:tailEnd/>
          </a:ln>
        </p:spPr>
        <p:txBody>
          <a:bodyPr anchor="ctr"/>
          <a:lstStyle/>
          <a:p>
            <a:endParaRPr lang="en-US" sz="1600" b="1">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609600" y="457200"/>
            <a:ext cx="7086600" cy="685800"/>
          </a:xfrm>
          <a:noFill/>
        </p:spPr>
        <p:txBody>
          <a:bodyPr/>
          <a:lstStyle/>
          <a:p>
            <a:pPr eaLnBrk="1" hangingPunct="1"/>
            <a:r>
              <a:rPr lang="en-US" sz="4000" b="1" dirty="0" smtClean="0">
                <a:solidFill>
                  <a:schemeClr val="bg1"/>
                </a:solidFill>
              </a:rPr>
              <a:t>Overview: 6 Questions</a:t>
            </a:r>
          </a:p>
        </p:txBody>
      </p:sp>
      <p:sp>
        <p:nvSpPr>
          <p:cNvPr id="4099" name="Rectangle 2"/>
          <p:cNvSpPr>
            <a:spLocks noGrp="1" noChangeArrowheads="1"/>
          </p:cNvSpPr>
          <p:nvPr>
            <p:ph type="body" idx="4294967295"/>
          </p:nvPr>
        </p:nvSpPr>
        <p:spPr>
          <a:xfrm>
            <a:off x="914400" y="1524000"/>
            <a:ext cx="7696200" cy="4572000"/>
          </a:xfrm>
        </p:spPr>
        <p:txBody>
          <a:bodyPr>
            <a:normAutofit/>
          </a:bodyPr>
          <a:lstStyle/>
          <a:p>
            <a:pPr marL="457200" indent="-457200" algn="just" eaLnBrk="1" hangingPunct="1">
              <a:lnSpc>
                <a:spcPct val="90000"/>
              </a:lnSpc>
              <a:buFont typeface="+mj-lt"/>
              <a:buAutoNum type="arabicPeriod"/>
              <a:defRPr/>
            </a:pPr>
            <a:r>
              <a:rPr lang="en-US" sz="2800" dirty="0" smtClean="0">
                <a:latin typeface="+mj-lt"/>
              </a:rPr>
              <a:t>What is the purpose of the Brown Act?</a:t>
            </a:r>
          </a:p>
          <a:p>
            <a:pPr marL="457200" indent="-457200" algn="just" eaLnBrk="1" hangingPunct="1">
              <a:lnSpc>
                <a:spcPct val="90000"/>
              </a:lnSpc>
              <a:buFont typeface="+mj-lt"/>
              <a:buAutoNum type="arabicPeriod"/>
              <a:defRPr/>
            </a:pPr>
            <a:r>
              <a:rPr lang="en-US" sz="2800" dirty="0" smtClean="0">
                <a:latin typeface="+mj-lt"/>
              </a:rPr>
              <a:t>What is a meeting?</a:t>
            </a:r>
          </a:p>
          <a:p>
            <a:pPr marL="457200" indent="-457200" algn="just" eaLnBrk="1" hangingPunct="1">
              <a:lnSpc>
                <a:spcPct val="90000"/>
              </a:lnSpc>
              <a:buFont typeface="+mj-lt"/>
              <a:buAutoNum type="arabicPeriod"/>
              <a:defRPr/>
            </a:pPr>
            <a:r>
              <a:rPr lang="en-US" sz="2800" dirty="0" smtClean="0">
                <a:latin typeface="+mj-lt"/>
              </a:rPr>
              <a:t>What are the notice and agenda requirements?</a:t>
            </a:r>
          </a:p>
          <a:p>
            <a:pPr marL="457200" indent="-457200" algn="just" eaLnBrk="1" hangingPunct="1">
              <a:lnSpc>
                <a:spcPct val="90000"/>
              </a:lnSpc>
              <a:buFont typeface="+mj-lt"/>
              <a:buAutoNum type="arabicPeriod"/>
              <a:defRPr/>
            </a:pPr>
            <a:r>
              <a:rPr lang="en-US" sz="2800" dirty="0" smtClean="0">
                <a:latin typeface="+mj-lt"/>
              </a:rPr>
              <a:t>What are the public’s rights?</a:t>
            </a:r>
          </a:p>
          <a:p>
            <a:pPr marL="457200" indent="-457200" algn="just" eaLnBrk="1" hangingPunct="1">
              <a:lnSpc>
                <a:spcPct val="90000"/>
              </a:lnSpc>
              <a:buFont typeface="+mj-lt"/>
              <a:buAutoNum type="arabicPeriod"/>
              <a:defRPr/>
            </a:pPr>
            <a:r>
              <a:rPr lang="en-US" sz="2800" dirty="0" smtClean="0">
                <a:latin typeface="+mj-lt"/>
              </a:rPr>
              <a:t>What are the permissible closed session topics?</a:t>
            </a:r>
          </a:p>
          <a:p>
            <a:pPr marL="457200" indent="-457200" algn="just" eaLnBrk="1" hangingPunct="1">
              <a:lnSpc>
                <a:spcPct val="90000"/>
              </a:lnSpc>
              <a:buFont typeface="+mj-lt"/>
              <a:buAutoNum type="arabicPeriod"/>
              <a:defRPr/>
            </a:pPr>
            <a:r>
              <a:rPr lang="en-US" sz="2800" dirty="0" smtClean="0">
                <a:latin typeface="+mj-lt"/>
              </a:rPr>
              <a:t>What are the penalties and remedies for violating the Act?</a:t>
            </a:r>
          </a:p>
          <a:p>
            <a:pPr marL="457200" indent="-457200" algn="just" eaLnBrk="1" hangingPunct="1">
              <a:lnSpc>
                <a:spcPct val="90000"/>
              </a:lnSpc>
              <a:buFont typeface="+mj-lt"/>
              <a:buAutoNum type="arabicPeriod"/>
              <a:defRPr/>
            </a:pPr>
            <a:endParaRPr lang="en-US" sz="2400" dirty="0" smtClean="0">
              <a:latin typeface="+mj-lt"/>
            </a:endParaRPr>
          </a:p>
        </p:txBody>
      </p:sp>
    </p:spTree>
    <p:extLst>
      <p:ext uri="{BB962C8B-B14F-4D97-AF65-F5344CB8AC3E}">
        <p14:creationId xmlns:p14="http://schemas.microsoft.com/office/powerpoint/2010/main" val="8111196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609600" y="457200"/>
            <a:ext cx="7086600" cy="685800"/>
          </a:xfrm>
          <a:noFill/>
        </p:spPr>
        <p:txBody>
          <a:bodyPr/>
          <a:lstStyle/>
          <a:p>
            <a:pPr algn="l" eaLnBrk="1" hangingPunct="1"/>
            <a:r>
              <a:rPr lang="en-US" sz="4000" b="1" dirty="0" smtClean="0">
                <a:solidFill>
                  <a:schemeClr val="bg1"/>
                </a:solidFill>
              </a:rPr>
              <a:t>1. What is the Purpose of the Act?</a:t>
            </a:r>
          </a:p>
        </p:txBody>
      </p:sp>
      <p:sp>
        <p:nvSpPr>
          <p:cNvPr id="4099" name="Rectangle 2"/>
          <p:cNvSpPr>
            <a:spLocks noGrp="1" noChangeArrowheads="1"/>
          </p:cNvSpPr>
          <p:nvPr>
            <p:ph type="body" idx="4294967295"/>
          </p:nvPr>
        </p:nvSpPr>
        <p:spPr>
          <a:xfrm>
            <a:off x="1524000" y="2667000"/>
            <a:ext cx="6858000" cy="4800600"/>
          </a:xfrm>
        </p:spPr>
        <p:txBody>
          <a:bodyPr/>
          <a:lstStyle/>
          <a:p>
            <a:pPr marL="0" indent="4763" algn="just" eaLnBrk="1" hangingPunct="1">
              <a:lnSpc>
                <a:spcPct val="90000"/>
              </a:lnSpc>
              <a:buFontTx/>
              <a:buNone/>
              <a:defRPr/>
            </a:pPr>
            <a:r>
              <a:rPr lang="en-US" sz="2400" dirty="0" smtClean="0">
                <a:latin typeface="+mj-lt"/>
              </a:rPr>
              <a:t>“. . . 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p>
        </p:txBody>
      </p:sp>
      <p:sp>
        <p:nvSpPr>
          <p:cNvPr id="4101" name="Rectangle 6"/>
          <p:cNvSpPr>
            <a:spLocks noChangeArrowheads="1"/>
          </p:cNvSpPr>
          <p:nvPr/>
        </p:nvSpPr>
        <p:spPr bwMode="auto">
          <a:xfrm>
            <a:off x="609600" y="1676400"/>
            <a:ext cx="708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2800" dirty="0">
                <a:solidFill>
                  <a:schemeClr val="tx2"/>
                </a:solidFill>
                <a:latin typeface="+mj-lt"/>
              </a:rPr>
              <a:t>A.	To Foster Broad Public Access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143000" y="1143000"/>
            <a:ext cx="7543800" cy="4648200"/>
          </a:xfrm>
        </p:spPr>
        <p:txBody>
          <a:bodyPr/>
          <a:lstStyle/>
          <a:p>
            <a:pPr marL="752475" indent="-752475" algn="ctr" eaLnBrk="1" hangingPunct="1">
              <a:lnSpc>
                <a:spcPct val="80000"/>
              </a:lnSpc>
              <a:buFontTx/>
              <a:buNone/>
              <a:defRPr/>
            </a:pPr>
            <a:endParaRPr lang="en-US" sz="2500" b="1" u="sng" dirty="0" smtClean="0">
              <a:latin typeface="Verdana" pitchFamily="34" charset="0"/>
            </a:endParaRPr>
          </a:p>
          <a:p>
            <a:pPr marL="752475" indent="-752475" eaLnBrk="1" hangingPunct="1">
              <a:lnSpc>
                <a:spcPct val="80000"/>
              </a:lnSpc>
              <a:buFontTx/>
              <a:buAutoNum type="alphaUcPeriod" startAt="2"/>
              <a:defRPr/>
            </a:pPr>
            <a:r>
              <a:rPr lang="en-US" sz="2400" dirty="0" smtClean="0">
                <a:latin typeface="+mj-lt"/>
              </a:rPr>
              <a:t>Allows For Limited Confidentiality:  </a:t>
            </a:r>
          </a:p>
          <a:p>
            <a:pPr marL="752475" indent="-752475" eaLnBrk="1" hangingPunct="1">
              <a:lnSpc>
                <a:spcPct val="80000"/>
              </a:lnSpc>
              <a:buFontTx/>
              <a:buNone/>
              <a:defRPr/>
            </a:pPr>
            <a:r>
              <a:rPr lang="en-US" sz="2400" dirty="0" smtClean="0">
                <a:latin typeface="+mj-lt"/>
              </a:rPr>
              <a:t>	Closed Session Must Be Statutorily Authorized</a:t>
            </a:r>
          </a:p>
          <a:p>
            <a:pPr marL="1552575" lvl="2" indent="-752475" eaLnBrk="1" hangingPunct="1">
              <a:lnSpc>
                <a:spcPct val="80000"/>
              </a:lnSpc>
              <a:buFont typeface="+mj-lt"/>
              <a:buAutoNum type="arabicPeriod"/>
              <a:defRPr/>
            </a:pPr>
            <a:r>
              <a:rPr lang="en-US" sz="2000" dirty="0" smtClean="0">
                <a:latin typeface="+mj-lt"/>
              </a:rPr>
              <a:t>Personnel Matters</a:t>
            </a:r>
          </a:p>
          <a:p>
            <a:pPr marL="1552575" lvl="2" indent="-752475" eaLnBrk="1" hangingPunct="1">
              <a:lnSpc>
                <a:spcPct val="80000"/>
              </a:lnSpc>
              <a:buFont typeface="+mj-lt"/>
              <a:buAutoNum type="arabicPeriod"/>
              <a:defRPr/>
            </a:pPr>
            <a:r>
              <a:rPr lang="en-US" sz="2000" dirty="0" smtClean="0">
                <a:latin typeface="+mj-lt"/>
              </a:rPr>
              <a:t>Labor Negotiations</a:t>
            </a:r>
          </a:p>
          <a:p>
            <a:pPr marL="1552575" lvl="2" indent="-752475" eaLnBrk="1" hangingPunct="1">
              <a:lnSpc>
                <a:spcPct val="80000"/>
              </a:lnSpc>
              <a:buFont typeface="+mj-lt"/>
              <a:buAutoNum type="arabicPeriod"/>
              <a:defRPr/>
            </a:pPr>
            <a:r>
              <a:rPr lang="en-US" sz="2000" dirty="0" smtClean="0">
                <a:latin typeface="+mj-lt"/>
              </a:rPr>
              <a:t>Real Property Negotiations</a:t>
            </a:r>
          </a:p>
          <a:p>
            <a:pPr marL="1552575" lvl="2" indent="-752475" eaLnBrk="1" hangingPunct="1">
              <a:lnSpc>
                <a:spcPct val="80000"/>
              </a:lnSpc>
              <a:buFont typeface="+mj-lt"/>
              <a:buAutoNum type="arabicPeriod"/>
              <a:defRPr/>
            </a:pPr>
            <a:r>
              <a:rPr lang="en-US" sz="2000" dirty="0" smtClean="0">
                <a:latin typeface="+mj-lt"/>
              </a:rPr>
              <a:t>Meeting with School Attorney Over Anticipated or Pending Litigation</a:t>
            </a:r>
          </a:p>
          <a:p>
            <a:pPr marL="1552575" lvl="2" indent="-752475" eaLnBrk="1" hangingPunct="1">
              <a:lnSpc>
                <a:spcPct val="80000"/>
              </a:lnSpc>
              <a:buFont typeface="+mj-lt"/>
              <a:buAutoNum type="arabicPeriod"/>
              <a:defRPr/>
            </a:pPr>
            <a:r>
              <a:rPr lang="en-US" sz="2000" dirty="0" smtClean="0">
                <a:latin typeface="+mj-lt"/>
              </a:rPr>
              <a:t>Meeting with the Attorney General, district attorney, school’s counsel, law enforcement, or a security operations manager on matters posing a threat to the security of public buildings, essential public services or the public’s right of access to public services or public facilities.</a:t>
            </a:r>
          </a:p>
          <a:p>
            <a:pPr marL="1552575" lvl="2" indent="-752475" eaLnBrk="1" hangingPunct="1">
              <a:lnSpc>
                <a:spcPct val="80000"/>
              </a:lnSpc>
              <a:buFont typeface="+mj-lt"/>
              <a:buAutoNum type="arabicPeriod"/>
              <a:defRPr/>
            </a:pPr>
            <a:r>
              <a:rPr lang="en-US" sz="2000" dirty="0" smtClean="0">
                <a:latin typeface="+mj-lt"/>
              </a:rPr>
              <a:t>Pupil Discipline</a:t>
            </a:r>
          </a:p>
          <a:p>
            <a:pPr marL="800100" lvl="2" indent="0" eaLnBrk="1" hangingPunct="1">
              <a:lnSpc>
                <a:spcPct val="80000"/>
              </a:lnSpc>
              <a:buFontTx/>
              <a:buNone/>
              <a:defRPr/>
            </a:pPr>
            <a:endParaRPr lang="en-US" sz="1600" dirty="0" smtClean="0">
              <a:latin typeface="+mj-lt"/>
            </a:endParaRPr>
          </a:p>
          <a:p>
            <a:pPr marL="752475" indent="-752475" eaLnBrk="1" hangingPunct="1">
              <a:lnSpc>
                <a:spcPct val="80000"/>
              </a:lnSpc>
              <a:buFontTx/>
              <a:buNone/>
              <a:defRPr/>
            </a:pPr>
            <a:r>
              <a:rPr lang="en-US" sz="2400" dirty="0" smtClean="0">
                <a:latin typeface="+mj-lt"/>
              </a:rPr>
              <a:t>C.	Transparency Does not Mean Chaos!</a:t>
            </a:r>
          </a:p>
          <a:p>
            <a:pPr marL="752475" indent="-752475" eaLnBrk="1" hangingPunct="1">
              <a:lnSpc>
                <a:spcPct val="80000"/>
              </a:lnSpc>
              <a:defRPr/>
            </a:pPr>
            <a:endParaRPr lang="en-US" sz="2400" b="1" dirty="0" smtClean="0">
              <a:latin typeface="Verdana" pitchFamily="34" charset="0"/>
            </a:endParaRPr>
          </a:p>
        </p:txBody>
      </p:sp>
      <p:sp>
        <p:nvSpPr>
          <p:cNvPr id="5123" name="Rectangle 3"/>
          <p:cNvSpPr>
            <a:spLocks noGrp="1" noChangeArrowheads="1"/>
          </p:cNvSpPr>
          <p:nvPr>
            <p:ph type="title"/>
          </p:nvPr>
        </p:nvSpPr>
        <p:spPr>
          <a:xfrm>
            <a:off x="609600" y="457200"/>
            <a:ext cx="7086600" cy="685800"/>
          </a:xfrm>
          <a:noFill/>
        </p:spPr>
        <p:txBody>
          <a:bodyPr/>
          <a:lstStyle/>
          <a:p>
            <a:pPr algn="l" eaLnBrk="1" hangingPunct="1"/>
            <a:r>
              <a:rPr lang="en-US" sz="4000" b="1" dirty="0" smtClean="0">
                <a:solidFill>
                  <a:schemeClr val="bg1"/>
                </a:solidFill>
              </a:rPr>
              <a:t>1. What is the Purpose of the Act?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143000" y="2667000"/>
            <a:ext cx="6858000" cy="2590800"/>
          </a:xfrm>
        </p:spPr>
        <p:txBody>
          <a:bodyPr/>
          <a:lstStyle/>
          <a:p>
            <a:pPr marL="6350" indent="7938" eaLnBrk="1" hangingPunct="1">
              <a:lnSpc>
                <a:spcPct val="80000"/>
              </a:lnSpc>
              <a:buFontTx/>
              <a:buNone/>
              <a:defRPr/>
            </a:pPr>
            <a:r>
              <a:rPr lang="en-US" dirty="0" smtClean="0">
                <a:latin typeface="+mj-lt"/>
              </a:rPr>
              <a:t>When any congregation of a majority of the members of the body meet to </a:t>
            </a:r>
            <a:r>
              <a:rPr lang="en-US" u="sng" dirty="0" smtClean="0">
                <a:latin typeface="+mj-lt"/>
              </a:rPr>
              <a:t>hear, discuss, deliberate, or take action</a:t>
            </a:r>
            <a:r>
              <a:rPr lang="en-US" dirty="0" smtClean="0">
                <a:latin typeface="+mj-lt"/>
              </a:rPr>
              <a:t> on any item of School business</a:t>
            </a:r>
          </a:p>
          <a:p>
            <a:pPr marL="6350" indent="7938" eaLnBrk="1" hangingPunct="1">
              <a:lnSpc>
                <a:spcPct val="80000"/>
              </a:lnSpc>
              <a:buFontTx/>
              <a:buNone/>
              <a:defRPr/>
            </a:pPr>
            <a:endParaRPr lang="en-US" sz="2400" b="1" dirty="0" smtClean="0">
              <a:latin typeface="Verdana" pitchFamily="34" charset="0"/>
            </a:endParaRPr>
          </a:p>
          <a:p>
            <a:pPr marL="6350" indent="7938" eaLnBrk="1" hangingPunct="1">
              <a:lnSpc>
                <a:spcPct val="80000"/>
              </a:lnSpc>
              <a:buFontTx/>
              <a:buNone/>
              <a:defRPr/>
            </a:pPr>
            <a:endParaRPr lang="en-US" sz="2500" b="1" dirty="0" smtClean="0">
              <a:latin typeface="Verdana" pitchFamily="34" charset="0"/>
            </a:endParaRPr>
          </a:p>
        </p:txBody>
      </p:sp>
      <p:sp>
        <p:nvSpPr>
          <p:cNvPr id="6149" name="Rectangle 7"/>
          <p:cNvSpPr>
            <a:spLocks noChangeArrowheads="1"/>
          </p:cNvSpPr>
          <p:nvPr/>
        </p:nvSpPr>
        <p:spPr bwMode="auto">
          <a:xfrm>
            <a:off x="533400" y="1676400"/>
            <a:ext cx="7086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90000"/>
              </a:lnSpc>
              <a:spcBef>
                <a:spcPct val="20000"/>
              </a:spcBef>
              <a:defRPr/>
            </a:pPr>
            <a:r>
              <a:rPr lang="en-US" sz="3200" dirty="0" smtClean="0">
                <a:latin typeface="+mj-lt"/>
              </a:rPr>
              <a:t>A</a:t>
            </a:r>
            <a:r>
              <a:rPr lang="en-US" sz="3200" dirty="0">
                <a:latin typeface="+mj-lt"/>
              </a:rPr>
              <a:t>.  Basic Definition:</a:t>
            </a:r>
          </a:p>
        </p:txBody>
      </p:sp>
      <p:sp>
        <p:nvSpPr>
          <p:cNvPr id="2" name="Rectangle 3"/>
          <p:cNvSpPr>
            <a:spLocks noGrp="1" noChangeArrowheads="1"/>
          </p:cNvSpPr>
          <p:nvPr>
            <p:ph type="title"/>
          </p:nvPr>
        </p:nvSpPr>
        <p:spPr>
          <a:xfrm>
            <a:off x="609600" y="457200"/>
            <a:ext cx="7086600" cy="685800"/>
          </a:xfrm>
          <a:noFill/>
        </p:spPr>
        <p:txBody>
          <a:bodyPr/>
          <a:lstStyle/>
          <a:p>
            <a:pPr algn="l" eaLnBrk="1" hangingPunct="1"/>
            <a:r>
              <a:rPr lang="en-US" sz="4000" b="1" dirty="0" smtClean="0">
                <a:solidFill>
                  <a:schemeClr val="bg1"/>
                </a:solidFill>
              </a:rPr>
              <a:t>2. What is a Meeting?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143000" y="2286000"/>
            <a:ext cx="7543800" cy="4267200"/>
          </a:xfrm>
        </p:spPr>
        <p:txBody>
          <a:bodyPr/>
          <a:lstStyle/>
          <a:p>
            <a:pPr marL="1149350" indent="-463550" algn="ctr" eaLnBrk="1" hangingPunct="1">
              <a:lnSpc>
                <a:spcPct val="80000"/>
              </a:lnSpc>
              <a:buFontTx/>
              <a:buNone/>
              <a:defRPr/>
            </a:pPr>
            <a:endParaRPr lang="en-US" sz="2500" u="sng" dirty="0" smtClean="0">
              <a:latin typeface="+mj-lt"/>
            </a:endParaRPr>
          </a:p>
          <a:p>
            <a:pPr marL="1149350" indent="-463550" eaLnBrk="1" hangingPunct="1">
              <a:lnSpc>
                <a:spcPct val="80000"/>
              </a:lnSpc>
              <a:defRPr/>
            </a:pPr>
            <a:r>
              <a:rPr lang="en-US" sz="2800" dirty="0" smtClean="0">
                <a:latin typeface="+mj-lt"/>
              </a:rPr>
              <a:t>Attendance by Majority at Public Conferences of General Interest</a:t>
            </a:r>
          </a:p>
          <a:p>
            <a:pPr marL="1149350" indent="-463550" eaLnBrk="1" hangingPunct="1">
              <a:lnSpc>
                <a:spcPct val="80000"/>
              </a:lnSpc>
              <a:defRPr/>
            </a:pPr>
            <a:r>
              <a:rPr lang="en-US" sz="2800" dirty="0" smtClean="0">
                <a:latin typeface="+mj-lt"/>
              </a:rPr>
              <a:t>Attendance of Majority at other body’s public meeting</a:t>
            </a:r>
          </a:p>
          <a:p>
            <a:pPr marL="1149350" indent="-463550" eaLnBrk="1" hangingPunct="1">
              <a:lnSpc>
                <a:spcPct val="80000"/>
              </a:lnSpc>
              <a:defRPr/>
            </a:pPr>
            <a:r>
              <a:rPr lang="en-US" sz="2800" dirty="0" smtClean="0">
                <a:latin typeface="+mj-lt"/>
              </a:rPr>
              <a:t>Attendance of majority at purely social or ceremonial gatherings</a:t>
            </a:r>
          </a:p>
          <a:p>
            <a:pPr marL="1149350" indent="-463550" eaLnBrk="1" hangingPunct="1">
              <a:lnSpc>
                <a:spcPct val="80000"/>
              </a:lnSpc>
              <a:defRPr/>
            </a:pPr>
            <a:endParaRPr lang="en-US" sz="2800" dirty="0" smtClean="0">
              <a:latin typeface="+mj-lt"/>
            </a:endParaRPr>
          </a:p>
          <a:p>
            <a:pPr marL="1149350" indent="-463550" eaLnBrk="1" hangingPunct="1">
              <a:lnSpc>
                <a:spcPct val="80000"/>
              </a:lnSpc>
              <a:buFontTx/>
              <a:buNone/>
              <a:defRPr/>
            </a:pPr>
            <a:r>
              <a:rPr lang="en-US" sz="2800" dirty="0" smtClean="0">
                <a:latin typeface="+mj-lt"/>
              </a:rPr>
              <a:t>SO LONG AS SCHOOL BUSINESS</a:t>
            </a:r>
          </a:p>
          <a:p>
            <a:pPr marL="1149350" indent="-463550" eaLnBrk="1" hangingPunct="1">
              <a:lnSpc>
                <a:spcPct val="80000"/>
              </a:lnSpc>
              <a:buFontTx/>
              <a:buNone/>
              <a:defRPr/>
            </a:pPr>
            <a:r>
              <a:rPr lang="en-US" sz="2800" dirty="0" smtClean="0">
                <a:latin typeface="+mj-lt"/>
              </a:rPr>
              <a:t>IS NOT DISCUSSED!</a:t>
            </a:r>
          </a:p>
          <a:p>
            <a:pPr marL="1149350" indent="-463550" eaLnBrk="1" hangingPunct="1">
              <a:lnSpc>
                <a:spcPct val="80000"/>
              </a:lnSpc>
              <a:defRPr/>
            </a:pPr>
            <a:endParaRPr lang="en-US" sz="2400" b="1" dirty="0" smtClean="0">
              <a:latin typeface="Verdana" pitchFamily="34" charset="0"/>
            </a:endParaRPr>
          </a:p>
        </p:txBody>
      </p:sp>
      <p:sp>
        <p:nvSpPr>
          <p:cNvPr id="7172" name="Rectangle 5"/>
          <p:cNvSpPr>
            <a:spLocks noChangeArrowheads="1"/>
          </p:cNvSpPr>
          <p:nvPr/>
        </p:nvSpPr>
        <p:spPr bwMode="auto">
          <a:xfrm>
            <a:off x="1447800" y="1600200"/>
            <a:ext cx="7086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85800" indent="-685800">
              <a:lnSpc>
                <a:spcPct val="90000"/>
              </a:lnSpc>
              <a:spcBef>
                <a:spcPct val="20000"/>
              </a:spcBef>
              <a:defRPr/>
            </a:pPr>
            <a:r>
              <a:rPr lang="en-US" sz="3200" dirty="0">
                <a:latin typeface="+mj-lt"/>
              </a:rPr>
              <a:t>B.	Exceptions to definition of meeting:</a:t>
            </a:r>
          </a:p>
        </p:txBody>
      </p:sp>
      <p:sp>
        <p:nvSpPr>
          <p:cNvPr id="2" name="Rectangle 3"/>
          <p:cNvSpPr>
            <a:spLocks noGrp="1" noChangeArrowheads="1"/>
          </p:cNvSpPr>
          <p:nvPr>
            <p:ph type="title"/>
          </p:nvPr>
        </p:nvSpPr>
        <p:spPr>
          <a:xfrm>
            <a:off x="609600" y="457200"/>
            <a:ext cx="7086600" cy="685800"/>
          </a:xfrm>
          <a:noFill/>
        </p:spPr>
        <p:txBody>
          <a:bodyPr/>
          <a:lstStyle/>
          <a:p>
            <a:pPr algn="l" eaLnBrk="1" hangingPunct="1"/>
            <a:r>
              <a:rPr lang="en-US" sz="3800" b="1" dirty="0" smtClean="0">
                <a:solidFill>
                  <a:schemeClr val="bg1"/>
                </a:solidFill>
              </a:rPr>
              <a:t>2. What is a Meeting?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371600" y="2743200"/>
            <a:ext cx="7086600" cy="5257800"/>
          </a:xfrm>
        </p:spPr>
        <p:txBody>
          <a:bodyPr/>
          <a:lstStyle/>
          <a:p>
            <a:pPr marL="6350" indent="-6350" eaLnBrk="1" hangingPunct="1">
              <a:lnSpc>
                <a:spcPct val="80000"/>
              </a:lnSpc>
              <a:buFontTx/>
              <a:buNone/>
              <a:defRPr/>
            </a:pPr>
            <a:r>
              <a:rPr lang="en-US" dirty="0" smtClean="0">
                <a:latin typeface="+mj-lt"/>
              </a:rPr>
              <a:t>Commissions, committees and boards or other bodies of a local agency, whether permanent or temporary, decision making or advisory, created by  ordinance, resolution or formal action of the body are subject to the act.</a:t>
            </a:r>
          </a:p>
          <a:p>
            <a:pPr marL="6350" indent="-6350" eaLnBrk="1" hangingPunct="1">
              <a:lnSpc>
                <a:spcPct val="80000"/>
              </a:lnSpc>
              <a:buFontTx/>
              <a:buNone/>
              <a:defRPr/>
            </a:pPr>
            <a:r>
              <a:rPr lang="en-US" sz="2500" b="1" dirty="0" smtClean="0">
                <a:latin typeface="Verdana" pitchFamily="34" charset="0"/>
              </a:rPr>
              <a:t>	</a:t>
            </a:r>
          </a:p>
        </p:txBody>
      </p:sp>
      <p:sp>
        <p:nvSpPr>
          <p:cNvPr id="8196" name="Rectangle 5"/>
          <p:cNvSpPr>
            <a:spLocks noChangeArrowheads="1"/>
          </p:cNvSpPr>
          <p:nvPr/>
        </p:nvSpPr>
        <p:spPr bwMode="auto">
          <a:xfrm>
            <a:off x="914400" y="1752600"/>
            <a:ext cx="7924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90000"/>
              </a:lnSpc>
              <a:spcBef>
                <a:spcPct val="20000"/>
              </a:spcBef>
              <a:defRPr/>
            </a:pPr>
            <a:r>
              <a:rPr lang="en-US" sz="3200" dirty="0">
                <a:latin typeface="+mj-lt"/>
              </a:rPr>
              <a:t>C.	Brown Act Generally </a:t>
            </a:r>
            <a:r>
              <a:rPr lang="en-US" sz="3200" u="sng" dirty="0">
                <a:latin typeface="+mj-lt"/>
              </a:rPr>
              <a:t>Does</a:t>
            </a:r>
            <a:r>
              <a:rPr lang="en-US" sz="3200" dirty="0">
                <a:latin typeface="+mj-lt"/>
              </a:rPr>
              <a:t> Apply to </a:t>
            </a:r>
            <a:r>
              <a:rPr lang="en-US" sz="3200" u="sng" dirty="0">
                <a:latin typeface="+mj-lt"/>
              </a:rPr>
              <a:t>Subsidiary</a:t>
            </a:r>
            <a:r>
              <a:rPr lang="en-US" sz="3200" dirty="0">
                <a:latin typeface="+mj-lt"/>
              </a:rPr>
              <a:t> Committees:</a:t>
            </a:r>
          </a:p>
        </p:txBody>
      </p:sp>
      <p:sp>
        <p:nvSpPr>
          <p:cNvPr id="8" name="Rectangle 3"/>
          <p:cNvSpPr>
            <a:spLocks noGrp="1" noChangeArrowheads="1"/>
          </p:cNvSpPr>
          <p:nvPr>
            <p:ph type="title"/>
          </p:nvPr>
        </p:nvSpPr>
        <p:spPr>
          <a:xfrm>
            <a:off x="609600" y="457200"/>
            <a:ext cx="7086600" cy="685800"/>
          </a:xfrm>
          <a:noFill/>
        </p:spPr>
        <p:txBody>
          <a:bodyPr/>
          <a:lstStyle/>
          <a:p>
            <a:pPr algn="l" eaLnBrk="1" hangingPunct="1"/>
            <a:r>
              <a:rPr lang="en-US" sz="3800" b="1" dirty="0" smtClean="0">
                <a:solidFill>
                  <a:schemeClr val="bg1"/>
                </a:solidFill>
              </a:rPr>
              <a:t>2. What is a Meeting? (cont’d)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SMYM Presentation design template">
  <a:themeElements>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YM Presentation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YM Presentation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YM Presentation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YM Presentation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YM Presentation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YM Presentation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YM Presentation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YM Presentation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YM Presentation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YM Presentation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YM Presentation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YM Presentation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McNally Temple Design with Pauls edits 022508</Template>
  <TotalTime>6329</TotalTime>
  <Words>1485</Words>
  <Application>Microsoft Macintosh PowerPoint</Application>
  <PresentationFormat>On-screen Show (4:3)</PresentationFormat>
  <Paragraphs>231</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SMYM Presentation design template</vt:lpstr>
      <vt:lpstr>       </vt:lpstr>
      <vt:lpstr>Goals for Session</vt:lpstr>
      <vt:lpstr>  Understanding the  Brown Act</vt:lpstr>
      <vt:lpstr>Overview: 6 Questions</vt:lpstr>
      <vt:lpstr>1. What is the Purpose of the Act?</vt:lpstr>
      <vt:lpstr>1. What is the Purpose of the Act? (cont’d)</vt:lpstr>
      <vt:lpstr>2. What is a Meeting?</vt:lpstr>
      <vt:lpstr>2. What is a Meeting? (cont’d)</vt:lpstr>
      <vt:lpstr>2. What is a Meeting? (cont’d)</vt:lpstr>
      <vt:lpstr>2. What is a Meeting? (cont’d)</vt:lpstr>
      <vt:lpstr>2. What is a Meeting? (cont’d)</vt:lpstr>
      <vt:lpstr>2. What is a Meeting? (cont’d)</vt:lpstr>
      <vt:lpstr>2. What is a Meeting? (cont’d)</vt:lpstr>
      <vt:lpstr>2. What is a Meeting? (cont’d)</vt:lpstr>
      <vt:lpstr>2. What is a Meeting? (cont’d)</vt:lpstr>
      <vt:lpstr>3. What are the Notice &amp; Agenda Requirements?</vt:lpstr>
      <vt:lpstr>3. What are the Notice &amp; Agenda Requirements? (cont’d)</vt:lpstr>
      <vt:lpstr>3. What are the Notice &amp; Agenda Requirements? (cont’d)</vt:lpstr>
      <vt:lpstr>3. What are the Notice &amp; Agenda Requirements? (cont’d)</vt:lpstr>
      <vt:lpstr>3. What are the Notice &amp; Agenda Requirements? (cont’d)</vt:lpstr>
      <vt:lpstr>3. What are the Notice &amp; Agenda Requirements? (cont’d)</vt:lpstr>
      <vt:lpstr>4. What are the Public’s Rights?</vt:lpstr>
      <vt:lpstr>5. What are the Permissible Closed Sessions?</vt:lpstr>
      <vt:lpstr>5. What are the Permissible Closed Sessions? (cont’d)</vt:lpstr>
      <vt:lpstr>6. What are the Penalties &amp; Remedies for Violating the Act?</vt:lpstr>
      <vt:lpstr>6. What are the Penalties &amp; Remedies for Violating the Act? (cont’d)</vt:lpstr>
      <vt:lpstr>7. New Law for 2013 Relating to Process for Challenging Past Actions</vt:lpstr>
      <vt:lpstr>Conflicts of Interest</vt:lpstr>
      <vt:lpstr>PowerPoint Presentation</vt:lpstr>
    </vt:vector>
  </TitlesOfParts>
  <Company>SMYM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C. Minney</dc:creator>
  <cp:lastModifiedBy>George Garcia</cp:lastModifiedBy>
  <cp:revision>407</cp:revision>
  <cp:lastPrinted>2013-07-18T21:25:46Z</cp:lastPrinted>
  <dcterms:created xsi:type="dcterms:W3CDTF">2004-10-15T16:39:22Z</dcterms:created>
  <dcterms:modified xsi:type="dcterms:W3CDTF">2015-09-26T11:55:05Z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