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ED7A7BA-1119-4FC6-9448-AB5A1AF10D78}">
  <a:tblStyle styleId="{FED7A7BA-1119-4FC6-9448-AB5A1AF10D78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7E9E9"/>
          </a:solidFill>
        </a:fill>
      </a:tcStyle>
    </a:wholeTbl>
    <a:band1H>
      <a:tcStyle>
        <a:tcBdr/>
        <a:fill>
          <a:solidFill>
            <a:srgbClr val="EFCFCF"/>
          </a:solidFill>
        </a:fill>
      </a:tcStyle>
    </a:band1H>
    <a:band1V>
      <a:tcStyle>
        <a:tcBdr/>
        <a:fill>
          <a:solidFill>
            <a:srgbClr val="EFCFCF"/>
          </a:solidFill>
        </a:fill>
      </a:tcStyle>
    </a:band1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90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8935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154954" y="1447800"/>
            <a:ext cx="8825657" cy="3329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154955" y="4800587"/>
            <a:ext cx="882565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7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154955" y="5367325"/>
            <a:ext cx="8825655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574800" y="1447800"/>
            <a:ext cx="7999315" cy="2323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930400" y="3771173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898295" y="971253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200" b="0" i="0" u="none" strike="noStrike" cap="none" baseline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9330489" y="2613786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200" b="0" i="0" u="none" strike="noStrike" cap="none" baseline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154954" y="3124200"/>
            <a:ext cx="8825659" cy="1653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659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652462" y="2667000"/>
            <a:ext cx="2927350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3"/>
          </p:nvPr>
        </p:nvSpPr>
        <p:spPr>
          <a:xfrm>
            <a:off x="3883658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4"/>
          </p:nvPr>
        </p:nvSpPr>
        <p:spPr>
          <a:xfrm>
            <a:off x="3873105" y="2667000"/>
            <a:ext cx="2946793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2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cxnSp>
        <p:nvCxnSpPr>
          <p:cNvPr id="109" name="Shape 109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Shape 110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52462" y="4250948"/>
            <a:ext cx="294004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idx="2"/>
          </p:nvPr>
        </p:nvSpPr>
        <p:spPr>
          <a:xfrm>
            <a:off x="652462" y="2209800"/>
            <a:ext cx="2940049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652462" y="4827210"/>
            <a:ext cx="2940049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4"/>
          </p:nvPr>
        </p:nvSpPr>
        <p:spPr>
          <a:xfrm>
            <a:off x="3889375" y="4250948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pic" idx="5"/>
          </p:nvPr>
        </p:nvSpPr>
        <p:spPr>
          <a:xfrm>
            <a:off x="3889373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6"/>
          </p:nvPr>
        </p:nvSpPr>
        <p:spPr>
          <a:xfrm>
            <a:off x="3888021" y="4827210"/>
            <a:ext cx="2934406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7"/>
          </p:nvPr>
        </p:nvSpPr>
        <p:spPr>
          <a:xfrm>
            <a:off x="7124700" y="4250948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2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9"/>
          </p:nvPr>
        </p:nvSpPr>
        <p:spPr>
          <a:xfrm>
            <a:off x="7124575" y="4827207"/>
            <a:ext cx="2935996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cxnSp>
        <p:nvCxnSpPr>
          <p:cNvPr id="125" name="Shape 125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Shape 126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0" cy="89465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5pPr>
            <a:lvl6pPr marL="2506000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6pPr>
            <a:lvl7pPr marL="29718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7pPr>
            <a:lvl8pPr marL="34290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8pPr>
            <a:lvl9pPr marL="38862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 rot="5400000">
            <a:off x="6267450" y="2466974"/>
            <a:ext cx="5826124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 rot="5400000">
            <a:off x="1679574" y="-139698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5pPr>
            <a:lvl6pPr marL="2506000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6pPr>
            <a:lvl7pPr marL="29718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7pPr>
            <a:lvl8pPr marL="34290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8pPr>
            <a:lvl9pPr marL="38862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5pPr>
            <a:lvl6pPr marL="2506000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6pPr>
            <a:lvl7pPr marL="29718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7pPr>
            <a:lvl8pPr marL="34290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8pPr>
            <a:lvl9pPr marL="38862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54955" y="2861733"/>
            <a:ext cx="8825657" cy="1915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65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5654492" y="2056091"/>
            <a:ext cx="4396340" cy="42002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103312" y="1905000"/>
            <a:ext cx="439633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5654494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5654494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3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2" cy="2895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153907" y="1854191"/>
            <a:ext cx="5092905" cy="1574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399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4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8609011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" name="Shape 8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1" y="0"/>
            <a:ext cx="1603386" cy="114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1pPr>
            <a:lvl2pPr marL="742950" marR="0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2pPr>
            <a:lvl3pPr marL="1143000" marR="0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3pPr>
            <a:lvl4pPr marL="1600200" marR="0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4pPr>
            <a:lvl5pPr marL="2057400" marR="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5pPr>
            <a:lvl6pPr marL="2506000" marR="0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6pPr>
            <a:lvl7pPr marL="2971800" marR="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7pPr>
            <a:lvl8pPr marL="3429000" marR="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8pPr>
            <a:lvl9pPr marL="3886200" marR="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nwu@ypiusa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1154954" y="1447800"/>
            <a:ext cx="8825657" cy="33295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7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Youth Policy Institute GEAR UP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ymbol"/>
              <a:buNone/>
            </a:pPr>
            <a:r>
              <a:rPr lang="en-US" sz="2000" b="0" i="0" u="none" strike="noStrike" cap="none" baseline="0" dirty="0" smtClean="0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  <a:t>Jesse Noonan, Chief Academic Officer</a:t>
            </a:r>
            <a:br>
              <a:rPr lang="en-US" sz="2000" b="0" i="0" u="none" strike="noStrike" cap="none" baseline="0" dirty="0" smtClean="0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00" b="0" i="0" u="none" strike="noStrike" cap="none" baseline="0" dirty="0" smtClean="0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  <a:t>Steve Schultz,</a:t>
            </a:r>
            <a:r>
              <a:rPr lang="en-US" sz="2000" b="0" i="0" u="none" strike="noStrike" cap="none" dirty="0" smtClean="0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  <a:t> Chief Financial Officer </a:t>
            </a:r>
            <a:endParaRPr lang="en-US" sz="2000" b="0" i="0" u="none" strike="noStrike" cap="none" baseline="0" dirty="0" smtClean="0">
              <a:solidFill>
                <a:srgbClr val="86D1D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6615" y="138275"/>
            <a:ext cx="2869800" cy="28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Opportunities for Collaboration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Classroom presentations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Afterschool workshops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Student and parent surveys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Instructional Tools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Tutor Management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Referrals for additional support	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Field trip attendance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Teacher Professional Development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Administration and Documentation</a:t>
            </a:r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6411" y="2007533"/>
            <a:ext cx="2969049" cy="296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Contact Information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41300" algn="ctr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4130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ymbol"/>
              <a:buNone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Nicholas Wu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ymbol"/>
              <a:buNone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GEAR UP Manager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ymbol"/>
              <a:buNone/>
            </a:pPr>
            <a:r>
              <a:rPr lang="en-US" sz="2000" b="0" i="0" u="sng" strike="noStrike" cap="none" baseline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nwu@ypiusa.org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ymbol"/>
              <a:buNone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818-964-1085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The Need in the San Fernando Valley/ Pacoima 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4009599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77894"/>
              <a:buFont typeface="Noto Symbol"/>
              <a:buChar char=""/>
            </a:pPr>
            <a:r>
              <a:rPr lang="en-US" sz="185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90% Latino population; 94% of targeted students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7647"/>
              <a:buFont typeface="Noto Symbol"/>
              <a:buChar char=""/>
            </a:pPr>
            <a:r>
              <a:rPr lang="en-US" sz="165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six-year graduation rates in four-year universities are lower for Latinos (49%) and African Americans (39%) than Asians (68%) and Whites (61%)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7647"/>
              <a:buFont typeface="Noto Symbol"/>
              <a:buChar char=""/>
            </a:pPr>
            <a:r>
              <a:rPr lang="en-US" sz="165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Only 22% of Latinos enrolled in a California community college have completed a certificate or degree, or transferred to a university after six years, compared to 26% of African American and 37% of White students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2912" y="2190077"/>
            <a:ext cx="6669631" cy="3921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The Need in the San Fernando Valley/ Pacoima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17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31% of children living in poverty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17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Median family income is under $36,000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17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54% of those 25 years of age or older has less than a high school diploma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17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86% of students enrolled  in target schools are eligible for free and reduced lunch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17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Average of 45% of 8</a:t>
            </a:r>
            <a:r>
              <a:rPr lang="en-US" sz="1700" b="0" i="0" u="none" strike="noStrike" cap="none" baseline="30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lang="en-US" sz="17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graders at cohort schools are enrolled in Algebra 1, compared to 65% in District schools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17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Average of 40% of cohort students took SAT/ACT, compared to 52% in District schools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17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Average of 55% of cohort students agree that “I know which A-G courses I need to take to get into college,” compared to 81% of District students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17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55% of cohort parents agree that “school staff helps me understand how to apply for financial aid, compared to 81% of District parents</a:t>
            </a:r>
          </a:p>
          <a:p>
            <a:pPr marL="342900" marR="0" lvl="0" indent="-2565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17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What is GEAR UP?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GEAR UP program (Gaining Early Awareness and Readiness for Undergraduate Programs) is designed to significantly increase the number of low-income students who are prepared to enter and succeed in postsecondary education.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GEAR UP services are provided at high poverty middle and high schools, and through the first year of college.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YPI </a:t>
            </a: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GEAR UP will serve a two grade cohort totaling </a:t>
            </a:r>
            <a:r>
              <a:rPr lang="en-US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2,700</a:t>
            </a: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students, beginning with all current 6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and 7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graders, and following them to Year 1 of college (2014-2021).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0974" y="4337094"/>
            <a:ext cx="1847179" cy="221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GEAR UP Objectives</a:t>
            </a:r>
            <a:br>
              <a:rPr lang="en-US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en-US" sz="4200" b="0" i="0" u="none" strike="noStrike" cap="none" baseline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1) Increase academic performance for postsecondary education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2) Students will be proficient/advanced (at grade level or higher) in core subjects.  Grades of B or higher are essential for college readiness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3) Increase regular student attendance in school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4) Increase readiness for high school graduation and college entry </a:t>
            </a:r>
            <a:r>
              <a:rPr lang="en-US" sz="2000" b="0" i="0" u="sng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without remediation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5) Increase rate of grade level advancement, high school graduation and enrollment in postsecondary education for cohort students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6) Increase cohort student and families’ knowledge of postsecondary education options/ financing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Targeted Schools</a:t>
            </a:r>
          </a:p>
        </p:txBody>
      </p:sp>
      <p:graphicFrame>
        <p:nvGraphicFramePr>
          <p:cNvPr id="177" name="Shape 177"/>
          <p:cNvGraphicFramePr/>
          <p:nvPr/>
        </p:nvGraphicFramePr>
        <p:xfrm>
          <a:off x="1103312" y="2052638"/>
          <a:ext cx="8947150" cy="2763580"/>
        </p:xfrm>
        <a:graphic>
          <a:graphicData uri="http://schemas.openxmlformats.org/drawingml/2006/table">
            <a:tbl>
              <a:tblPr firstRow="1" bandRow="1">
                <a:noFill/>
                <a:tableStyleId>{FED7A7BA-1119-4FC6-9448-AB5A1AF10D78}</a:tableStyleId>
              </a:tblPr>
              <a:tblGrid>
                <a:gridCol w="4473575"/>
                <a:gridCol w="44735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Middle Schools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High Schools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Vista Middle School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James Monroe High School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Sepulveda Middle School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Sylmar Biotech Health Academy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San Fernando Institute of Applied Media (SFiAM)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Discovery Charter Preparatory #2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Bert Corona Charter School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YPI Charter High School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Vaughn Next Century Learning Center (MIT)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Vaughn Next Century Learning Center (VISA)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Program Components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77894"/>
              <a:buFont typeface="Noto Symbol"/>
              <a:buChar char=""/>
            </a:pPr>
            <a:r>
              <a:rPr lang="en-US" sz="185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College and career counseling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7894"/>
              <a:buFont typeface="Noto Symbol"/>
              <a:buChar char=""/>
            </a:pPr>
            <a:r>
              <a:rPr lang="en-US" sz="185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College visits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7894"/>
              <a:buFont typeface="Noto Symbol"/>
              <a:buChar char=""/>
            </a:pPr>
            <a:r>
              <a:rPr lang="en-US" sz="185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Career exploration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7894"/>
              <a:buFont typeface="Noto Symbol"/>
              <a:buChar char=""/>
            </a:pPr>
            <a:r>
              <a:rPr lang="en-US" sz="185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Financial literacy/ aid information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7894"/>
              <a:buFont typeface="Noto Symbol"/>
              <a:buChar char=""/>
            </a:pPr>
            <a:r>
              <a:rPr lang="en-US" sz="185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In-class tutoring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7894"/>
              <a:buFont typeface="Noto Symbol"/>
              <a:buChar char=""/>
            </a:pPr>
            <a:r>
              <a:rPr lang="en-US" sz="185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PSAT/SAT/ACT/CAHSEE test prep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7894"/>
              <a:buFont typeface="Noto Symbol"/>
              <a:buChar char=""/>
            </a:pPr>
            <a:r>
              <a:rPr lang="en-US" sz="185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Near-peer mentoring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7894"/>
              <a:buFont typeface="Noto Symbol"/>
              <a:buChar char=""/>
            </a:pPr>
            <a:r>
              <a:rPr lang="en-US" sz="185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Parent workshops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7894"/>
              <a:buFont typeface="Noto Symbol"/>
              <a:buChar char=""/>
            </a:pPr>
            <a:r>
              <a:rPr lang="en-US" sz="185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Summer enrichment opportunities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7894"/>
              <a:buFont typeface="Noto Symbol"/>
              <a:buChar char=""/>
            </a:pPr>
            <a:r>
              <a:rPr lang="en-US" sz="185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Scholarships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7894"/>
              <a:buFont typeface="Noto Symbol"/>
              <a:buChar char=""/>
            </a:pPr>
            <a:r>
              <a:rPr lang="en-US" sz="185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Case management services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6155" y="2440882"/>
            <a:ext cx="4091792" cy="2984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GEAR UP Staffing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GEAR UP Coordinators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College Access Advisors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Academic </a:t>
            </a:r>
            <a:r>
              <a:rPr lang="en-US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Specialists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Tutors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Mentor </a:t>
            </a:r>
            <a:r>
              <a:rPr lang="en-US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Project Leaders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Community Advocates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Research and Evaluation Manager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Case Managers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Post-Secondary Counselor (2020-2021)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College Services Coordinator (Dual Enrollment Coordination)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1492" y="1853248"/>
            <a:ext cx="4108732" cy="308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Partners and Supporters 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UCLA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CSU Northridge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Mission College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Unusual Suspects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Roadtrip Nation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Elite Prep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Junior Achievement of Southern California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0682" y="1853248"/>
            <a:ext cx="2971799" cy="154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5517" y="1853248"/>
            <a:ext cx="2209799" cy="206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7267" y="4474685"/>
            <a:ext cx="4005446" cy="985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653</Words>
  <Application>Microsoft Macintosh PowerPoint</Application>
  <PresentationFormat>Custom</PresentationFormat>
  <Paragraphs>88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Questrial</vt:lpstr>
      <vt:lpstr>Ion</vt:lpstr>
      <vt:lpstr>Youth Policy Institute GEAR UP</vt:lpstr>
      <vt:lpstr>The Need in the San Fernando Valley/ Pacoima </vt:lpstr>
      <vt:lpstr>The Need in the San Fernando Valley/ Pacoima</vt:lpstr>
      <vt:lpstr>What is GEAR UP?</vt:lpstr>
      <vt:lpstr>GEAR UP Objectives </vt:lpstr>
      <vt:lpstr>Targeted Schools</vt:lpstr>
      <vt:lpstr>Program Components</vt:lpstr>
      <vt:lpstr>GEAR UP Staffing</vt:lpstr>
      <vt:lpstr>Partners and Supporters </vt:lpstr>
      <vt:lpstr>Opportunities for Collaboration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Policy Institute GEAR UP</dc:title>
  <cp:lastModifiedBy>Personal Use</cp:lastModifiedBy>
  <cp:revision>2</cp:revision>
  <dcterms:modified xsi:type="dcterms:W3CDTF">2015-09-28T15:21:26Z</dcterms:modified>
</cp:coreProperties>
</file>