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5" r:id="rId3"/>
  </p:sldMasterIdLst>
  <p:notesMasterIdLst>
    <p:notesMasterId r:id="rId39"/>
  </p:notesMasterIdLst>
  <p:handoutMasterIdLst>
    <p:handoutMasterId r:id="rId40"/>
  </p:handoutMasterIdLst>
  <p:sldIdLst>
    <p:sldId id="256" r:id="rId4"/>
    <p:sldId id="995" r:id="rId5"/>
    <p:sldId id="996" r:id="rId6"/>
    <p:sldId id="997" r:id="rId7"/>
    <p:sldId id="998" r:id="rId8"/>
    <p:sldId id="999" r:id="rId9"/>
    <p:sldId id="1000" r:id="rId10"/>
    <p:sldId id="1001" r:id="rId11"/>
    <p:sldId id="1002" r:id="rId12"/>
    <p:sldId id="1003" r:id="rId13"/>
    <p:sldId id="1004" r:id="rId14"/>
    <p:sldId id="1005" r:id="rId15"/>
    <p:sldId id="1006" r:id="rId16"/>
    <p:sldId id="1007" r:id="rId17"/>
    <p:sldId id="1008" r:id="rId18"/>
    <p:sldId id="1009" r:id="rId19"/>
    <p:sldId id="1010" r:id="rId20"/>
    <p:sldId id="1025" r:id="rId21"/>
    <p:sldId id="1026" r:id="rId22"/>
    <p:sldId id="1011" r:id="rId23"/>
    <p:sldId id="1027" r:id="rId24"/>
    <p:sldId id="1012" r:id="rId25"/>
    <p:sldId id="1013" r:id="rId26"/>
    <p:sldId id="1014" r:id="rId27"/>
    <p:sldId id="1015" r:id="rId28"/>
    <p:sldId id="1016" r:id="rId29"/>
    <p:sldId id="1017" r:id="rId30"/>
    <p:sldId id="1018" r:id="rId31"/>
    <p:sldId id="1019" r:id="rId32"/>
    <p:sldId id="1028" r:id="rId33"/>
    <p:sldId id="1020" r:id="rId34"/>
    <p:sldId id="1021" r:id="rId35"/>
    <p:sldId id="1022" r:id="rId36"/>
    <p:sldId id="1023" r:id="rId37"/>
    <p:sldId id="290"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p:cViewPr varScale="1">
        <p:scale>
          <a:sx n="112" d="100"/>
          <a:sy n="112" d="100"/>
        </p:scale>
        <p:origin x="1338" y="9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1470"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endParaRPr lang="en-US" dirty="0"/>
          </a:p>
        </p:txBody>
      </p:sp>
      <p:sp>
        <p:nvSpPr>
          <p:cNvPr id="4" name="Footer Placeholder 3"/>
          <p:cNvSpPr>
            <a:spLocks noGrp="1"/>
          </p:cNvSpPr>
          <p:nvPr>
            <p:ph type="ftr" sz="quarter" idx="2"/>
          </p:nvPr>
        </p:nvSpPr>
        <p:spPr>
          <a:xfrm>
            <a:off x="0" y="9278537"/>
            <a:ext cx="3816626" cy="480060"/>
          </a:xfrm>
          <a:prstGeom prst="rect">
            <a:avLst/>
          </a:prstGeom>
        </p:spPr>
        <p:txBody>
          <a:bodyPr vert="horz" lIns="96653" tIns="48327" rIns="96653" bIns="48327" rtlCol="0" anchor="b"/>
          <a:lstStyle>
            <a:lvl1pPr algn="l">
              <a:defRPr sz="1200"/>
            </a:lvl1pPr>
          </a:lstStyle>
          <a:p>
            <a:r>
              <a:rPr lang="en-US" altLang="en-US" dirty="0">
                <a:solidFill>
                  <a:srgbClr val="000000"/>
                </a:solidFill>
                <a:latin typeface="Arrus BT" pitchFamily="18" charset="0"/>
                <a:cs typeface="Times New Roman" pitchFamily="18" charset="0"/>
              </a:rPr>
              <a:t>©</a:t>
            </a:r>
            <a:r>
              <a:rPr lang="en-US" altLang="en-US" dirty="0">
                <a:solidFill>
                  <a:srgbClr val="000000"/>
                </a:solidFill>
                <a:latin typeface="Arrus BT" pitchFamily="18" charset="0"/>
              </a:rPr>
              <a:t> 2022 </a:t>
            </a:r>
            <a:r>
              <a:rPr lang="en-US" altLang="en-US" dirty="0">
                <a:latin typeface="Arrus BT" pitchFamily="18" charset="0"/>
              </a:rPr>
              <a:t>Law Offices of Young, Minney &amp; Corr LLP</a:t>
            </a:r>
          </a:p>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C9116DED-BC9E-4DD6-BAEB-F18C35339CD9}" type="slidenum">
              <a:rPr lang="en-US" smtClean="0"/>
              <a:t>‹#›</a:t>
            </a:fld>
            <a:endParaRPr lang="en-US"/>
          </a:p>
        </p:txBody>
      </p:sp>
    </p:spTree>
    <p:extLst>
      <p:ext uri="{BB962C8B-B14F-4D97-AF65-F5344CB8AC3E}">
        <p14:creationId xmlns:p14="http://schemas.microsoft.com/office/powerpoint/2010/main" val="12973234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A0936FD-A7D0-404F-BD39-284308C30764}" type="datetimeFigureOut">
              <a:rPr lang="en-US" smtClean="0"/>
              <a:t>1/27/2023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A8FB689-C7E4-4738-9A3A-E85DE8A0B85D}" type="slidenum">
              <a:rPr lang="en-US" smtClean="0"/>
              <a:t>‹#›</a:t>
            </a:fld>
            <a:endParaRPr lang="en-US"/>
          </a:p>
        </p:txBody>
      </p:sp>
    </p:spTree>
    <p:extLst>
      <p:ext uri="{BB962C8B-B14F-4D97-AF65-F5344CB8AC3E}">
        <p14:creationId xmlns:p14="http://schemas.microsoft.com/office/powerpoint/2010/main" val="24490387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80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B5DE0-22D8-482B-95BA-16DFC066D1B9}"/>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C2D40605-8DB4-484D-A6B4-13E4401795A7}"/>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7351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B1A4DC0-134F-4027-AAF7-1755CB622620}"/>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8F3ACA9-2745-4AB8-9353-52BA97605342}"/>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1305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1924EB-1AF1-41BB-AD50-F9B104347891}"/>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63AC84B-6DCF-42E4-B5F2-943AC8734A62}"/>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9962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482A4EB-1123-4170-AC64-DFB33B259CA7}"/>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D12B840-BB20-4CB8-A0F0-773644E0CAE8}"/>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2063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9837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266474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188639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D90C60E2-8EA1-4330-B34D-4B1F77CCF4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026574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xfrm>
            <a:off x="6986588" y="6096000"/>
            <a:ext cx="2133600" cy="476250"/>
          </a:xfrm>
        </p:spPr>
        <p:txBody>
          <a:bodyPr/>
          <a:lstStyle>
            <a:lvl1pPr>
              <a:defRPr/>
            </a:lvl1pPr>
          </a:lstStyle>
          <a:p>
            <a:pPr>
              <a:defRPr/>
            </a:pPr>
            <a:fld id="{885CE51C-C550-45F6-BC9A-0B2432CD7C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618402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0133B861-F771-4CAE-8284-99A6CFA1DF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608590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6A3B2944-0E1D-4816-B1F6-380C7D183E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210977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1828800" y="2130425"/>
            <a:ext cx="6629400" cy="1470025"/>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2590800" y="3886200"/>
            <a:ext cx="5181600" cy="1752600"/>
          </a:xfrm>
        </p:spPr>
        <p:txBody>
          <a:bodyPr/>
          <a:lstStyle>
            <a:lvl1pPr marL="0" indent="0" algn="ctr">
              <a:buFontTx/>
              <a:buNone/>
              <a:defRPr/>
            </a:lvl1pPr>
          </a:lstStyle>
          <a:p>
            <a:r>
              <a:rPr lang="en-US"/>
              <a:t>Click to edit Master subtitle style</a:t>
            </a:r>
          </a:p>
        </p:txBody>
      </p:sp>
      <p:sp>
        <p:nvSpPr>
          <p:cNvPr id="4" name="Footer Placeholder 3">
            <a:extLst>
              <a:ext uri="{FF2B5EF4-FFF2-40B4-BE49-F238E27FC236}">
                <a16:creationId xmlns:a16="http://schemas.microsoft.com/office/drawing/2014/main" id="{1C5295D5-6E31-409B-97E0-3F51D59836AC}"/>
              </a:ext>
            </a:extLst>
          </p:cNvPr>
          <p:cNvSpPr>
            <a:spLocks noGrp="1" noChangeArrowheads="1"/>
          </p:cNvSpPr>
          <p:nvPr>
            <p:ph type="ftr" sz="quarter" idx="10"/>
          </p:nvPr>
        </p:nvSpPr>
        <p:spPr bwMode="auto">
          <a:xfrm>
            <a:off x="685800" y="403860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endParaRPr lang="en-US"/>
          </a:p>
        </p:txBody>
      </p:sp>
      <p:sp>
        <p:nvSpPr>
          <p:cNvPr id="5" name="Slide Number Placeholder 4">
            <a:extLst>
              <a:ext uri="{FF2B5EF4-FFF2-40B4-BE49-F238E27FC236}">
                <a16:creationId xmlns:a16="http://schemas.microsoft.com/office/drawing/2014/main" id="{9383EF9E-876F-4081-AEE4-69FBD36364A8}"/>
              </a:ext>
            </a:extLst>
          </p:cNvPr>
          <p:cNvSpPr>
            <a:spLocks noGrp="1" noChangeArrowheads="1"/>
          </p:cNvSpPr>
          <p:nvPr>
            <p:ph type="sldNum" sz="quarter" idx="11"/>
          </p:nvPr>
        </p:nvSpPr>
        <p:spPr>
          <a:xfrm>
            <a:off x="6858000" y="6356350"/>
            <a:ext cx="2133600" cy="476250"/>
          </a:xfrm>
        </p:spPr>
        <p:txBody>
          <a:bodyPr/>
          <a:lstStyle>
            <a:lvl1pPr>
              <a:defRPr/>
            </a:lvl1pPr>
          </a:lstStyle>
          <a:p>
            <a:pPr>
              <a:defRPr/>
            </a:pPr>
            <a:fld id="{E4810C8F-066E-4743-B062-50B6D08EB1A8}" type="slidenum">
              <a:rPr lang="en-US" altLang="en-US"/>
              <a:pPr>
                <a:defRPr/>
              </a:pPr>
              <a:t>‹#›</a:t>
            </a:fld>
            <a:endParaRPr lang="en-US" altLang="en-US"/>
          </a:p>
        </p:txBody>
      </p:sp>
    </p:spTree>
    <p:extLst>
      <p:ext uri="{BB962C8B-B14F-4D97-AF65-F5344CB8AC3E}">
        <p14:creationId xmlns:p14="http://schemas.microsoft.com/office/powerpoint/2010/main" val="1073069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981200" y="609600"/>
            <a:ext cx="7010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208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D6A164D-A1B8-457A-993E-10D31D6DC9E7}"/>
              </a:ext>
            </a:extLst>
          </p:cNvPr>
          <p:cNvSpPr>
            <a:spLocks noGrp="1" noChangeArrowheads="1"/>
          </p:cNvSpPr>
          <p:nvPr>
            <p:ph type="sldNum" sz="quarter" idx="10"/>
          </p:nvPr>
        </p:nvSpPr>
        <p:spPr>
          <a:ln/>
        </p:spPr>
        <p:txBody>
          <a:bodyPr/>
          <a:lstStyle>
            <a:lvl1pPr>
              <a:defRPr/>
            </a:lvl1pPr>
          </a:lstStyle>
          <a:p>
            <a:pPr>
              <a:defRPr/>
            </a:pPr>
            <a:fld id="{4138721B-3DD4-48DC-A394-B07E36C40679}" type="slidenum">
              <a:rPr lang="en-US" altLang="en-US"/>
              <a:pPr>
                <a:defRPr/>
              </a:pPr>
              <a:t>‹#›</a:t>
            </a:fld>
            <a:endParaRPr lang="en-US" altLang="en-US"/>
          </a:p>
        </p:txBody>
      </p:sp>
    </p:spTree>
    <p:extLst>
      <p:ext uri="{BB962C8B-B14F-4D97-AF65-F5344CB8AC3E}">
        <p14:creationId xmlns:p14="http://schemas.microsoft.com/office/powerpoint/2010/main" val="393848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85718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38099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346992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1557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27106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334874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404889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753C9-9057-49F9-B7EF-76CC1ED2B363}" type="slidenum">
              <a:rPr lang="en-US" smtClean="0"/>
              <a:t>‹#›</a:t>
            </a:fld>
            <a:endParaRPr lang="en-US"/>
          </a:p>
        </p:txBody>
      </p:sp>
    </p:spTree>
    <p:extLst>
      <p:ext uri="{BB962C8B-B14F-4D97-AF65-F5344CB8AC3E}">
        <p14:creationId xmlns:p14="http://schemas.microsoft.com/office/powerpoint/2010/main" val="245625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211018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362200" y="609600"/>
            <a:ext cx="6324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752600" y="1600200"/>
            <a:ext cx="6934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0042" name="Rectangle 10"/>
          <p:cNvSpPr>
            <a:spLocks noGrp="1" noChangeArrowheads="1"/>
          </p:cNvSpPr>
          <p:nvPr>
            <p:ph type="sldNum" sz="quarter" idx="4"/>
          </p:nvPr>
        </p:nvSpPr>
        <p:spPr bwMode="auto">
          <a:xfrm>
            <a:off x="7010400" y="60960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fld id="{EA9849F8-5C09-444E-8B89-B228AF43134F}" type="slidenum">
              <a:rPr lang="en-US">
                <a:solidFill>
                  <a:srgbClr val="000000"/>
                </a:solidFill>
                <a:latin typeface="Times New Roman" pitchFamily="18" charset="0"/>
              </a:rPr>
              <a:pPr fontAlgn="base">
                <a:spcBef>
                  <a:spcPct val="0"/>
                </a:spcBef>
                <a:spcAft>
                  <a:spcPct val="0"/>
                </a:spcAft>
                <a:defRPr/>
              </a:pPr>
              <a:t>‹#›</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544639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thruBlk="1"/>
  </p:transition>
  <p:hf hdr="0" ftr="0" dt="0"/>
  <p:txStyles>
    <p:titleStyle>
      <a:lvl1pPr algn="ctr" rtl="0" eaLnBrk="0" fontAlgn="base" hangingPunct="0">
        <a:spcBef>
          <a:spcPct val="0"/>
        </a:spcBef>
        <a:spcAft>
          <a:spcPct val="0"/>
        </a:spcAft>
        <a:defRPr sz="2400">
          <a:solidFill>
            <a:schemeClr val="tx2"/>
          </a:solidFill>
          <a:latin typeface="Times New Roman" pitchFamily="18" charset="0"/>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Arial" pitchFamily="34" charset="0"/>
        </a:defRPr>
      </a:lvl6pPr>
      <a:lvl7pPr marL="914400" algn="ctr" rtl="0" fontAlgn="base">
        <a:spcBef>
          <a:spcPct val="0"/>
        </a:spcBef>
        <a:spcAft>
          <a:spcPct val="0"/>
        </a:spcAft>
        <a:defRPr sz="2400">
          <a:solidFill>
            <a:schemeClr val="tx2"/>
          </a:solidFill>
          <a:latin typeface="Arial" pitchFamily="34" charset="0"/>
        </a:defRPr>
      </a:lvl7pPr>
      <a:lvl8pPr marL="1371600" algn="ctr" rtl="0" fontAlgn="base">
        <a:spcBef>
          <a:spcPct val="0"/>
        </a:spcBef>
        <a:spcAft>
          <a:spcPct val="0"/>
        </a:spcAft>
        <a:defRPr sz="2400">
          <a:solidFill>
            <a:schemeClr val="tx2"/>
          </a:solidFill>
          <a:latin typeface="Arial" pitchFamily="34" charset="0"/>
        </a:defRPr>
      </a:lvl8pPr>
      <a:lvl9pPr marL="1828800" algn="ctr"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C18FB133-DBDE-4FE8-A0A0-124CFA8E06C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CDF97B5C-7104-4EAE-9FC3-232B5FA29855}"/>
              </a:ext>
            </a:extLst>
          </p:cNvPr>
          <p:cNvSpPr>
            <a:spLocks noGrp="1" noChangeArrowheads="1"/>
          </p:cNvSpPr>
          <p:nvPr>
            <p:ph type="title"/>
          </p:nvPr>
        </p:nvSpPr>
        <p:spPr bwMode="auto">
          <a:xfrm>
            <a:off x="1828800" y="457200"/>
            <a:ext cx="701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B86659A4-2C73-486A-B001-8A7CD5E34521}"/>
              </a:ext>
            </a:extLst>
          </p:cNvPr>
          <p:cNvSpPr>
            <a:spLocks noGrp="1" noChangeArrowheads="1"/>
          </p:cNvSpPr>
          <p:nvPr>
            <p:ph type="body" idx="1"/>
          </p:nvPr>
        </p:nvSpPr>
        <p:spPr bwMode="auto">
          <a:xfrm>
            <a:off x="1828800" y="1295400"/>
            <a:ext cx="701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2" name="Rectangle 24">
            <a:extLst>
              <a:ext uri="{FF2B5EF4-FFF2-40B4-BE49-F238E27FC236}">
                <a16:creationId xmlns:a16="http://schemas.microsoft.com/office/drawing/2014/main" id="{7069D5BD-3E59-4108-A910-DB9869787947}"/>
              </a:ext>
            </a:extLst>
          </p:cNvPr>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pPr>
              <a:defRPr/>
            </a:pPr>
            <a:fld id="{122A5468-A405-4BC7-86B5-497FE7A4DC96}" type="slidenum">
              <a:rPr lang="en-US" altLang="en-US"/>
              <a:pPr>
                <a:defRPr/>
              </a:pPr>
              <a:t>‹#›</a:t>
            </a:fld>
            <a:endParaRPr lang="en-US" altLang="en-US"/>
          </a:p>
        </p:txBody>
      </p:sp>
    </p:spTree>
    <p:extLst>
      <p:ext uri="{BB962C8B-B14F-4D97-AF65-F5344CB8AC3E}">
        <p14:creationId xmlns:p14="http://schemas.microsoft.com/office/powerpoint/2010/main" val="1936168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mycharterlaw.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3352800" y="2514600"/>
            <a:ext cx="5638801" cy="31242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0"/>
              </a:spcBef>
              <a:buNone/>
              <a:defRPr/>
            </a:pPr>
            <a:endParaRPr lang="en-US" sz="1200" b="1" dirty="0">
              <a:latin typeface="+mj-lt"/>
            </a:endParaRPr>
          </a:p>
          <a:p>
            <a:pPr marL="0" indent="0" algn="ctr" eaLnBrk="1" hangingPunct="1">
              <a:spcBef>
                <a:spcPct val="0"/>
              </a:spcBef>
              <a:buNone/>
              <a:defRPr/>
            </a:pPr>
            <a:r>
              <a:rPr lang="en-US" altLang="en-US" sz="2800" b="1" dirty="0">
                <a:latin typeface="Arial Black" panose="020B0604020202020204" pitchFamily="34" charset="0"/>
                <a:cs typeface="Arial Black" panose="020B0604020202020204" pitchFamily="34" charset="0"/>
              </a:rPr>
              <a:t>Youth Policy Institute Charter Schools</a:t>
            </a:r>
          </a:p>
          <a:p>
            <a:pPr marL="0" indent="0" algn="ctr" eaLnBrk="1" hangingPunct="1">
              <a:spcBef>
                <a:spcPct val="0"/>
              </a:spcBef>
              <a:buNone/>
              <a:defRPr/>
            </a:pPr>
            <a:r>
              <a:rPr lang="en-US" altLang="en-US" sz="2800" b="1" dirty="0">
                <a:latin typeface="Arial Black" panose="020B0604020202020204" pitchFamily="34" charset="0"/>
                <a:cs typeface="Arial Black" panose="020B0604020202020204" pitchFamily="34" charset="0"/>
              </a:rPr>
              <a:t>Brown Act Training</a:t>
            </a:r>
            <a:endParaRPr lang="en-US" sz="2800" b="1" dirty="0">
              <a:latin typeface="+mj-lt"/>
            </a:endParaRPr>
          </a:p>
          <a:p>
            <a:pPr marL="0" indent="0" eaLnBrk="1" hangingPunct="1">
              <a:spcBef>
                <a:spcPts val="0"/>
              </a:spcBef>
              <a:buFontTx/>
              <a:buNone/>
              <a:defRPr/>
            </a:pPr>
            <a:endParaRPr lang="en-US" sz="1400" kern="0" dirty="0">
              <a:solidFill>
                <a:prstClr val="black"/>
              </a:solidFill>
              <a:latin typeface="Verdana" pitchFamily="34" charset="0"/>
              <a:ea typeface="Verdana" pitchFamily="34" charset="0"/>
              <a:cs typeface="Verdana" pitchFamily="34" charset="0"/>
            </a:endParaRPr>
          </a:p>
          <a:p>
            <a:pPr marL="0" indent="0" eaLnBrk="1" hangingPunct="1">
              <a:spcBef>
                <a:spcPts val="0"/>
              </a:spcBef>
              <a:buFontTx/>
              <a:buNone/>
              <a:defRPr/>
            </a:pPr>
            <a:endParaRPr lang="en-US" sz="1400" kern="0" dirty="0">
              <a:solidFill>
                <a:prstClr val="black"/>
              </a:solidFill>
              <a:latin typeface="Verdana" pitchFamily="34" charset="0"/>
              <a:ea typeface="Verdana" pitchFamily="34" charset="0"/>
              <a:cs typeface="Verdana" pitchFamily="34" charset="0"/>
            </a:endParaRPr>
          </a:p>
          <a:p>
            <a:pPr marL="0" indent="0" eaLnBrk="1" hangingPunct="1">
              <a:spcBef>
                <a:spcPts val="0"/>
              </a:spcBef>
              <a:buFontTx/>
              <a:buNone/>
              <a:defRPr/>
            </a:pPr>
            <a:r>
              <a:rPr lang="en-US" sz="1400" kern="0" dirty="0">
                <a:solidFill>
                  <a:prstClr val="black"/>
                </a:solidFill>
                <a:latin typeface="Verdana" pitchFamily="34" charset="0"/>
                <a:ea typeface="Verdana" pitchFamily="34" charset="0"/>
                <a:cs typeface="Verdana" pitchFamily="34" charset="0"/>
              </a:rPr>
              <a:t>Presented by: Janelle A. Ruley, Esq.</a:t>
            </a:r>
          </a:p>
          <a:p>
            <a:pPr marL="0" lvl="0" indent="0" eaLnBrk="1" hangingPunct="1">
              <a:spcBef>
                <a:spcPct val="0"/>
              </a:spcBef>
              <a:buNone/>
            </a:pPr>
            <a:r>
              <a:rPr lang="en-US" sz="1400" b="1" dirty="0">
                <a:solidFill>
                  <a:srgbClr val="000000"/>
                </a:solidFill>
                <a:latin typeface="Verdana" pitchFamily="34" charset="0"/>
              </a:rPr>
              <a:t>jruley@mycharterlaw.com</a:t>
            </a:r>
          </a:p>
          <a:p>
            <a:pPr marL="0" lvl="0" indent="0" eaLnBrk="1" hangingPunct="1">
              <a:spcBef>
                <a:spcPct val="0"/>
              </a:spcBef>
              <a:buNone/>
            </a:pPr>
            <a:r>
              <a:rPr lang="en-US" sz="1400" b="1" dirty="0">
                <a:solidFill>
                  <a:srgbClr val="000000"/>
                </a:solidFill>
                <a:latin typeface="Verdana" pitchFamily="34" charset="0"/>
                <a:hlinkClick r:id="rId4"/>
              </a:rPr>
              <a:t>www.mycharterlaw.com</a:t>
            </a:r>
            <a:br>
              <a:rPr lang="en-US" sz="2400" kern="0" dirty="0">
                <a:solidFill>
                  <a:prstClr val="black"/>
                </a:solidFill>
                <a:latin typeface="Calibri"/>
                <a:cs typeface="Times New Roman" pitchFamily="18" charset="0"/>
              </a:rPr>
            </a:br>
            <a:r>
              <a:rPr lang="en-US" sz="2400" kern="0" dirty="0">
                <a:solidFill>
                  <a:prstClr val="black"/>
                </a:solidFill>
                <a:latin typeface="Calibri"/>
                <a:cs typeface="Times New Roman" pitchFamily="18" charset="0"/>
              </a:rPr>
              <a:t>	</a:t>
            </a:r>
            <a:br>
              <a:rPr lang="en-US" sz="2000" kern="0" dirty="0">
                <a:solidFill>
                  <a:prstClr val="black"/>
                </a:solidFill>
                <a:latin typeface="Calibri"/>
                <a:cs typeface="Times New Roman" pitchFamily="18" charset="0"/>
              </a:rPr>
            </a:br>
            <a:endParaRPr lang="en-US" sz="4000" b="1" kern="0" dirty="0">
              <a:latin typeface="+mj-lt"/>
              <a:cs typeface="Times New Roman" pitchFamily="18" charset="0"/>
            </a:endParaRPr>
          </a:p>
          <a:p>
            <a:pPr marL="0" indent="0" eaLnBrk="1" hangingPunct="1">
              <a:buFontTx/>
              <a:buNone/>
              <a:defRPr/>
            </a:pPr>
            <a:endParaRPr lang="en-US" sz="4000" b="1" kern="0" dirty="0">
              <a:latin typeface="+mj-lt"/>
              <a:cs typeface="Times New Roman" pitchFamily="18" charset="0"/>
            </a:endParaRPr>
          </a:p>
          <a:p>
            <a:pPr marL="0" indent="0" eaLnBrk="1" hangingPunct="1">
              <a:buFontTx/>
              <a:buNone/>
              <a:defRPr/>
            </a:pPr>
            <a:r>
              <a:rPr lang="en-US" sz="4400" b="1" kern="0" dirty="0">
                <a:latin typeface="+mj-lt"/>
                <a:cs typeface="Times New Roman" pitchFamily="18" charset="0"/>
              </a:rPr>
              <a:t>	</a:t>
            </a:r>
            <a:br>
              <a:rPr lang="en-US" sz="2400" kern="0" dirty="0">
                <a:cs typeface="Times New Roman" pitchFamily="18" charset="0"/>
              </a:rPr>
            </a:br>
            <a:r>
              <a:rPr lang="en-US" sz="2400" kern="0" dirty="0">
                <a:cs typeface="Times New Roman" pitchFamily="18" charset="0"/>
              </a:rPr>
              <a:t> </a:t>
            </a:r>
          </a:p>
        </p:txBody>
      </p:sp>
      <p:sp>
        <p:nvSpPr>
          <p:cNvPr id="2" name="Slide Number Placeholder 1">
            <a:extLst>
              <a:ext uri="{FF2B5EF4-FFF2-40B4-BE49-F238E27FC236}">
                <a16:creationId xmlns:a16="http://schemas.microsoft.com/office/drawing/2014/main" id="{699D12EA-BDD9-C613-0CAC-505B5E4A9BBB}"/>
              </a:ext>
            </a:extLst>
          </p:cNvPr>
          <p:cNvSpPr>
            <a:spLocks noGrp="1"/>
          </p:cNvSpPr>
          <p:nvPr>
            <p:ph type="sldNum" sz="quarter" idx="12"/>
          </p:nvPr>
        </p:nvSpPr>
        <p:spPr/>
        <p:txBody>
          <a:bodyPr/>
          <a:lstStyle/>
          <a:p>
            <a:fld id="{DC1753C9-9057-49F9-B7EF-76CC1ED2B363}" type="slidenum">
              <a:rPr lang="en-US" smtClean="0"/>
              <a:t>1</a:t>
            </a:fld>
            <a:endParaRPr lang="en-US"/>
          </a:p>
        </p:txBody>
      </p:sp>
    </p:spTree>
    <p:extLst>
      <p:ext uri="{BB962C8B-B14F-4D97-AF65-F5344CB8AC3E}">
        <p14:creationId xmlns:p14="http://schemas.microsoft.com/office/powerpoint/2010/main" val="378233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C4B37F88-C89A-4AB1-A292-B20A0709C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itle 1">
            <a:extLst>
              <a:ext uri="{FF2B5EF4-FFF2-40B4-BE49-F238E27FC236}">
                <a16:creationId xmlns:a16="http://schemas.microsoft.com/office/drawing/2014/main" id="{869564CC-BC49-4A0F-8884-3762126C8E9F}"/>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C77DBC-D6A0-47C6-9E9E-A1EB41578169}"/>
              </a:ext>
            </a:extLst>
          </p:cNvPr>
          <p:cNvSpPr>
            <a:spLocks noGrp="1"/>
          </p:cNvSpPr>
          <p:nvPr>
            <p:ph idx="1"/>
          </p:nvPr>
        </p:nvSpPr>
        <p:spPr/>
        <p:txBody>
          <a:bodyPr rtlCol="0">
            <a:normAutofit/>
          </a:bodyPr>
          <a:lstStyle/>
          <a:p>
            <a:pPr marL="514350" indent="-514350" eaLnBrk="1" fontAlgn="auto" hangingPunct="1">
              <a:spcAft>
                <a:spcPts val="0"/>
              </a:spcAft>
              <a:buFont typeface="Arial" panose="020B0604020202020204" pitchFamily="34" charset="0"/>
              <a:buAutoNum type="alphaUcPeriod" startAt="2"/>
              <a:defRPr/>
            </a:pPr>
            <a:r>
              <a:rPr lang="en-US" sz="2800" b="1" dirty="0">
                <a:latin typeface="Arial" panose="020B0604020202020204" pitchFamily="34" charset="0"/>
                <a:ea typeface="Open Sans Semibold" panose="020B0706030804020204" pitchFamily="34" charset="0"/>
                <a:cs typeface="Arial" panose="020B0604020202020204" pitchFamily="34" charset="0"/>
              </a:rPr>
              <a:t>Exceptions to definition of meeting:</a:t>
            </a:r>
          </a:p>
          <a:p>
            <a:pPr marL="0" indent="0" eaLnBrk="1" fontAlgn="auto" hangingPunct="1">
              <a:spcAft>
                <a:spcPts val="0"/>
              </a:spcAft>
              <a:buFont typeface="Arial" panose="020B0604020202020204" pitchFamily="34" charset="0"/>
              <a:buNone/>
              <a:defRPr/>
            </a:pPr>
            <a:endParaRPr lang="en-US" sz="2800" dirty="0">
              <a:latin typeface="Arial" panose="020B0604020202020204" pitchFamily="34" charset="0"/>
              <a:ea typeface="Open Sans Semibold" panose="020B0706030804020204" pitchFamily="34" charset="0"/>
              <a:cs typeface="Arial" panose="020B0604020202020204" pitchFamily="34" charset="0"/>
            </a:endParaRPr>
          </a:p>
          <a:p>
            <a:pPr marL="1143000" indent="-457200" eaLnBrk="1" fontAlgn="auto" hangingPunct="1">
              <a:lnSpc>
                <a:spcPct val="80000"/>
              </a:lnSpc>
              <a:spcAft>
                <a:spcPts val="0"/>
              </a:spcAft>
              <a:defRPr/>
            </a:pPr>
            <a:r>
              <a:rPr lang="en-US" sz="2400" dirty="0">
                <a:latin typeface="Arial" panose="020B0604020202020204" pitchFamily="34" charset="0"/>
                <a:ea typeface="Open Sans" panose="020B0606030504020204" pitchFamily="34" charset="0"/>
                <a:cs typeface="Arial" panose="020B0604020202020204" pitchFamily="34" charset="0"/>
              </a:rPr>
              <a:t>Attendance of majority at public conferences of general interest</a:t>
            </a:r>
          </a:p>
          <a:p>
            <a:pPr marL="1149350" indent="-463550" eaLnBrk="1" fontAlgn="auto" hangingPunct="1">
              <a:lnSpc>
                <a:spcPct val="80000"/>
              </a:lnSpc>
              <a:spcAft>
                <a:spcPts val="0"/>
              </a:spcAft>
              <a:defRPr/>
            </a:pPr>
            <a:r>
              <a:rPr lang="en-US" sz="2400" dirty="0">
                <a:latin typeface="Arial" panose="020B0604020202020204" pitchFamily="34" charset="0"/>
                <a:ea typeface="Open Sans" panose="020B0606030504020204" pitchFamily="34" charset="0"/>
                <a:cs typeface="Arial" panose="020B0604020202020204" pitchFamily="34" charset="0"/>
              </a:rPr>
              <a:t>Attendance of majority at another body’s public meeting</a:t>
            </a:r>
          </a:p>
          <a:p>
            <a:pPr marL="1149350" indent="-463550" eaLnBrk="1" fontAlgn="auto" hangingPunct="1">
              <a:lnSpc>
                <a:spcPct val="80000"/>
              </a:lnSpc>
              <a:spcAft>
                <a:spcPts val="0"/>
              </a:spcAft>
              <a:defRPr/>
            </a:pPr>
            <a:r>
              <a:rPr lang="en-US" sz="2400" dirty="0">
                <a:latin typeface="Arial" panose="020B0604020202020204" pitchFamily="34" charset="0"/>
                <a:ea typeface="Open Sans" panose="020B0606030504020204" pitchFamily="34" charset="0"/>
                <a:cs typeface="Arial" panose="020B0604020202020204" pitchFamily="34" charset="0"/>
              </a:rPr>
              <a:t>Attendance of majority at purely social or ceremonial gatherings</a:t>
            </a:r>
          </a:p>
          <a:p>
            <a:pPr marL="1149350" indent="-463550" algn="ctr" eaLnBrk="1" fontAlgn="auto" hangingPunct="1">
              <a:lnSpc>
                <a:spcPct val="80000"/>
              </a:lnSpc>
              <a:spcAft>
                <a:spcPts val="0"/>
              </a:spcAft>
              <a:buFont typeface="Arial" panose="020B0604020202020204" pitchFamily="34" charset="0"/>
              <a:buNone/>
              <a:defRPr/>
            </a:pPr>
            <a:endParaRPr lang="en-US" sz="2400" dirty="0">
              <a:latin typeface="Arial" panose="020B0604020202020204" pitchFamily="34" charset="0"/>
              <a:ea typeface="Open Sans" panose="020B0606030504020204" pitchFamily="34" charset="0"/>
              <a:cs typeface="Arial" panose="020B0604020202020204" pitchFamily="34" charset="0"/>
            </a:endParaRPr>
          </a:p>
          <a:p>
            <a:pPr marL="1149350" indent="-463550" algn="ctr" eaLnBrk="1" fontAlgn="auto" hangingPunct="1">
              <a:lnSpc>
                <a:spcPct val="80000"/>
              </a:lnSpc>
              <a:spcAft>
                <a:spcPts val="0"/>
              </a:spcAft>
              <a:buFont typeface="Arial" panose="020B0604020202020204" pitchFamily="34" charset="0"/>
              <a:buNone/>
              <a:defRPr/>
            </a:pPr>
            <a:r>
              <a:rPr lang="en-US" sz="2400" dirty="0">
                <a:latin typeface="Arial" panose="020B0604020202020204" pitchFamily="34" charset="0"/>
                <a:ea typeface="Open Sans" panose="020B0606030504020204" pitchFamily="34" charset="0"/>
                <a:cs typeface="Arial" panose="020B0604020202020204" pitchFamily="34" charset="0"/>
              </a:rPr>
              <a:t>SO LONG AS SCHOOL BUSINESS</a:t>
            </a:r>
          </a:p>
          <a:p>
            <a:pPr marL="1149350" indent="-463550" algn="ctr" eaLnBrk="1" fontAlgn="auto" hangingPunct="1">
              <a:lnSpc>
                <a:spcPct val="80000"/>
              </a:lnSpc>
              <a:spcAft>
                <a:spcPts val="0"/>
              </a:spcAft>
              <a:buFont typeface="Arial" panose="020B0604020202020204" pitchFamily="34" charset="0"/>
              <a:buNone/>
              <a:defRPr/>
            </a:pPr>
            <a:r>
              <a:rPr lang="en-US" sz="2400" dirty="0">
                <a:latin typeface="Arial" panose="020B0604020202020204" pitchFamily="34" charset="0"/>
                <a:ea typeface="Open Sans" panose="020B0606030504020204" pitchFamily="34" charset="0"/>
                <a:cs typeface="Arial" panose="020B0604020202020204" pitchFamily="34" charset="0"/>
              </a:rPr>
              <a:t>IS NOT DISCUSSED!</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endParaRPr lang="en-US" dirty="0"/>
          </a:p>
        </p:txBody>
      </p:sp>
      <p:sp>
        <p:nvSpPr>
          <p:cNvPr id="20485" name="Slide Number Placeholder 3">
            <a:extLst>
              <a:ext uri="{FF2B5EF4-FFF2-40B4-BE49-F238E27FC236}">
                <a16:creationId xmlns:a16="http://schemas.microsoft.com/office/drawing/2014/main" id="{E6F2C389-B8F7-4694-B162-AFFB6E2ED723}"/>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95D22E7-1442-4E21-A7F1-931100852E8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33737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7DE6800D-D8EC-4516-BF40-8888A60A3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itle 1">
            <a:extLst>
              <a:ext uri="{FF2B5EF4-FFF2-40B4-BE49-F238E27FC236}">
                <a16:creationId xmlns:a16="http://schemas.microsoft.com/office/drawing/2014/main" id="{F1BF3994-ECBE-4BDA-9D63-4358CFD5A00A}"/>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1508" name="Text Placeholder 3">
            <a:extLst>
              <a:ext uri="{FF2B5EF4-FFF2-40B4-BE49-F238E27FC236}">
                <a16:creationId xmlns:a16="http://schemas.microsoft.com/office/drawing/2014/main" id="{A6F03C39-92A3-4209-AAF6-F71FD5C72683}"/>
              </a:ext>
            </a:extLst>
          </p:cNvPr>
          <p:cNvSpPr>
            <a:spLocks noGrp="1" noChangeArrowheads="1"/>
          </p:cNvSpPr>
          <p:nvPr>
            <p:ph type="body" idx="1"/>
          </p:nvPr>
        </p:nvSpPr>
        <p:spPr>
          <a:xfrm>
            <a:off x="0" y="1219200"/>
            <a:ext cx="4102100" cy="533400"/>
          </a:xfrm>
        </p:spPr>
        <p:txBody>
          <a:bodyPr/>
          <a:lstStyle/>
          <a:p>
            <a:pPr eaLnBrk="1" hangingPunct="1"/>
            <a:r>
              <a:rPr lang="en-US" altLang="en-US">
                <a:latin typeface="Arial" panose="020B0604020202020204" pitchFamily="34" charset="0"/>
                <a:ea typeface="Open Sans Semibold" panose="020B0706030804020204" pitchFamily="34" charset="0"/>
                <a:cs typeface="Arial" panose="020B0604020202020204" pitchFamily="34" charset="0"/>
              </a:rPr>
              <a:t>C. Brown Act Committees</a:t>
            </a:r>
          </a:p>
        </p:txBody>
      </p:sp>
      <p:sp>
        <p:nvSpPr>
          <p:cNvPr id="5" name="Content Placeholder 4">
            <a:extLst>
              <a:ext uri="{FF2B5EF4-FFF2-40B4-BE49-F238E27FC236}">
                <a16:creationId xmlns:a16="http://schemas.microsoft.com/office/drawing/2014/main" id="{B01C2BAF-364E-4235-9E65-859773271F81}"/>
              </a:ext>
            </a:extLst>
          </p:cNvPr>
          <p:cNvSpPr>
            <a:spLocks noGrp="1"/>
          </p:cNvSpPr>
          <p:nvPr>
            <p:ph sz="half" idx="2"/>
          </p:nvPr>
        </p:nvSpPr>
        <p:spPr>
          <a:xfrm>
            <a:off x="76200" y="1687513"/>
            <a:ext cx="4483100" cy="4484687"/>
          </a:xfrm>
        </p:spPr>
        <p:txBody>
          <a:bodyPr rtlCol="0">
            <a:noAutofit/>
          </a:bodyPr>
          <a:lstStyle/>
          <a:p>
            <a:pPr marL="0" indent="0" eaLnBrk="1" fontAlgn="auto" hangingPunct="1">
              <a:spcAft>
                <a:spcPts val="0"/>
              </a:spcAft>
              <a:buFont typeface="Arial" panose="020B0604020202020204" pitchFamily="34" charset="0"/>
              <a:buNone/>
              <a:defRPr/>
            </a:pPr>
            <a:r>
              <a:rPr lang="en-US" sz="1400" i="1" dirty="0">
                <a:latin typeface="Arial" panose="020B0604020202020204" pitchFamily="34" charset="0"/>
                <a:ea typeface="Open Sans" panose="020B0606030504020204" pitchFamily="34" charset="0"/>
                <a:cs typeface="Arial" panose="020B0604020202020204" pitchFamily="34" charset="0"/>
              </a:rPr>
              <a:t>As a general rule, all committees must follow the Brown Act</a:t>
            </a:r>
            <a:endParaRPr lang="en-US" sz="1200" dirty="0">
              <a:latin typeface="Arial" panose="020B0604020202020204" pitchFamily="34" charset="0"/>
              <a:ea typeface="Open Sans" panose="020B06060305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1400" b="1" dirty="0">
                <a:latin typeface="Arial" panose="020B0604020202020204" pitchFamily="34" charset="0"/>
                <a:ea typeface="Open Sans Semibold" panose="020B0706030804020204" pitchFamily="34" charset="0"/>
                <a:cs typeface="Arial" panose="020B0604020202020204" pitchFamily="34" charset="0"/>
              </a:rPr>
              <a:t>Committees</a:t>
            </a:r>
            <a:endParaRPr lang="en-US" sz="1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Permanent or temporary</a:t>
            </a:r>
          </a:p>
          <a:p>
            <a:pPr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Decision-making or advisory</a:t>
            </a:r>
          </a:p>
          <a:p>
            <a:pPr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Created by charter, ordinance, resolution, or a Board’s formal action</a:t>
            </a:r>
          </a:p>
          <a:p>
            <a:pPr marL="0" indent="0" eaLnBrk="1" fontAlgn="auto" hangingPunct="1">
              <a:spcAft>
                <a:spcPts val="0"/>
              </a:spcAft>
              <a:buFont typeface="Arial" panose="020B0604020202020204" pitchFamily="34" charset="0"/>
              <a:buNone/>
              <a:defRPr/>
            </a:pPr>
            <a:r>
              <a:rPr lang="en-US" sz="1200" i="1" dirty="0">
                <a:latin typeface="Arial" panose="020B0604020202020204" pitchFamily="34" charset="0"/>
                <a:ea typeface="Open Sans" panose="020B0606030504020204" pitchFamily="34" charset="0"/>
                <a:cs typeface="Arial" panose="020B0604020202020204" pitchFamily="34" charset="0"/>
              </a:rPr>
              <a:t>A </a:t>
            </a:r>
            <a:r>
              <a:rPr lang="en-US" sz="1200" i="1" u="sng" dirty="0">
                <a:latin typeface="Arial" panose="020B0604020202020204" pitchFamily="34" charset="0"/>
                <a:ea typeface="Open Sans" panose="020B0606030504020204" pitchFamily="34" charset="0"/>
                <a:cs typeface="Arial" panose="020B0604020202020204" pitchFamily="34" charset="0"/>
              </a:rPr>
              <a:t>standing committee </a:t>
            </a:r>
            <a:r>
              <a:rPr lang="en-US" sz="1200" i="1" dirty="0">
                <a:latin typeface="Arial" panose="020B0604020202020204" pitchFamily="34" charset="0"/>
                <a:ea typeface="Open Sans" panose="020B0606030504020204" pitchFamily="34" charset="0"/>
                <a:cs typeface="Arial" panose="020B0604020202020204" pitchFamily="34" charset="0"/>
              </a:rPr>
              <a:t>must comply with the Brown Act even if it is an advisory committee composed solely of the members of the Board who are less than a quorum.</a:t>
            </a:r>
            <a:endParaRPr lang="en-US" sz="1200" dirty="0">
              <a:latin typeface="Arial" panose="020B0604020202020204" pitchFamily="34" charset="0"/>
              <a:ea typeface="Open Sans" panose="020B06060305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1200" b="1" dirty="0">
                <a:latin typeface="Arial" panose="020B0604020202020204" pitchFamily="34" charset="0"/>
                <a:cs typeface="Arial" panose="020B0604020202020204" pitchFamily="34" charset="0"/>
              </a:rPr>
              <a:t> </a:t>
            </a:r>
            <a:r>
              <a:rPr lang="en-US" sz="1400" b="1" dirty="0">
                <a:latin typeface="Arial" panose="020B0604020202020204" pitchFamily="34" charset="0"/>
                <a:ea typeface="Open Sans Semibold" panose="020B0706030804020204" pitchFamily="34" charset="0"/>
                <a:cs typeface="Arial" panose="020B0604020202020204" pitchFamily="34" charset="0"/>
              </a:rPr>
              <a:t>Standing Committees</a:t>
            </a:r>
            <a:endParaRPr lang="en-US" sz="1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A committee is a standing committee if it:</a:t>
            </a:r>
          </a:p>
          <a:p>
            <a:pPr lvl="1"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Has continuing subject matter jurisdiction; </a:t>
            </a:r>
            <a:r>
              <a:rPr lang="en-US" sz="1200" u="sng" dirty="0">
                <a:latin typeface="Arial" panose="020B0604020202020204" pitchFamily="34" charset="0"/>
                <a:ea typeface="Open Sans" panose="020B0606030504020204" pitchFamily="34" charset="0"/>
                <a:cs typeface="Arial" panose="020B0604020202020204" pitchFamily="34" charset="0"/>
              </a:rPr>
              <a:t>or</a:t>
            </a:r>
            <a:r>
              <a:rPr lang="en-US" sz="1200" dirty="0">
                <a:latin typeface="Arial" panose="020B0604020202020204" pitchFamily="34" charset="0"/>
                <a:ea typeface="Open Sans" panose="020B0606030504020204" pitchFamily="34" charset="0"/>
                <a:cs typeface="Arial" panose="020B0604020202020204" pitchFamily="34" charset="0"/>
              </a:rPr>
              <a:t> </a:t>
            </a:r>
          </a:p>
          <a:p>
            <a:pPr lvl="1"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Has a meeting schedule fixed by charter, ordinance, resolution, or a Board’s formal action</a:t>
            </a:r>
          </a:p>
          <a:p>
            <a:pPr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Brown Act applies regardless of whether the standing committee is:</a:t>
            </a:r>
          </a:p>
          <a:p>
            <a:pPr lvl="1"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Composed solely of Board members or not</a:t>
            </a:r>
          </a:p>
          <a:p>
            <a:pPr lvl="1"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Less than a quorum of Board members or not</a:t>
            </a:r>
          </a:p>
          <a:p>
            <a:pPr eaLnBrk="1" fontAlgn="auto" hangingPunct="1">
              <a:spcAft>
                <a:spcPts val="0"/>
              </a:spcAft>
              <a:defRPr/>
            </a:pPr>
            <a:r>
              <a:rPr lang="en-US" sz="1200" dirty="0">
                <a:latin typeface="Arial" panose="020B0604020202020204" pitchFamily="34" charset="0"/>
                <a:ea typeface="Open Sans" panose="020B0606030504020204" pitchFamily="34" charset="0"/>
                <a:cs typeface="Arial" panose="020B0604020202020204" pitchFamily="34" charset="0"/>
              </a:rPr>
              <a:t>Examples: Budget Committee; Facilities Committee; etc.</a:t>
            </a:r>
            <a:endParaRPr lang="en-US" sz="1200" b="1" u="sng" dirty="0">
              <a:latin typeface="Arial" panose="020B0604020202020204" pitchFamily="34" charset="0"/>
              <a:ea typeface="Open Sans" panose="020B0606030504020204" pitchFamily="34" charset="0"/>
              <a:cs typeface="Arial" panose="020B0604020202020204" pitchFamily="34" charset="0"/>
            </a:endParaRPr>
          </a:p>
          <a:p>
            <a:pPr eaLnBrk="1" fontAlgn="auto" hangingPunct="1">
              <a:spcAft>
                <a:spcPts val="0"/>
              </a:spcAft>
              <a:defRPr/>
            </a:pPr>
            <a:endParaRPr lang="en-US" dirty="0"/>
          </a:p>
        </p:txBody>
      </p:sp>
      <p:sp>
        <p:nvSpPr>
          <p:cNvPr id="21510" name="Text Placeholder 5">
            <a:extLst>
              <a:ext uri="{FF2B5EF4-FFF2-40B4-BE49-F238E27FC236}">
                <a16:creationId xmlns:a16="http://schemas.microsoft.com/office/drawing/2014/main" id="{6B7EBBEB-66A4-4DF7-AC9F-75708B3927FC}"/>
              </a:ext>
            </a:extLst>
          </p:cNvPr>
          <p:cNvSpPr>
            <a:spLocks noGrp="1" noChangeArrowheads="1"/>
          </p:cNvSpPr>
          <p:nvPr>
            <p:ph type="body" sz="quarter" idx="3"/>
          </p:nvPr>
        </p:nvSpPr>
        <p:spPr>
          <a:xfrm>
            <a:off x="4584700" y="960438"/>
            <a:ext cx="4406900" cy="792162"/>
          </a:xfrm>
        </p:spPr>
        <p:txBody>
          <a:bodyPr/>
          <a:lstStyle/>
          <a:p>
            <a:pPr eaLnBrk="1" hangingPunct="1"/>
            <a:r>
              <a:rPr lang="en-US" altLang="en-US">
                <a:latin typeface="Arial" panose="020B0604020202020204" pitchFamily="34" charset="0"/>
                <a:ea typeface="Open Sans Semibold" panose="020B0706030804020204" pitchFamily="34" charset="0"/>
                <a:cs typeface="Arial" panose="020B0604020202020204" pitchFamily="34" charset="0"/>
              </a:rPr>
              <a:t>Non-Brown Act Committees</a:t>
            </a:r>
          </a:p>
        </p:txBody>
      </p:sp>
      <p:sp>
        <p:nvSpPr>
          <p:cNvPr id="7" name="Content Placeholder 6">
            <a:extLst>
              <a:ext uri="{FF2B5EF4-FFF2-40B4-BE49-F238E27FC236}">
                <a16:creationId xmlns:a16="http://schemas.microsoft.com/office/drawing/2014/main" id="{F439B767-6FF5-4D84-B245-77C4DB257298}"/>
              </a:ext>
            </a:extLst>
          </p:cNvPr>
          <p:cNvSpPr>
            <a:spLocks noGrp="1"/>
          </p:cNvSpPr>
          <p:nvPr>
            <p:ph sz="quarter" idx="4"/>
          </p:nvPr>
        </p:nvSpPr>
        <p:spPr>
          <a:xfrm>
            <a:off x="4559300" y="1981200"/>
            <a:ext cx="4041775" cy="3951288"/>
          </a:xfrm>
        </p:spPr>
        <p:txBody>
          <a:bodyPr rtlCol="0">
            <a:normAutofit/>
          </a:bodyPr>
          <a:lstStyle/>
          <a:p>
            <a:pPr marL="0" indent="0" eaLnBrk="1" fontAlgn="auto" hangingPunct="1">
              <a:spcAft>
                <a:spcPts val="0"/>
              </a:spcAft>
              <a:buFont typeface="Arial" panose="020B0604020202020204" pitchFamily="34" charset="0"/>
              <a:buNone/>
              <a:defRPr/>
            </a:pPr>
            <a:r>
              <a:rPr lang="en-US" sz="1400" i="1" dirty="0">
                <a:latin typeface="Arial" panose="020B0604020202020204" pitchFamily="34" charset="0"/>
                <a:ea typeface="Open Sans" panose="020B0606030504020204" pitchFamily="34" charset="0"/>
                <a:cs typeface="Arial" panose="020B0604020202020204" pitchFamily="34" charset="0"/>
              </a:rPr>
              <a:t>There is one exception for certain </a:t>
            </a:r>
            <a:r>
              <a:rPr lang="en-US" sz="1400" i="1" u="sng" dirty="0">
                <a:latin typeface="Arial" panose="020B0604020202020204" pitchFamily="34" charset="0"/>
                <a:ea typeface="Open Sans" panose="020B0606030504020204" pitchFamily="34" charset="0"/>
                <a:cs typeface="Arial" panose="020B0604020202020204" pitchFamily="34" charset="0"/>
              </a:rPr>
              <a:t>advisory committees </a:t>
            </a:r>
            <a:r>
              <a:rPr lang="en-US" sz="1400" i="1" dirty="0">
                <a:latin typeface="Arial" panose="020B0604020202020204" pitchFamily="34" charset="0"/>
                <a:ea typeface="Open Sans" panose="020B0606030504020204" pitchFamily="34" charset="0"/>
                <a:cs typeface="Arial" panose="020B0604020202020204" pitchFamily="34" charset="0"/>
              </a:rPr>
              <a:t>that are not subject to the Brown Act. The advisory committee must be composed solely of the members of the Board that are less than a quorum, and must not be a standing committee.</a:t>
            </a:r>
            <a:endParaRPr lang="en-US" sz="1400" dirty="0">
              <a:latin typeface="Arial" panose="020B0604020202020204" pitchFamily="34" charset="0"/>
              <a:ea typeface="Open Sans" panose="020B06060305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sz="1400" b="1" dirty="0">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1400" b="1" dirty="0">
                <a:latin typeface="Arial" panose="020B0604020202020204" pitchFamily="34" charset="0"/>
                <a:ea typeface="Open Sans Semibold" panose="020B0706030804020204" pitchFamily="34" charset="0"/>
                <a:cs typeface="Arial" panose="020B0604020202020204" pitchFamily="34" charset="0"/>
              </a:rPr>
              <a:t>Certain Advisory Committees</a:t>
            </a:r>
            <a:endParaRPr lang="en-US" sz="1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1400" dirty="0">
                <a:latin typeface="Arial" panose="020B0604020202020204" pitchFamily="34" charset="0"/>
                <a:ea typeface="Open Sans" panose="020B0606030504020204" pitchFamily="34" charset="0"/>
                <a:cs typeface="Arial" panose="020B0604020202020204" pitchFamily="34" charset="0"/>
              </a:rPr>
              <a:t>Must be advisory, </a:t>
            </a:r>
            <a:r>
              <a:rPr lang="en-US" sz="1400" u="sng" dirty="0">
                <a:latin typeface="Arial" panose="020B0604020202020204" pitchFamily="34" charset="0"/>
                <a:ea typeface="Open Sans" panose="020B0606030504020204" pitchFamily="34" charset="0"/>
                <a:cs typeface="Arial" panose="020B0604020202020204" pitchFamily="34" charset="0"/>
              </a:rPr>
              <a:t>not</a:t>
            </a:r>
            <a:r>
              <a:rPr lang="en-US" sz="1400" dirty="0">
                <a:latin typeface="Arial" panose="020B0604020202020204" pitchFamily="34" charset="0"/>
                <a:ea typeface="Open Sans" panose="020B0606030504020204" pitchFamily="34" charset="0"/>
                <a:cs typeface="Arial" panose="020B0604020202020204" pitchFamily="34" charset="0"/>
              </a:rPr>
              <a:t> decision-making</a:t>
            </a:r>
          </a:p>
          <a:p>
            <a:pPr eaLnBrk="1" fontAlgn="auto" hangingPunct="1">
              <a:spcAft>
                <a:spcPts val="0"/>
              </a:spcAft>
              <a:defRPr/>
            </a:pPr>
            <a:r>
              <a:rPr lang="en-US" sz="1400" dirty="0">
                <a:latin typeface="Arial" panose="020B0604020202020204" pitchFamily="34" charset="0"/>
                <a:ea typeface="Open Sans" panose="020B0606030504020204" pitchFamily="34" charset="0"/>
                <a:cs typeface="Arial" panose="020B0604020202020204" pitchFamily="34" charset="0"/>
              </a:rPr>
              <a:t>Must be composed solely of the members of the Board</a:t>
            </a:r>
          </a:p>
          <a:p>
            <a:pPr eaLnBrk="1" fontAlgn="auto" hangingPunct="1">
              <a:spcAft>
                <a:spcPts val="0"/>
              </a:spcAft>
              <a:defRPr/>
            </a:pPr>
            <a:r>
              <a:rPr lang="en-US" sz="1400" dirty="0">
                <a:latin typeface="Arial" panose="020B0604020202020204" pitchFamily="34" charset="0"/>
                <a:ea typeface="Open Sans" panose="020B0606030504020204" pitchFamily="34" charset="0"/>
                <a:cs typeface="Arial" panose="020B0604020202020204" pitchFamily="34" charset="0"/>
              </a:rPr>
              <a:t>Must be less than a quorum of the Board</a:t>
            </a:r>
          </a:p>
          <a:p>
            <a:pPr eaLnBrk="1" fontAlgn="auto" hangingPunct="1">
              <a:spcAft>
                <a:spcPts val="0"/>
              </a:spcAft>
              <a:defRPr/>
            </a:pPr>
            <a:r>
              <a:rPr lang="en-US" sz="1400" dirty="0">
                <a:latin typeface="Arial" panose="020B0604020202020204" pitchFamily="34" charset="0"/>
                <a:ea typeface="Open Sans" panose="020B0606030504020204" pitchFamily="34" charset="0"/>
                <a:cs typeface="Arial" panose="020B0604020202020204" pitchFamily="34" charset="0"/>
              </a:rPr>
              <a:t>Must </a:t>
            </a:r>
            <a:r>
              <a:rPr lang="en-US" sz="1400" u="sng" dirty="0">
                <a:latin typeface="Arial" panose="020B0604020202020204" pitchFamily="34" charset="0"/>
                <a:ea typeface="Open Sans" panose="020B0606030504020204" pitchFamily="34" charset="0"/>
                <a:cs typeface="Arial" panose="020B0604020202020204" pitchFamily="34" charset="0"/>
              </a:rPr>
              <a:t>not</a:t>
            </a:r>
            <a:r>
              <a:rPr lang="en-US" sz="1400" dirty="0">
                <a:latin typeface="Arial" panose="020B0604020202020204" pitchFamily="34" charset="0"/>
                <a:ea typeface="Open Sans" panose="020B0606030504020204" pitchFamily="34" charset="0"/>
                <a:cs typeface="Arial" panose="020B0604020202020204" pitchFamily="34" charset="0"/>
              </a:rPr>
              <a:t> be a standing committee</a:t>
            </a:r>
            <a:endParaRPr lang="en-US" sz="1400" b="1" u="sng" dirty="0">
              <a:latin typeface="Arial" panose="020B0604020202020204" pitchFamily="34" charset="0"/>
              <a:ea typeface="Open Sans" panose="020B0606030504020204" pitchFamily="34" charset="0"/>
              <a:cs typeface="Arial" panose="020B0604020202020204" pitchFamily="34" charset="0"/>
            </a:endParaRPr>
          </a:p>
          <a:p>
            <a:pPr eaLnBrk="1" fontAlgn="auto" hangingPunct="1">
              <a:spcAft>
                <a:spcPts val="0"/>
              </a:spcAft>
              <a:defRPr/>
            </a:pPr>
            <a:endParaRPr lang="en-US" dirty="0"/>
          </a:p>
        </p:txBody>
      </p:sp>
      <p:sp>
        <p:nvSpPr>
          <p:cNvPr id="21512" name="Slide Number Placeholder 2">
            <a:extLst>
              <a:ext uri="{FF2B5EF4-FFF2-40B4-BE49-F238E27FC236}">
                <a16:creationId xmlns:a16="http://schemas.microsoft.com/office/drawing/2014/main" id="{E659D66A-68BC-4AD3-9685-4ADC426AAC98}"/>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32F4C42-C2C2-4D77-9B1C-7A38C2B123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3083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AB6B67A2-A408-47E2-B026-069B3C3C8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itle 1">
            <a:extLst>
              <a:ext uri="{FF2B5EF4-FFF2-40B4-BE49-F238E27FC236}">
                <a16:creationId xmlns:a16="http://schemas.microsoft.com/office/drawing/2014/main" id="{25DCC816-53C5-4232-95EF-692EDC46355D}"/>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163429-76AD-4ACE-B3A4-C01B8182A818}"/>
              </a:ext>
            </a:extLst>
          </p:cNvPr>
          <p:cNvSpPr>
            <a:spLocks noGrp="1"/>
          </p:cNvSpPr>
          <p:nvPr>
            <p:ph idx="1"/>
          </p:nvPr>
        </p:nvSpPr>
        <p:spPr>
          <a:xfrm>
            <a:off x="457200" y="1600200"/>
            <a:ext cx="5029200" cy="4525963"/>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Semibold" panose="020B0706030804020204" pitchFamily="34" charset="0"/>
                <a:cs typeface="Arial" panose="020B0604020202020204" pitchFamily="34" charset="0"/>
              </a:rPr>
              <a:t>D.	Serial Meetings Are 	Prohibited</a:t>
            </a:r>
          </a:p>
          <a:p>
            <a:pPr marL="6350" indent="7938" algn="ctr" eaLnBrk="1" fontAlgn="auto" hangingPunct="1">
              <a:lnSpc>
                <a:spcPct val="80000"/>
              </a:lnSpc>
              <a:spcAft>
                <a:spcPts val="0"/>
              </a:spcAft>
              <a:buFont typeface="Arial" panose="020B0604020202020204" pitchFamily="34" charset="0"/>
              <a:buNone/>
              <a:defRPr/>
            </a:pPr>
            <a:endParaRPr lang="en-US" sz="2400" dirty="0">
              <a:latin typeface="Arial" panose="020B0604020202020204" pitchFamily="34" charset="0"/>
              <a:ea typeface="Open Sans" panose="020B0606030504020204" pitchFamily="34" charset="0"/>
              <a:cs typeface="Arial" panose="020B0604020202020204" pitchFamily="34" charset="0"/>
            </a:endParaRPr>
          </a:p>
          <a:p>
            <a:pPr marL="400050" lvl="2" eaLnBrk="1" fontAlgn="auto" hangingPunct="1">
              <a:lnSpc>
                <a:spcPct val="80000"/>
              </a:lnSpc>
              <a:spcAft>
                <a:spcPts val="0"/>
              </a:spcAft>
              <a:defRPr/>
            </a:pPr>
            <a:r>
              <a:rPr lang="en-US" sz="2300" dirty="0">
                <a:latin typeface="Arial" panose="020B0604020202020204" pitchFamily="34" charset="0"/>
                <a:ea typeface="Open Sans" panose="020B0606030504020204" pitchFamily="34" charset="0"/>
                <a:cs typeface="Arial" panose="020B0604020202020204" pitchFamily="34" charset="0"/>
              </a:rPr>
              <a:t>A majority of the members </a:t>
            </a:r>
          </a:p>
          <a:p>
            <a:pPr marL="400050" lvl="2" eaLnBrk="1" fontAlgn="auto" hangingPunct="1">
              <a:lnSpc>
                <a:spcPct val="80000"/>
              </a:lnSpc>
              <a:spcAft>
                <a:spcPts val="0"/>
              </a:spcAft>
              <a:defRPr/>
            </a:pPr>
            <a:r>
              <a:rPr lang="en-US" sz="2300" dirty="0">
                <a:latin typeface="Arial" panose="020B0604020202020204" pitchFamily="34" charset="0"/>
                <a:ea typeface="Open Sans" panose="020B0606030504020204" pitchFamily="34" charset="0"/>
                <a:cs typeface="Arial" panose="020B0604020202020204" pitchFamily="34" charset="0"/>
              </a:rPr>
              <a:t>Outside a meeting </a:t>
            </a:r>
          </a:p>
          <a:p>
            <a:pPr marL="400050" lvl="2" eaLnBrk="1" fontAlgn="auto" hangingPunct="1">
              <a:lnSpc>
                <a:spcPct val="80000"/>
              </a:lnSpc>
              <a:spcAft>
                <a:spcPts val="0"/>
              </a:spcAft>
              <a:defRPr/>
            </a:pPr>
            <a:r>
              <a:rPr lang="en-US" sz="2300" dirty="0">
                <a:latin typeface="Arial" panose="020B0604020202020204" pitchFamily="34" charset="0"/>
                <a:ea typeface="Open Sans" panose="020B0606030504020204" pitchFamily="34" charset="0"/>
                <a:cs typeface="Arial" panose="020B0604020202020204" pitchFamily="34" charset="0"/>
              </a:rPr>
              <a:t>Use a series of communications of any kind, directly or through intermediaries </a:t>
            </a:r>
          </a:p>
          <a:p>
            <a:pPr marL="400050" lvl="2" eaLnBrk="1" fontAlgn="auto" hangingPunct="1">
              <a:lnSpc>
                <a:spcPct val="80000"/>
              </a:lnSpc>
              <a:spcAft>
                <a:spcPts val="0"/>
              </a:spcAft>
              <a:defRPr/>
            </a:pPr>
            <a:r>
              <a:rPr lang="en-US" sz="2300" dirty="0">
                <a:latin typeface="Arial" panose="020B0604020202020204" pitchFamily="34" charset="0"/>
                <a:ea typeface="Open Sans" panose="020B0606030504020204" pitchFamily="34" charset="0"/>
                <a:cs typeface="Arial" panose="020B0604020202020204" pitchFamily="34" charset="0"/>
              </a:rPr>
              <a:t>To </a:t>
            </a:r>
            <a:r>
              <a:rPr lang="en-US" sz="2300" u="sng" dirty="0">
                <a:latin typeface="Arial" panose="020B0604020202020204" pitchFamily="34" charset="0"/>
                <a:ea typeface="Open Sans" panose="020B0606030504020204" pitchFamily="34" charset="0"/>
                <a:cs typeface="Arial" panose="020B0604020202020204" pitchFamily="34" charset="0"/>
              </a:rPr>
              <a:t>discuss, deliberate, or take action</a:t>
            </a:r>
            <a:r>
              <a:rPr lang="en-US" sz="2300" dirty="0">
                <a:latin typeface="Arial" panose="020B0604020202020204" pitchFamily="34" charset="0"/>
                <a:ea typeface="Open Sans" panose="020B0606030504020204" pitchFamily="34" charset="0"/>
                <a:cs typeface="Arial" panose="020B0604020202020204" pitchFamily="34" charset="0"/>
              </a:rPr>
              <a:t> on</a:t>
            </a:r>
          </a:p>
          <a:p>
            <a:pPr marL="400050" lvl="2" eaLnBrk="1" fontAlgn="auto" hangingPunct="1">
              <a:lnSpc>
                <a:spcPct val="80000"/>
              </a:lnSpc>
              <a:spcAft>
                <a:spcPts val="0"/>
              </a:spcAft>
              <a:defRPr/>
            </a:pPr>
            <a:r>
              <a:rPr lang="en-US" sz="2300" dirty="0">
                <a:latin typeface="Arial" panose="020B0604020202020204" pitchFamily="34" charset="0"/>
                <a:ea typeface="Open Sans" panose="020B0606030504020204" pitchFamily="34" charset="0"/>
                <a:cs typeface="Arial" panose="020B0604020202020204" pitchFamily="34" charset="0"/>
              </a:rPr>
              <a:t>Any item of Charter School business that is within the subject matter jurisdiction of the Board.</a:t>
            </a:r>
          </a:p>
          <a:p>
            <a:pPr eaLnBrk="1" fontAlgn="auto" hangingPunct="1">
              <a:spcAft>
                <a:spcPts val="0"/>
              </a:spcAft>
              <a:defRPr/>
            </a:pPr>
            <a:endParaRPr lang="en-US" sz="2400" dirty="0"/>
          </a:p>
        </p:txBody>
      </p:sp>
      <p:sp>
        <p:nvSpPr>
          <p:cNvPr id="23557" name="Slide Number Placeholder 3">
            <a:extLst>
              <a:ext uri="{FF2B5EF4-FFF2-40B4-BE49-F238E27FC236}">
                <a16:creationId xmlns:a16="http://schemas.microsoft.com/office/drawing/2014/main" id="{7E6209E9-05E6-4516-AC24-0BECFE762C6E}"/>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6DF25A6-F856-42DE-AC8E-F1996339C0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pic>
        <p:nvPicPr>
          <p:cNvPr id="6" name="Picture 1">
            <a:extLst>
              <a:ext uri="{FF2B5EF4-FFF2-40B4-BE49-F238E27FC236}">
                <a16:creationId xmlns:a16="http://schemas.microsoft.com/office/drawing/2014/main" id="{B8E1D7FB-6F83-4D0D-8F6F-958FC129D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404" y="2067911"/>
            <a:ext cx="403259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0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D3E773B7-67FB-41E5-A23C-707841263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itle 1">
            <a:extLst>
              <a:ext uri="{FF2B5EF4-FFF2-40B4-BE49-F238E27FC236}">
                <a16:creationId xmlns:a16="http://schemas.microsoft.com/office/drawing/2014/main" id="{790998D3-9051-47D3-801E-0C87239981D2}"/>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4580" name="Content Placeholder 2">
            <a:extLst>
              <a:ext uri="{FF2B5EF4-FFF2-40B4-BE49-F238E27FC236}">
                <a16:creationId xmlns:a16="http://schemas.microsoft.com/office/drawing/2014/main" id="{183FA2A7-84DE-497E-A108-8E38B27EC7D3}"/>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800" b="1" dirty="0">
                <a:latin typeface="Arial" panose="020B0604020202020204" pitchFamily="34" charset="0"/>
                <a:ea typeface="Open Sans Semibold" panose="020B0706030804020204" pitchFamily="34" charset="0"/>
                <a:cs typeface="Arial" panose="020B0604020202020204" pitchFamily="34" charset="0"/>
              </a:rPr>
              <a:t>E. Limit On Unilateral Communications</a:t>
            </a:r>
          </a:p>
          <a:p>
            <a:pPr marL="0" indent="0" eaLnBrk="1" hangingPunct="1">
              <a:buFont typeface="Arial" panose="020B0604020202020204" pitchFamily="34" charset="0"/>
              <a:buNone/>
            </a:pPr>
            <a:endParaRPr lang="en-US" altLang="en-US" sz="2800" dirty="0">
              <a:latin typeface="Open Sans Semibold" panose="020B0706030804020204" pitchFamily="34" charset="0"/>
              <a:ea typeface="Open Sans Semibold" panose="020B0706030804020204" pitchFamily="34" charset="0"/>
              <a:cs typeface="Arial" panose="020B0604020202020204" pitchFamily="34" charset="0"/>
            </a:endParaRPr>
          </a:p>
          <a:p>
            <a:pPr marL="0" indent="0" eaLnBrk="1" hangingPunct="1">
              <a:buFont typeface="Arial" panose="020B0604020202020204" pitchFamily="34" charset="0"/>
              <a:buNone/>
            </a:pPr>
            <a:r>
              <a:rPr lang="en-US" altLang="en-US" sz="2400" dirty="0">
                <a:latin typeface="Arial" panose="020B0604020202020204" pitchFamily="34" charset="0"/>
                <a:ea typeface="Open Sans" panose="020B0606030504020204" pitchFamily="34" charset="0"/>
                <a:cs typeface="Arial" panose="020B0604020202020204" pitchFamily="34" charset="0"/>
              </a:rPr>
              <a:t>While an employee or official may engage in separate conversations or communications outside of a meeting with other members of the Board in order to answer questions or provide information regarding a matter of Charter School business, that person may not communicate to members of the Board the comments or position of any other member or members of the Board.</a:t>
            </a:r>
          </a:p>
          <a:p>
            <a:pPr marL="0" indent="0" eaLnBrk="1" hangingPunct="1">
              <a:buFont typeface="Arial" panose="020B0604020202020204" pitchFamily="34" charset="0"/>
              <a:buNone/>
            </a:pPr>
            <a:endParaRPr lang="en-US" altLang="en-US" dirty="0"/>
          </a:p>
        </p:txBody>
      </p:sp>
      <p:sp>
        <p:nvSpPr>
          <p:cNvPr id="24581" name="Slide Number Placeholder 3">
            <a:extLst>
              <a:ext uri="{FF2B5EF4-FFF2-40B4-BE49-F238E27FC236}">
                <a16:creationId xmlns:a16="http://schemas.microsoft.com/office/drawing/2014/main" id="{168DB476-57A8-419A-BB86-620598256C0F}"/>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2D84D18-3851-40F6-9B6B-E65DCE68200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25882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EBD0265D-E013-470E-8A74-04CA46D2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itle 1">
            <a:extLst>
              <a:ext uri="{FF2B5EF4-FFF2-40B4-BE49-F238E27FC236}">
                <a16:creationId xmlns:a16="http://schemas.microsoft.com/office/drawing/2014/main" id="{A0BB0050-4E7D-41A8-9943-DAC55E3E1FD9}"/>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5615CF-B0D6-4F7C-8FB0-1705C576EDC6}"/>
              </a:ext>
            </a:extLst>
          </p:cNvPr>
          <p:cNvSpPr>
            <a:spLocks noGrp="1"/>
          </p:cNvSpPr>
          <p:nvPr>
            <p:ph idx="1"/>
          </p:nvPr>
        </p:nvSpPr>
        <p:spPr>
          <a:xfrm>
            <a:off x="457200" y="1447800"/>
            <a:ext cx="8229600" cy="4525963"/>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Semibold" panose="020B0706030804020204" pitchFamily="34" charset="0"/>
                <a:cs typeface="Arial" panose="020B0604020202020204" pitchFamily="34" charset="0"/>
              </a:rPr>
              <a:t>F. Basic Requirements if Any Board Member </a:t>
            </a:r>
          </a:p>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Semibold" panose="020B0706030804020204" pitchFamily="34" charset="0"/>
                <a:cs typeface="Arial" panose="020B0604020202020204" pitchFamily="34" charset="0"/>
              </a:rPr>
              <a:t>    Participates by Telephone</a:t>
            </a:r>
          </a:p>
          <a:p>
            <a:pPr marL="0" indent="0" eaLnBrk="1" fontAlgn="auto" hangingPunct="1">
              <a:spcAft>
                <a:spcPts val="0"/>
              </a:spcAft>
              <a:buFont typeface="Arial" panose="020B0604020202020204" pitchFamily="34" charset="0"/>
              <a:buNone/>
              <a:defRPr/>
            </a:pPr>
            <a:endParaRPr lang="en-US" sz="2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914400" lvl="1" indent="-514350" eaLnBrk="1" fontAlgn="auto" hangingPunct="1">
              <a:spcAft>
                <a:spcPts val="0"/>
              </a:spcAft>
              <a:buFont typeface="+mj-lt"/>
              <a:buAutoNum type="arabicPeriod"/>
              <a:defRPr/>
            </a:pP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All votes taken shall be by roll call.</a:t>
            </a:r>
          </a:p>
          <a:p>
            <a:pPr marL="914400" lvl="1" indent="-514350" eaLnBrk="1" fontAlgn="auto" hangingPunct="1">
              <a:spcAft>
                <a:spcPts val="0"/>
              </a:spcAft>
              <a:buFont typeface="+mj-lt"/>
              <a:buAutoNum type="arabicPeriod"/>
              <a:defRPr/>
            </a:pP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Agenda must be posted at all teleconference locations.</a:t>
            </a:r>
          </a:p>
          <a:p>
            <a:pPr marL="914400" lvl="1" indent="-514350" eaLnBrk="1" fontAlgn="auto" hangingPunct="1">
              <a:spcAft>
                <a:spcPts val="0"/>
              </a:spcAft>
              <a:buFont typeface="+mj-lt"/>
              <a:buAutoNum type="arabicPeriod"/>
              <a:defRPr/>
            </a:pP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Each teleconference location shall be identified in the notice and agenda of the meeting.</a:t>
            </a:r>
          </a:p>
          <a:p>
            <a:pPr marL="914400" lvl="1" indent="-514350" eaLnBrk="1" fontAlgn="auto" hangingPunct="1">
              <a:spcAft>
                <a:spcPts val="0"/>
              </a:spcAft>
              <a:buFont typeface="+mj-lt"/>
              <a:buAutoNum type="arabicPeriod"/>
              <a:defRPr/>
            </a:pP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Each teleconference location shall be accessible to the public.</a:t>
            </a:r>
          </a:p>
          <a:p>
            <a:pPr marL="0" indent="0" eaLnBrk="1" fontAlgn="auto" hangingPunct="1">
              <a:spcAft>
                <a:spcPts val="0"/>
              </a:spcAft>
              <a:buFont typeface="Arial" panose="020B0604020202020204" pitchFamily="34" charset="0"/>
              <a:buNone/>
              <a:defRPr/>
            </a:pPr>
            <a:endParaRPr lang="en-US" sz="2800" dirty="0"/>
          </a:p>
          <a:p>
            <a:pPr marL="1265238" indent="-609600" eaLnBrk="1" fontAlgn="auto" hangingPunct="1">
              <a:lnSpc>
                <a:spcPct val="90000"/>
              </a:lnSpc>
              <a:spcAft>
                <a:spcPts val="0"/>
              </a:spcAft>
              <a:buFont typeface="Arial" panose="020B0604020202020204" pitchFamily="34" charset="0"/>
              <a:buNone/>
              <a:defRPr/>
            </a:pPr>
            <a:endParaRPr lang="en-US" sz="2800" b="1" dirty="0">
              <a:latin typeface="Verdana" pitchFamily="34" charset="0"/>
            </a:endParaRPr>
          </a:p>
          <a:p>
            <a:pPr eaLnBrk="1" fontAlgn="auto" hangingPunct="1">
              <a:spcAft>
                <a:spcPts val="0"/>
              </a:spcAft>
              <a:defRPr/>
            </a:pPr>
            <a:endParaRPr lang="en-US" dirty="0"/>
          </a:p>
        </p:txBody>
      </p:sp>
      <p:sp>
        <p:nvSpPr>
          <p:cNvPr id="25605" name="Slide Number Placeholder 3">
            <a:extLst>
              <a:ext uri="{FF2B5EF4-FFF2-40B4-BE49-F238E27FC236}">
                <a16:creationId xmlns:a16="http://schemas.microsoft.com/office/drawing/2014/main" id="{6BE8A9DD-B5CD-4903-8888-1465FAA8E7A6}"/>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6DD04C9-CCC6-4DCB-A078-6F3FA8DDCB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7052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lstStyle/>
          <a:p>
            <a:pPr marL="1009650" lvl="1" indent="-609600" eaLnBrk="1" hangingPunct="1">
              <a:buFontTx/>
              <a:buAutoNum type="arabicPeriod" startAt="5"/>
            </a:pPr>
            <a:r>
              <a:rPr lang="en-US" altLang="en-US" sz="2400" dirty="0">
                <a:latin typeface="Arial" panose="020B0604020202020204" pitchFamily="34" charset="0"/>
                <a:ea typeface="Open Sans" panose="020B0606030504020204" pitchFamily="34" charset="0"/>
                <a:cs typeface="Arial" panose="020B0604020202020204" pitchFamily="34" charset="0"/>
              </a:rPr>
              <a:t>Members of the public shall have the right to address the board directly at each teleconference location.</a:t>
            </a:r>
          </a:p>
          <a:p>
            <a:pPr marL="1009650" lvl="1" indent="-609600" eaLnBrk="1" hangingPunct="1">
              <a:buFontTx/>
              <a:buAutoNum type="arabicPeriod" startAt="5"/>
            </a:pPr>
            <a:r>
              <a:rPr lang="en-US" altLang="en-US" sz="2400" dirty="0">
                <a:latin typeface="Arial" panose="020B0604020202020204" pitchFamily="34" charset="0"/>
                <a:ea typeface="Open Sans" panose="020B0606030504020204" pitchFamily="34" charset="0"/>
                <a:cs typeface="Arial" panose="020B0604020202020204" pitchFamily="34" charset="0"/>
              </a:rPr>
              <a:t>A Quorum of the Board must participate from within the School’s “jurisdiction.”</a:t>
            </a:r>
          </a:p>
          <a:p>
            <a:pPr eaLnBrk="1" hangingPunct="1"/>
            <a:endParaRPr lang="en-US" altLang="en-US" dirty="0">
              <a:ea typeface="Open Sans" panose="020B0606030504020204" pitchFamily="34" charset="0"/>
              <a:cs typeface="Arial" panose="020B0604020202020204" pitchFamily="34" charset="0"/>
            </a:endParaRP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52A3F82B-DFFA-46BF-9A50-CDBFE16BE0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3962400"/>
            <a:ext cx="41179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55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normAutofit fontScale="92500" lnSpcReduction="20000"/>
          </a:bodyPr>
          <a:lstStyle/>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Teleconference rules for Youth Policy </a:t>
            </a:r>
            <a:r>
              <a:rPr kumimoji="0" lang="en-US" altLang="en-US" sz="2600" b="0" i="0" u="none" strike="noStrike" kern="120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Institute Charter Schools </a:t>
            </a:r>
            <a:r>
              <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(SB 126 (2019; Education Code Section 47604.1(c)(3)):</a:t>
            </a: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 For a governing body of an entity managing one or more charter schools located in the same county, the governing body of the entity managing a charter school </a:t>
            </a:r>
            <a:r>
              <a:rPr kumimoji="0" lang="en-US" altLang="en-US" sz="2600" b="1"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shall meet within the physical boundaries of the county in which that charter school or schools are located.</a:t>
            </a: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(B) A </a:t>
            </a:r>
            <a:r>
              <a:rPr kumimoji="0" lang="en-US" altLang="en-US" sz="2600" b="1"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two-way teleconference location </a:t>
            </a:r>
            <a:r>
              <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shall be established at each </a:t>
            </a:r>
            <a:r>
              <a:rPr kumimoji="0" lang="en-US" altLang="en-US" sz="2600" b="0" i="0" u="none" strike="noStrike" kern="1200" cap="none" spc="0" normalizeH="0" baseline="0" noProof="0" dirty="0" err="1">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schoolsite</a:t>
            </a:r>
            <a:r>
              <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 and each resource center.</a:t>
            </a:r>
          </a:p>
          <a:p>
            <a:pPr marL="400050" lvl="1" indent="0" eaLnBrk="1" hangingPunct="1">
              <a:buNone/>
            </a:pPr>
            <a:endParaRPr lang="en-US" altLang="en-US" dirty="0">
              <a:latin typeface="Arial" panose="020B0604020202020204" pitchFamily="34" charset="0"/>
              <a:ea typeface="Open Sans" panose="020B0606030504020204" pitchFamily="34" charset="0"/>
              <a:cs typeface="Arial" panose="020B0604020202020204" pitchFamily="34" charset="0"/>
            </a:endParaRP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76088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normAutofit/>
          </a:bodyPr>
          <a:lstStyle/>
          <a:p>
            <a:pPr marL="400050" lvl="1" indent="0" eaLnBrk="1" hangingPunct="1">
              <a:buNone/>
            </a:pPr>
            <a:r>
              <a:rPr lang="en-US" altLang="en-US" b="1" dirty="0">
                <a:solidFill>
                  <a:srgbClr val="FF0000"/>
                </a:solidFill>
                <a:latin typeface="Arial" panose="020B0604020202020204" pitchFamily="34" charset="0"/>
                <a:ea typeface="Open Sans" panose="020B0606030504020204" pitchFamily="34" charset="0"/>
                <a:cs typeface="Arial" panose="020B0604020202020204" pitchFamily="34" charset="0"/>
              </a:rPr>
              <a:t>New Law!  AB 2449 (effective 1/1/23)</a:t>
            </a:r>
          </a:p>
          <a:p>
            <a:pPr marL="400050" lvl="1" indent="0" eaLnBrk="1" hangingPunct="1">
              <a:buNone/>
            </a:pPr>
            <a:endParaRPr lang="en-US" altLang="en-US" dirty="0">
              <a:latin typeface="Arial" panose="020B0604020202020204" pitchFamily="34" charset="0"/>
              <a:ea typeface="Open Sans" panose="020B0606030504020204" pitchFamily="34" charset="0"/>
              <a:cs typeface="Arial" panose="020B0604020202020204" pitchFamily="34" charset="0"/>
            </a:endParaRPr>
          </a:p>
          <a:p>
            <a:pPr eaLnBrk="1" hangingPunct="1">
              <a:defRPr/>
            </a:pPr>
            <a:r>
              <a:rPr lang="en-US" sz="2500" dirty="0">
                <a:solidFill>
                  <a:srgbClr val="000000"/>
                </a:solidFill>
                <a:latin typeface="Arial"/>
              </a:rPr>
              <a:t>Amends the Brown Act teleconferencing rules to allow relaxed teleconferencing requirements for members’ personal </a:t>
            </a:r>
            <a:r>
              <a:rPr lang="en-US" sz="2500" b="1" dirty="0">
                <a:solidFill>
                  <a:srgbClr val="000000"/>
                </a:solidFill>
                <a:latin typeface="Arial"/>
              </a:rPr>
              <a:t>emergencies</a:t>
            </a:r>
            <a:r>
              <a:rPr lang="en-US" sz="2500" dirty="0">
                <a:solidFill>
                  <a:srgbClr val="000000"/>
                </a:solidFill>
                <a:latin typeface="Arial"/>
              </a:rPr>
              <a:t> and for </a:t>
            </a:r>
            <a:r>
              <a:rPr lang="en-US" sz="2500" b="1" dirty="0">
                <a:solidFill>
                  <a:srgbClr val="000000"/>
                </a:solidFill>
                <a:latin typeface="Arial"/>
              </a:rPr>
              <a:t>just cause</a:t>
            </a:r>
          </a:p>
          <a:p>
            <a:pPr eaLnBrk="1" hangingPunct="1">
              <a:defRPr/>
            </a:pPr>
            <a:r>
              <a:rPr lang="en-US" sz="2500" dirty="0">
                <a:solidFill>
                  <a:srgbClr val="000000"/>
                </a:solidFill>
                <a:latin typeface="Arial"/>
              </a:rPr>
              <a:t>Allows teleconferencing </a:t>
            </a:r>
            <a:r>
              <a:rPr lang="en-US" sz="2500" u="sng" dirty="0">
                <a:solidFill>
                  <a:srgbClr val="000000"/>
                </a:solidFill>
                <a:latin typeface="Arial"/>
              </a:rPr>
              <a:t>without</a:t>
            </a:r>
            <a:r>
              <a:rPr lang="en-US" sz="2500" dirty="0">
                <a:solidFill>
                  <a:srgbClr val="000000"/>
                </a:solidFill>
                <a:latin typeface="Arial"/>
              </a:rPr>
              <a:t> any obligation to</a:t>
            </a:r>
          </a:p>
          <a:p>
            <a:pPr lvl="1" eaLnBrk="1" hangingPunct="1">
              <a:defRPr/>
            </a:pPr>
            <a:r>
              <a:rPr lang="en-US" sz="2500" dirty="0">
                <a:solidFill>
                  <a:srgbClr val="000000"/>
                </a:solidFill>
                <a:latin typeface="Arial"/>
              </a:rPr>
              <a:t>Identify the teleconferencing location on the agenda</a:t>
            </a:r>
          </a:p>
          <a:p>
            <a:pPr lvl="1" eaLnBrk="1" hangingPunct="1">
              <a:defRPr/>
            </a:pPr>
            <a:r>
              <a:rPr lang="en-US" sz="2500" dirty="0">
                <a:solidFill>
                  <a:srgbClr val="000000"/>
                </a:solidFill>
                <a:latin typeface="Arial"/>
              </a:rPr>
              <a:t>Allow public access to the teleconferencing location</a:t>
            </a:r>
          </a:p>
          <a:p>
            <a:pPr eaLnBrk="1" hangingPunct="1">
              <a:defRPr/>
            </a:pPr>
            <a:r>
              <a:rPr lang="en-US" sz="2500" dirty="0">
                <a:solidFill>
                  <a:srgbClr val="000000"/>
                </a:solidFill>
                <a:latin typeface="Arial"/>
              </a:rPr>
              <a:t>Member must participate through both audio and visual technology</a:t>
            </a: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43340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normAutofit lnSpcReduction="10000"/>
          </a:bodyPr>
          <a:lstStyle/>
          <a:p>
            <a:pPr marL="0" indent="0" defTabSz="685800">
              <a:buNone/>
              <a:defRPr/>
            </a:pPr>
            <a:r>
              <a:rPr lang="en-US" sz="2100" dirty="0">
                <a:solidFill>
                  <a:srgbClr val="000000"/>
                </a:solidFill>
                <a:latin typeface="Arial"/>
              </a:rPr>
              <a:t>“</a:t>
            </a:r>
            <a:r>
              <a:rPr lang="en-US" sz="2100" b="1" dirty="0">
                <a:solidFill>
                  <a:srgbClr val="000000"/>
                </a:solidFill>
                <a:latin typeface="Arial"/>
              </a:rPr>
              <a:t>Emergency circumstances</a:t>
            </a:r>
            <a:r>
              <a:rPr lang="en-US" sz="2100" dirty="0">
                <a:solidFill>
                  <a:srgbClr val="000000"/>
                </a:solidFill>
                <a:latin typeface="Arial"/>
              </a:rPr>
              <a:t>” means a physical or family medical emergency that prevents a member from attending in person.</a:t>
            </a:r>
          </a:p>
          <a:p>
            <a:pPr marL="0" indent="0" defTabSz="685800">
              <a:buNone/>
              <a:defRPr/>
            </a:pPr>
            <a:endParaRPr lang="en-US" sz="2100" dirty="0">
              <a:solidFill>
                <a:srgbClr val="000000"/>
              </a:solidFill>
              <a:latin typeface="Arial"/>
            </a:endParaRPr>
          </a:p>
          <a:p>
            <a:pPr marL="0" indent="0" defTabSz="685800">
              <a:buNone/>
              <a:defRPr/>
            </a:pPr>
            <a:r>
              <a:rPr lang="en-US" sz="2100" dirty="0">
                <a:solidFill>
                  <a:srgbClr val="000000"/>
                </a:solidFill>
                <a:latin typeface="Arial"/>
              </a:rPr>
              <a:t>“</a:t>
            </a:r>
            <a:r>
              <a:rPr lang="en-US" sz="2100" b="1" dirty="0">
                <a:solidFill>
                  <a:srgbClr val="000000"/>
                </a:solidFill>
                <a:latin typeface="Arial"/>
              </a:rPr>
              <a:t>Just cause</a:t>
            </a:r>
            <a:r>
              <a:rPr lang="en-US" sz="2100" dirty="0">
                <a:solidFill>
                  <a:srgbClr val="000000"/>
                </a:solidFill>
                <a:latin typeface="Arial"/>
              </a:rPr>
              <a:t>” means any of the following:</a:t>
            </a:r>
          </a:p>
          <a:p>
            <a:pPr marL="685800" lvl="1" indent="-342900" defTabSz="685800">
              <a:buFont typeface="Arial" panose="020B0604020202020204" pitchFamily="34" charset="0"/>
              <a:buChar char="•"/>
              <a:defRPr/>
            </a:pPr>
            <a:r>
              <a:rPr lang="en-US" sz="2100" dirty="0">
                <a:solidFill>
                  <a:srgbClr val="000000"/>
                </a:solidFill>
                <a:latin typeface="Arial"/>
              </a:rPr>
              <a:t>A childcare or caregiving need of a child, parent, grandparent, grandchild, sibling, spouse, or domestic partner that requires them to participate remotely. </a:t>
            </a:r>
          </a:p>
          <a:p>
            <a:pPr marL="685800" lvl="1" indent="-342900" defTabSz="685800">
              <a:buFont typeface="Arial" panose="020B0604020202020204" pitchFamily="34" charset="0"/>
              <a:buChar char="•"/>
              <a:defRPr/>
            </a:pPr>
            <a:r>
              <a:rPr lang="en-US" sz="2100" dirty="0">
                <a:solidFill>
                  <a:srgbClr val="000000"/>
                </a:solidFill>
                <a:latin typeface="Arial"/>
              </a:rPr>
              <a:t>A contagious illness that prevents a member from attending in person.</a:t>
            </a:r>
          </a:p>
          <a:p>
            <a:pPr marL="685800" lvl="1" indent="-342900" defTabSz="685800">
              <a:buFont typeface="Arial" panose="020B0604020202020204" pitchFamily="34" charset="0"/>
              <a:buChar char="•"/>
              <a:defRPr/>
            </a:pPr>
            <a:r>
              <a:rPr lang="en-US" sz="2100" dirty="0">
                <a:solidFill>
                  <a:srgbClr val="000000"/>
                </a:solidFill>
                <a:latin typeface="Arial"/>
              </a:rPr>
              <a:t> A need related to a physical or mental disability as defined in law and not otherwise accommodated</a:t>
            </a:r>
          </a:p>
          <a:p>
            <a:pPr marL="685800" lvl="1" indent="-342900" defTabSz="685800">
              <a:buFont typeface="Arial" panose="020B0604020202020204" pitchFamily="34" charset="0"/>
              <a:buChar char="•"/>
              <a:defRPr/>
            </a:pPr>
            <a:r>
              <a:rPr lang="en-US" sz="2100" dirty="0">
                <a:solidFill>
                  <a:srgbClr val="000000"/>
                </a:solidFill>
                <a:latin typeface="Arial"/>
              </a:rPr>
              <a:t>Travel while on official business of the governing board or another state or local agency.</a:t>
            </a:r>
            <a:endParaRPr kumimoji="0" lang="en-US" sz="2100" b="0" i="0" u="none" strike="noStrike" kern="1200" cap="none" spc="0" normalizeH="0" baseline="0" noProof="0" dirty="0">
              <a:ln>
                <a:noFill/>
              </a:ln>
              <a:solidFill>
                <a:srgbClr val="000000"/>
              </a:solidFill>
              <a:effectLst/>
              <a:uLnTx/>
              <a:uFillTx/>
              <a:latin typeface="Arial"/>
            </a:endParaRP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70954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normAutofit/>
          </a:bodyPr>
          <a:lstStyle/>
          <a:p>
            <a:pPr marL="0" indent="0" defTabSz="685800">
              <a:buNone/>
              <a:defRPr/>
            </a:pPr>
            <a:r>
              <a:rPr kumimoji="0" lang="en-US" sz="22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Teleconferencing</a:t>
            </a:r>
            <a:r>
              <a:rPr kumimoji="0" lang="en-US" sz="2200" b="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based on an </a:t>
            </a:r>
            <a:r>
              <a:rPr kumimoji="0" lang="en-US" sz="2200" b="1"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emergency</a:t>
            </a:r>
            <a:r>
              <a:rPr kumimoji="0" lang="en-US" sz="2200" b="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requires that:</a:t>
            </a:r>
          </a:p>
          <a:p>
            <a:pPr marL="685800" lvl="1" indent="-342900" defTabSz="6858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The member shall make a request to participate remotely as soon as possible.</a:t>
            </a:r>
          </a:p>
          <a:p>
            <a:pPr marL="685800" lvl="1" indent="-342900" defTabSz="685800">
              <a:buFont typeface="Arial" panose="020B0604020202020204" pitchFamily="34" charset="0"/>
              <a:buChar char="•"/>
              <a:defRPr/>
            </a:pPr>
            <a:r>
              <a:rPr kumimoji="0" lang="en-US" sz="2200" b="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member must make a separate request for each meeting in which they seek to participate remotely.</a:t>
            </a:r>
          </a:p>
          <a:p>
            <a:pPr marL="685800" lvl="1" indent="-342900" defTabSz="685800">
              <a:buFont typeface="Arial" panose="020B0604020202020204" pitchFamily="34" charset="0"/>
              <a:buChar char="•"/>
              <a:defRPr/>
            </a:pPr>
            <a:r>
              <a:rPr lang="en-US" sz="2200" dirty="0">
                <a:latin typeface="Arial" panose="020B0604020202020204" pitchFamily="34" charset="0"/>
                <a:cs typeface="Arial" panose="020B0604020202020204" pitchFamily="34" charset="0"/>
              </a:rPr>
              <a:t>If the request does not allow sufficient time to place proposed action on such a request on the posted agenda for the meeting for which the request is made, the Board may take action at the beginning of the meeting.</a:t>
            </a: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79971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6B41C2A-F300-40DE-AA0E-789213983910}"/>
              </a:ext>
            </a:extLst>
          </p:cNvPr>
          <p:cNvSpPr>
            <a:spLocks noGrp="1" noChangeArrowheads="1"/>
          </p:cNvSpPr>
          <p:nvPr>
            <p:ph type="title"/>
          </p:nvPr>
        </p:nvSpPr>
        <p:spPr>
          <a:xfrm>
            <a:off x="0" y="0"/>
            <a:ext cx="7086600" cy="1371600"/>
          </a:xfrm>
        </p:spPr>
        <p:txBody>
          <a:bodyPr/>
          <a:lstStyle/>
          <a:p>
            <a:pPr>
              <a:defRPr/>
            </a:pPr>
            <a:r>
              <a:rPr lang="en-US" altLang="en-US" b="1" dirty="0">
                <a:latin typeface="Arial Black" panose="020B0A04020102020204" pitchFamily="34" charset="0"/>
              </a:rPr>
              <a:t>COVID Times: AB 361</a:t>
            </a:r>
          </a:p>
        </p:txBody>
      </p:sp>
      <p:sp>
        <p:nvSpPr>
          <p:cNvPr id="22531" name="Content Placeholder 2">
            <a:extLst>
              <a:ext uri="{FF2B5EF4-FFF2-40B4-BE49-F238E27FC236}">
                <a16:creationId xmlns:a16="http://schemas.microsoft.com/office/drawing/2014/main" id="{F65994B9-D40A-42D1-8A25-3590A74BAE54}"/>
              </a:ext>
            </a:extLst>
          </p:cNvPr>
          <p:cNvSpPr>
            <a:spLocks noGrp="1" noChangeArrowheads="1"/>
          </p:cNvSpPr>
          <p:nvPr>
            <p:ph idx="1"/>
          </p:nvPr>
        </p:nvSpPr>
        <p:spPr>
          <a:xfrm>
            <a:off x="304800" y="1676400"/>
            <a:ext cx="8839200" cy="4419600"/>
          </a:xfrm>
        </p:spPr>
        <p:txBody>
          <a:bodyPr/>
          <a:lstStyle/>
          <a:p>
            <a:pPr marL="0" marR="0" lvl="0" indent="0" defTabSz="685800" rtl="0" eaLnBrk="0" fontAlgn="base" latinLnBrk="0" hangingPunct="0">
              <a:lnSpc>
                <a:spcPts val="244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rPr>
              <a:t>Pursuant to AB 361 (October 1, 2021), a charter school board may continue to hold teleconference meetings without adhering to some of the traditional requirements of the Brown Act. If certain conditions are met, a charter school board may continue to meet virtually with the following flexibilities:</a:t>
            </a:r>
            <a:endParaRPr lang="en-US" sz="2400" dirty="0">
              <a:solidFill>
                <a:srgbClr val="000000"/>
              </a:solidFill>
              <a:latin typeface="Arial"/>
            </a:endParaRPr>
          </a:p>
          <a:p>
            <a:pPr defTabSz="685800">
              <a:lnSpc>
                <a:spcPts val="2440"/>
              </a:lnSpc>
              <a:defRPr/>
            </a:pPr>
            <a:r>
              <a:rPr kumimoji="0" lang="en-US" sz="2400" b="0" i="0" u="none" strike="noStrike" kern="1200" cap="none" spc="0" normalizeH="0" baseline="0" noProof="0" dirty="0">
                <a:ln>
                  <a:noFill/>
                </a:ln>
                <a:solidFill>
                  <a:srgbClr val="000000"/>
                </a:solidFill>
                <a:effectLst/>
                <a:uLnTx/>
                <a:uFillTx/>
                <a:latin typeface="Arial"/>
              </a:rPr>
              <a:t>The agenda does not need to identify each teleconference location, nor do agendas need to be posted at each location; </a:t>
            </a:r>
          </a:p>
          <a:p>
            <a:pPr defTabSz="685800">
              <a:lnSpc>
                <a:spcPts val="2440"/>
              </a:lnSpc>
              <a:defRPr/>
            </a:pPr>
            <a:r>
              <a:rPr kumimoji="0" lang="en-US" sz="2400" b="0" i="0" u="none" strike="noStrike" kern="1200" cap="none" spc="0" normalizeH="0" baseline="0" noProof="0" dirty="0">
                <a:ln>
                  <a:noFill/>
                </a:ln>
                <a:solidFill>
                  <a:srgbClr val="000000"/>
                </a:solidFill>
                <a:effectLst/>
                <a:uLnTx/>
                <a:uFillTx/>
                <a:latin typeface="Arial"/>
              </a:rPr>
              <a:t>A quorum of board members do not need to be located within the Charter School’s jurisdiction; and </a:t>
            </a:r>
          </a:p>
          <a:p>
            <a:pPr defTabSz="685800">
              <a:lnSpc>
                <a:spcPts val="2440"/>
              </a:lnSpc>
              <a:defRPr/>
            </a:pPr>
            <a:r>
              <a:rPr kumimoji="0" lang="en-US" sz="2400" b="0" i="0" u="none" strike="noStrike" kern="1200" cap="none" spc="0" normalizeH="0" baseline="0" noProof="0" dirty="0">
                <a:ln>
                  <a:noFill/>
                </a:ln>
                <a:solidFill>
                  <a:srgbClr val="000000"/>
                </a:solidFill>
                <a:effectLst/>
                <a:uLnTx/>
                <a:uFillTx/>
                <a:latin typeface="Arial"/>
              </a:rPr>
              <a:t>Governing board members may participate in a teleconference meeting from places that are not publicly accessible.</a:t>
            </a:r>
          </a:p>
          <a:p>
            <a:pPr marL="0" indent="0">
              <a:buNone/>
            </a:pPr>
            <a:endParaRPr lang="en-US" altLang="en-US" sz="2400" dirty="0"/>
          </a:p>
        </p:txBody>
      </p:sp>
      <p:sp>
        <p:nvSpPr>
          <p:cNvPr id="5" name="Slide Number Placeholder 3">
            <a:extLst>
              <a:ext uri="{FF2B5EF4-FFF2-40B4-BE49-F238E27FC236}">
                <a16:creationId xmlns:a16="http://schemas.microsoft.com/office/drawing/2014/main" id="{C4A795BB-7D74-4CAA-94BD-4D595146FCA8}"/>
              </a:ext>
            </a:extLst>
          </p:cNvPr>
          <p:cNvSpPr txBox="1">
            <a:spLocks noChangeArrowheads="1"/>
          </p:cNvSpPr>
          <p:nvPr/>
        </p:nvSpPr>
        <p:spPr bwMode="auto">
          <a:xfrm>
            <a:off x="6553200" y="61722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A99EB0-8FA9-41F6-8E21-35E9EC468B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normAutofit lnSpcReduction="10000"/>
          </a:bodyPr>
          <a:lstStyle/>
          <a:p>
            <a:pPr>
              <a:defRPr/>
            </a:pPr>
            <a:r>
              <a:rPr lang="en-US" sz="2500" dirty="0">
                <a:solidFill>
                  <a:srgbClr val="000000"/>
                </a:solidFill>
                <a:latin typeface="Arial"/>
              </a:rPr>
              <a:t>Just cause limited to twice per calendar year</a:t>
            </a:r>
            <a:endParaRPr lang="en-US" sz="2500" b="1" dirty="0">
              <a:solidFill>
                <a:srgbClr val="000000"/>
              </a:solidFill>
              <a:latin typeface="Arial"/>
            </a:endParaRPr>
          </a:p>
          <a:p>
            <a:pPr eaLnBrk="1" hangingPunct="1">
              <a:defRPr/>
            </a:pPr>
            <a:r>
              <a:rPr lang="en-US" sz="2500" dirty="0">
                <a:solidFill>
                  <a:srgbClr val="000000"/>
                </a:solidFill>
                <a:latin typeface="Arial"/>
              </a:rPr>
              <a:t>Member must request emergency circumstances and Board must vote to approve (limited agenda description)</a:t>
            </a:r>
          </a:p>
          <a:p>
            <a:r>
              <a:rPr lang="en-US" sz="2400" dirty="0">
                <a:latin typeface="Arial" panose="020B0604020202020204" pitchFamily="34" charset="0"/>
                <a:cs typeface="Arial" panose="020B0604020202020204" pitchFamily="34" charset="0"/>
              </a:rPr>
              <a:t>Under no circumstances can a member participate in meetings solely by teleconference from a remote location for a period of more than:</a:t>
            </a:r>
          </a:p>
          <a:p>
            <a:pPr lvl="1"/>
            <a:r>
              <a:rPr lang="en-US" sz="2400" dirty="0">
                <a:latin typeface="Arial" panose="020B0604020202020204" pitchFamily="34" charset="0"/>
                <a:cs typeface="Arial" panose="020B0604020202020204" pitchFamily="34" charset="0"/>
              </a:rPr>
              <a:t> three consecutive months;</a:t>
            </a:r>
          </a:p>
          <a:p>
            <a:pPr lvl="1"/>
            <a:r>
              <a:rPr lang="en-US" sz="2400" dirty="0">
                <a:latin typeface="Arial" panose="020B0604020202020204" pitchFamily="34" charset="0"/>
                <a:cs typeface="Arial" panose="020B0604020202020204" pitchFamily="34" charset="0"/>
              </a:rPr>
              <a:t>20 percent of the regular meetings within a calendar year; or </a:t>
            </a:r>
          </a:p>
          <a:p>
            <a:pPr lvl="1"/>
            <a:r>
              <a:rPr lang="en-US" sz="2400" dirty="0">
                <a:latin typeface="Arial" panose="020B0604020202020204" pitchFamily="34" charset="0"/>
                <a:cs typeface="Arial" panose="020B0604020202020204" pitchFamily="34" charset="0"/>
              </a:rPr>
              <a:t>more than two meetings if the Board regularly meets fewer than 10 times per calendar year.</a:t>
            </a:r>
          </a:p>
          <a:p>
            <a:pPr eaLnBrk="1" hangingPunct="1">
              <a:defRPr/>
            </a:pPr>
            <a:endParaRPr lang="en-US" sz="2500" dirty="0">
              <a:solidFill>
                <a:srgbClr val="000000"/>
              </a:solidFill>
              <a:latin typeface="Arial"/>
            </a:endParaRP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266073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7F529DE-9A75-4650-87C1-B918EE2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1">
            <a:extLst>
              <a:ext uri="{FF2B5EF4-FFF2-40B4-BE49-F238E27FC236}">
                <a16:creationId xmlns:a16="http://schemas.microsoft.com/office/drawing/2014/main" id="{C478B189-0CC7-4379-BC95-15CC10CEFA65}"/>
              </a:ext>
            </a:extLst>
          </p:cNvPr>
          <p:cNvSpPr>
            <a:spLocks noGrp="1" noChangeArrowheads="1"/>
          </p:cNvSpPr>
          <p:nvPr>
            <p:ph type="title"/>
          </p:nvPr>
        </p:nvSpPr>
        <p:spPr>
          <a:xfrm>
            <a:off x="4572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6628" name="Content Placeholder 2">
            <a:extLst>
              <a:ext uri="{FF2B5EF4-FFF2-40B4-BE49-F238E27FC236}">
                <a16:creationId xmlns:a16="http://schemas.microsoft.com/office/drawing/2014/main" id="{A51860A9-7D40-4635-B801-AAFE0A5B1BD5}"/>
              </a:ext>
            </a:extLst>
          </p:cNvPr>
          <p:cNvSpPr>
            <a:spLocks noGrp="1" noChangeArrowheads="1"/>
          </p:cNvSpPr>
          <p:nvPr>
            <p:ph idx="1"/>
          </p:nvPr>
        </p:nvSpPr>
        <p:spPr/>
        <p:txBody>
          <a:bodyPr>
            <a:normAutofit fontScale="70000" lnSpcReduction="20000"/>
          </a:bodyPr>
          <a:lstStyle/>
          <a:p>
            <a:pPr marL="0" indent="0" eaLnBrk="1" hangingPunct="1">
              <a:buNone/>
              <a:defRPr/>
            </a:pPr>
            <a:r>
              <a:rPr lang="en-US" sz="2800" dirty="0">
                <a:solidFill>
                  <a:srgbClr val="000000"/>
                </a:solidFill>
                <a:latin typeface="Arial"/>
              </a:rPr>
              <a:t>Other requirements:</a:t>
            </a:r>
          </a:p>
          <a:p>
            <a:pPr eaLnBrk="1" hangingPunct="1">
              <a:defRPr/>
            </a:pPr>
            <a:r>
              <a:rPr lang="en-US" sz="2800" dirty="0">
                <a:solidFill>
                  <a:srgbClr val="000000"/>
                </a:solidFill>
                <a:latin typeface="Arial"/>
              </a:rPr>
              <a:t>At least a quorum of members must participate in person from a singular physical location clearly identified on the agenda and which is open to the public and situated within the agency's jurisdiction.</a:t>
            </a:r>
          </a:p>
          <a:p>
            <a:pPr eaLnBrk="1" hangingPunct="1">
              <a:defRPr/>
            </a:pPr>
            <a:r>
              <a:rPr lang="en-US" sz="2800" dirty="0">
                <a:solidFill>
                  <a:srgbClr val="000000"/>
                </a:solidFill>
                <a:latin typeface="Arial"/>
              </a:rPr>
              <a:t>Members of the public must be provided a means to “remotely hear and visually observe the meeting, and remotely address” the governing board, ” i.e., a two-way audiovisual platform or a two-way telephonic service and a live webcasting of the meeting.</a:t>
            </a:r>
          </a:p>
          <a:p>
            <a:pPr eaLnBrk="1" hangingPunct="1">
              <a:defRPr/>
            </a:pPr>
            <a:r>
              <a:rPr lang="en-US" sz="2800" dirty="0">
                <a:solidFill>
                  <a:srgbClr val="000000"/>
                </a:solidFill>
                <a:latin typeface="Arial"/>
              </a:rPr>
              <a:t>Meet AB 361 requirements: agenda provides notice for how the public can participate; comments cannot be required in advance; technical disruption must be fixed before Board can take action</a:t>
            </a:r>
          </a:p>
          <a:p>
            <a:pPr eaLnBrk="1" hangingPunct="1">
              <a:defRPr/>
            </a:pPr>
            <a:r>
              <a:rPr lang="en-US" sz="2800" dirty="0">
                <a:solidFill>
                  <a:srgbClr val="000000"/>
                </a:solidFill>
                <a:latin typeface="Arial"/>
              </a:rPr>
              <a:t>The member shall publicly disclose before any action is taken, if any individuals 18 years of age or older are present in the room at the remote location, and the general nature of the member’s relationship with any such individuals.</a:t>
            </a:r>
          </a:p>
        </p:txBody>
      </p:sp>
      <p:sp>
        <p:nvSpPr>
          <p:cNvPr id="26629" name="Slide Number Placeholder 3">
            <a:extLst>
              <a:ext uri="{FF2B5EF4-FFF2-40B4-BE49-F238E27FC236}">
                <a16:creationId xmlns:a16="http://schemas.microsoft.com/office/drawing/2014/main" id="{F12FEE3E-25B9-4E40-A90F-4B43F418188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8D036EC-3ECD-4D0A-95B3-F17B780D15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585844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D8486289-549C-45AE-B3AE-D18B7228C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itle 1">
            <a:extLst>
              <a:ext uri="{FF2B5EF4-FFF2-40B4-BE49-F238E27FC236}">
                <a16:creationId xmlns:a16="http://schemas.microsoft.com/office/drawing/2014/main" id="{7C81CF10-BB0C-4264-A7B5-FF7D29392429}"/>
              </a:ext>
            </a:extLst>
          </p:cNvPr>
          <p:cNvSpPr>
            <a:spLocks noGrp="1" noChangeArrowheads="1"/>
          </p:cNvSpPr>
          <p:nvPr>
            <p:ph type="title"/>
          </p:nvPr>
        </p:nvSpPr>
        <p:spPr>
          <a:xfrm>
            <a:off x="0" y="160337"/>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3. What are the Notice &amp; Agenda </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     Requirements?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27652" name="Content Placeholder 2">
            <a:extLst>
              <a:ext uri="{FF2B5EF4-FFF2-40B4-BE49-F238E27FC236}">
                <a16:creationId xmlns:a16="http://schemas.microsoft.com/office/drawing/2014/main" id="{524CFD5A-CAA4-4292-AB04-54618FB69744}"/>
              </a:ext>
            </a:extLst>
          </p:cNvPr>
          <p:cNvSpPr>
            <a:spLocks noGrp="1" noChangeArrowheads="1"/>
          </p:cNvSpPr>
          <p:nvPr>
            <p:ph idx="1"/>
          </p:nvPr>
        </p:nvSpPr>
        <p:spPr/>
        <p:txBody>
          <a:bodyPr/>
          <a:lstStyle/>
          <a:p>
            <a:pPr marL="0" indent="15875" eaLnBrk="1" hangingPunct="1">
              <a:lnSpc>
                <a:spcPct val="80000"/>
              </a:lnSpc>
              <a:buFontTx/>
              <a:buAutoNum type="alphaUcPeriod"/>
            </a:pPr>
            <a:r>
              <a:rPr lang="en-US" altLang="en-US" sz="2800" b="1" dirty="0">
                <a:latin typeface="Arial" panose="020B0604020202020204" pitchFamily="34" charset="0"/>
                <a:ea typeface="Open Sans Semibold" panose="020B0706030804020204" pitchFamily="34" charset="0"/>
                <a:cs typeface="Arial" panose="020B0604020202020204" pitchFamily="34" charset="0"/>
              </a:rPr>
              <a:t> General Rule:</a:t>
            </a:r>
          </a:p>
          <a:p>
            <a:pPr marL="0" indent="15875" eaLnBrk="1" hangingPunct="1">
              <a:lnSpc>
                <a:spcPct val="80000"/>
              </a:lnSpc>
              <a:buFont typeface="Arial" panose="020B0604020202020204" pitchFamily="34" charset="0"/>
              <a:buNone/>
            </a:pPr>
            <a:endParaRPr lang="en-US" altLang="en-US" dirty="0">
              <a:ea typeface="Open Sans Semibold" panose="020B0706030804020204" pitchFamily="34" charset="0"/>
              <a:cs typeface="Arial" panose="020B0604020202020204" pitchFamily="34" charset="0"/>
            </a:endParaRPr>
          </a:p>
          <a:p>
            <a:pPr marL="0" indent="15875" eaLnBrk="1" hangingPunct="1">
              <a:lnSpc>
                <a:spcPct val="80000"/>
              </a:lnSpc>
              <a:buFont typeface="Arial" panose="020B0604020202020204" pitchFamily="34" charset="0"/>
              <a:buNone/>
            </a:pPr>
            <a:r>
              <a:rPr lang="en-US" altLang="en-US" sz="2400" dirty="0">
                <a:latin typeface="Arial" panose="020B0604020202020204" pitchFamily="34" charset="0"/>
                <a:ea typeface="Open Sans" panose="020B0606030504020204" pitchFamily="34" charset="0"/>
                <a:cs typeface="Arial" panose="020B0604020202020204" pitchFamily="34" charset="0"/>
              </a:rPr>
              <a:t>The agenda shall be </a:t>
            </a:r>
            <a:r>
              <a:rPr lang="en-US" altLang="en-US" sz="2400" u="sng" dirty="0">
                <a:latin typeface="Arial" panose="020B0604020202020204" pitchFamily="34" charset="0"/>
                <a:ea typeface="Open Sans" panose="020B0606030504020204" pitchFamily="34" charset="0"/>
                <a:cs typeface="Arial" panose="020B0604020202020204" pitchFamily="34" charset="0"/>
              </a:rPr>
              <a:t>posted properly in advance</a:t>
            </a:r>
            <a:r>
              <a:rPr lang="en-US" altLang="en-US" sz="2400" dirty="0">
                <a:latin typeface="Arial" panose="020B0604020202020204" pitchFamily="34" charset="0"/>
                <a:ea typeface="Open Sans" panose="020B0606030504020204" pitchFamily="34" charset="0"/>
                <a:cs typeface="Arial" panose="020B0604020202020204" pitchFamily="34" charset="0"/>
              </a:rPr>
              <a:t> of a meeting and must include a </a:t>
            </a:r>
            <a:r>
              <a:rPr lang="en-US" altLang="en-US" sz="2400" u="sng" dirty="0">
                <a:latin typeface="Arial" panose="020B0604020202020204" pitchFamily="34" charset="0"/>
                <a:ea typeface="Open Sans" panose="020B0606030504020204" pitchFamily="34" charset="0"/>
                <a:cs typeface="Arial" panose="020B0604020202020204" pitchFamily="34" charset="0"/>
              </a:rPr>
              <a:t>brief description</a:t>
            </a:r>
            <a:r>
              <a:rPr lang="en-US" altLang="en-US" sz="2400" dirty="0">
                <a:latin typeface="Arial" panose="020B0604020202020204" pitchFamily="34" charset="0"/>
                <a:ea typeface="Open Sans" panose="020B0606030504020204" pitchFamily="34" charset="0"/>
                <a:cs typeface="Arial" panose="020B0604020202020204" pitchFamily="34" charset="0"/>
              </a:rPr>
              <a:t> of items to be transacted or discussed. With a few exceptions, if an item is not on the agenda, the Board cannot discuss it.</a:t>
            </a:r>
          </a:p>
        </p:txBody>
      </p:sp>
      <p:sp>
        <p:nvSpPr>
          <p:cNvPr id="27653" name="Slide Number Placeholder 3">
            <a:extLst>
              <a:ext uri="{FF2B5EF4-FFF2-40B4-BE49-F238E27FC236}">
                <a16:creationId xmlns:a16="http://schemas.microsoft.com/office/drawing/2014/main" id="{B9FD6101-3717-4159-80ED-7E7EEB54F49D}"/>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871251C-1DED-4780-8FFE-DA214E96F2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25028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BEA9C58C-FC26-44AD-8501-8AD2A95E1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7463"/>
            <a:ext cx="9167813"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itle 1">
            <a:extLst>
              <a:ext uri="{FF2B5EF4-FFF2-40B4-BE49-F238E27FC236}">
                <a16:creationId xmlns:a16="http://schemas.microsoft.com/office/drawing/2014/main" id="{19AF85B8-9158-4A47-ACB3-FCF95EDC54CE}"/>
              </a:ext>
            </a:extLst>
          </p:cNvPr>
          <p:cNvSpPr>
            <a:spLocks noGrp="1" noChangeArrowheads="1"/>
          </p:cNvSpPr>
          <p:nvPr>
            <p:ph type="title"/>
          </p:nvPr>
        </p:nvSpPr>
        <p:spPr>
          <a:xfrm>
            <a:off x="76200" y="124802"/>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3. What are the Notice &amp; Agenda</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     Requirements?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D6787A-EF53-4075-B84A-0833613B2382}"/>
              </a:ext>
            </a:extLst>
          </p:cNvPr>
          <p:cNvSpPr>
            <a:spLocks noGrp="1"/>
          </p:cNvSpPr>
          <p:nvPr>
            <p:ph idx="1"/>
          </p:nvPr>
        </p:nvSpPr>
        <p:spPr/>
        <p:txBody>
          <a:bodyPr rtlCol="0">
            <a:normAutofit/>
          </a:bodyPr>
          <a:lstStyle/>
          <a:p>
            <a:pPr marL="609600" indent="-609600" eaLnBrk="1" fontAlgn="auto" hangingPunct="1">
              <a:lnSpc>
                <a:spcPct val="80000"/>
              </a:lnSpc>
              <a:spcAft>
                <a:spcPts val="0"/>
              </a:spcAft>
              <a:buFont typeface="Arial" panose="020B0604020202020204" pitchFamily="34" charset="0"/>
              <a:buNone/>
              <a:defRPr/>
            </a:pPr>
            <a:r>
              <a:rPr lang="en-US" sz="2800" b="1" dirty="0">
                <a:latin typeface="Arial" panose="020B0604020202020204" pitchFamily="34" charset="0"/>
                <a:ea typeface="Open Sans Semibold" panose="020B0706030804020204" pitchFamily="34" charset="0"/>
                <a:cs typeface="Arial" panose="020B0604020202020204" pitchFamily="34" charset="0"/>
              </a:rPr>
              <a:t>B. Exceptions to the Rule:</a:t>
            </a:r>
          </a:p>
          <a:p>
            <a:pPr marL="1314450" lvl="2" indent="-457200" eaLnBrk="1" fontAlgn="auto" hangingPunct="1">
              <a:lnSpc>
                <a:spcPct val="80000"/>
              </a:lnSpc>
              <a:spcAft>
                <a:spcPts val="0"/>
              </a:spcAft>
              <a:buFont typeface="Arial" panose="020B0604020202020204" pitchFamily="34" charset="0"/>
              <a:buNone/>
              <a:defRPr/>
            </a:pPr>
            <a:endParaRPr lang="en-US" dirty="0">
              <a:latin typeface="Arial" panose="020B0604020202020204" pitchFamily="34" charset="0"/>
              <a:ea typeface="Open Sans" panose="020B0606030504020204" pitchFamily="34" charset="0"/>
              <a:cs typeface="Arial" panose="020B0604020202020204" pitchFamily="34" charset="0"/>
            </a:endParaRPr>
          </a:p>
          <a:p>
            <a:pPr marL="1314450" lvl="2" indent="-457200" eaLnBrk="1" fontAlgn="auto" hangingPunct="1">
              <a:lnSpc>
                <a:spcPct val="80000"/>
              </a:lnSpc>
              <a:spcAft>
                <a:spcPts val="0"/>
              </a:spcAft>
              <a:buFont typeface="Arial" panose="020B0604020202020204" pitchFamily="34" charset="0"/>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Upon a determination by a majority vote of the Board that an “emergency” or “dire emergency” exists (54956.5) – EXTREMELY RARE</a:t>
            </a:r>
          </a:p>
          <a:p>
            <a:pPr marL="1314450" lvl="2" indent="-457200" eaLnBrk="1" fontAlgn="auto" hangingPunct="1">
              <a:lnSpc>
                <a:spcPct val="80000"/>
              </a:lnSpc>
              <a:spcAft>
                <a:spcPts val="0"/>
              </a:spcAft>
              <a:buFont typeface="Arial" panose="020B0604020202020204" pitchFamily="34" charset="0"/>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Upon a determination by a 2/3 vote of the members of the Board or unanimous vote of those present if less than 2/3 of the members are present that:</a:t>
            </a:r>
          </a:p>
          <a:p>
            <a:pPr marL="2305050" lvl="4" indent="-533400" eaLnBrk="1" fontAlgn="auto" hangingPunct="1">
              <a:lnSpc>
                <a:spcPct val="80000"/>
              </a:lnSpc>
              <a:spcAft>
                <a:spcPts val="0"/>
              </a:spcAft>
              <a:buFontTx/>
              <a:buAutoNum type="alphaLcParenR"/>
              <a:defRPr/>
            </a:pPr>
            <a:r>
              <a:rPr lang="en-US" sz="2400" dirty="0">
                <a:latin typeface="Arial" panose="020B0604020202020204" pitchFamily="34" charset="0"/>
                <a:ea typeface="Open Sans" panose="020B0606030504020204" pitchFamily="34" charset="0"/>
                <a:cs typeface="Arial" panose="020B0604020202020204" pitchFamily="34" charset="0"/>
              </a:rPr>
              <a:t>That there is a need to take immediate action; and</a:t>
            </a:r>
          </a:p>
          <a:p>
            <a:pPr marL="2305050" lvl="4" indent="-533400" eaLnBrk="1" fontAlgn="auto" hangingPunct="1">
              <a:lnSpc>
                <a:spcPct val="80000"/>
              </a:lnSpc>
              <a:spcAft>
                <a:spcPts val="0"/>
              </a:spcAft>
              <a:buFontTx/>
              <a:buAutoNum type="alphaLcParenR"/>
              <a:defRPr/>
            </a:pPr>
            <a:r>
              <a:rPr lang="en-US" sz="2400" dirty="0">
                <a:latin typeface="Arial" panose="020B0604020202020204" pitchFamily="34" charset="0"/>
                <a:ea typeface="Open Sans" panose="020B0606030504020204" pitchFamily="34" charset="0"/>
                <a:cs typeface="Arial" panose="020B0604020202020204" pitchFamily="34" charset="0"/>
              </a:rPr>
              <a:t>The need for action came to the attention of the Board after the agenda was posted.</a:t>
            </a:r>
          </a:p>
          <a:p>
            <a:pPr eaLnBrk="1" fontAlgn="auto" hangingPunct="1">
              <a:spcAft>
                <a:spcPts val="0"/>
              </a:spcAft>
              <a:defRPr/>
            </a:pPr>
            <a:endParaRPr lang="en-US" dirty="0"/>
          </a:p>
        </p:txBody>
      </p:sp>
      <p:sp>
        <p:nvSpPr>
          <p:cNvPr id="28677" name="Slide Number Placeholder 3">
            <a:extLst>
              <a:ext uri="{FF2B5EF4-FFF2-40B4-BE49-F238E27FC236}">
                <a16:creationId xmlns:a16="http://schemas.microsoft.com/office/drawing/2014/main" id="{B0ABA1DD-8386-4AFC-B3FE-415E5C1073D3}"/>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82E5121-5CBC-4070-A41B-95125C6680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72820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455D4656-0F98-4882-B8C8-3BB05EE0A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itle 1">
            <a:extLst>
              <a:ext uri="{FF2B5EF4-FFF2-40B4-BE49-F238E27FC236}">
                <a16:creationId xmlns:a16="http://schemas.microsoft.com/office/drawing/2014/main" id="{1F5E3F8F-0DDB-488D-BE18-4639A32D2C41}"/>
              </a:ext>
            </a:extLst>
          </p:cNvPr>
          <p:cNvSpPr>
            <a:spLocks noGrp="1" noChangeArrowheads="1"/>
          </p:cNvSpPr>
          <p:nvPr>
            <p:ph type="title"/>
          </p:nvPr>
        </p:nvSpPr>
        <p:spPr>
          <a:xfrm>
            <a:off x="0" y="159971"/>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3. What are the Notice &amp; Agenda</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     Requirements?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DA9CE5-AF1F-4B85-A5F9-9A5FECF77A15}"/>
              </a:ext>
            </a:extLst>
          </p:cNvPr>
          <p:cNvSpPr>
            <a:spLocks noGrp="1"/>
          </p:cNvSpPr>
          <p:nvPr>
            <p:ph idx="1"/>
          </p:nvPr>
        </p:nvSpPr>
        <p:spPr/>
        <p:txBody>
          <a:bodyPr rtlCol="0">
            <a:normAutofit/>
          </a:bodyPr>
          <a:lstStyle/>
          <a:p>
            <a:pPr marL="857250" lvl="2" indent="0" eaLnBrk="1" fontAlgn="auto" hangingPunct="1">
              <a:lnSpc>
                <a:spcPct val="80000"/>
              </a:lnSpc>
              <a:spcAft>
                <a:spcPts val="0"/>
              </a:spcAft>
              <a:buFont typeface="Arial" panose="020B0604020202020204" pitchFamily="34" charset="0"/>
              <a:buNone/>
              <a:defRPr/>
            </a:pPr>
            <a:r>
              <a:rPr lang="en-US" dirty="0">
                <a:latin typeface="Arial" panose="020B0604020202020204" pitchFamily="34" charset="0"/>
                <a:ea typeface="Open Sans" panose="020B0606030504020204" pitchFamily="34" charset="0"/>
                <a:cs typeface="Arial" panose="020B0604020202020204" pitchFamily="34" charset="0"/>
              </a:rPr>
              <a:t>3.   The agenda item was posted for a prior 		      meeting of the Board that:</a:t>
            </a:r>
          </a:p>
          <a:p>
            <a:pPr marL="2305050" lvl="4" indent="-533400" eaLnBrk="1" fontAlgn="auto" hangingPunct="1">
              <a:lnSpc>
                <a:spcPct val="80000"/>
              </a:lnSpc>
              <a:spcAft>
                <a:spcPts val="0"/>
              </a:spcAft>
              <a:buFontTx/>
              <a:buAutoNum type="alphaLcParenR"/>
              <a:defRPr/>
            </a:pPr>
            <a:r>
              <a:rPr lang="en-US" sz="2400" dirty="0">
                <a:latin typeface="Arial" panose="020B0604020202020204" pitchFamily="34" charset="0"/>
                <a:ea typeface="Open Sans" panose="020B0606030504020204" pitchFamily="34" charset="0"/>
                <a:cs typeface="Arial" panose="020B0604020202020204" pitchFamily="34" charset="0"/>
              </a:rPr>
              <a:t>Occurred not more than 5 calendar days prior to the date action was taken on the item; and</a:t>
            </a:r>
          </a:p>
          <a:p>
            <a:pPr marL="2305050" lvl="4" indent="-533400" eaLnBrk="1" fontAlgn="auto" hangingPunct="1">
              <a:lnSpc>
                <a:spcPct val="80000"/>
              </a:lnSpc>
              <a:spcAft>
                <a:spcPts val="0"/>
              </a:spcAft>
              <a:buFontTx/>
              <a:buAutoNum type="alphaLcParenR"/>
              <a:defRPr/>
            </a:pPr>
            <a:r>
              <a:rPr lang="en-US" sz="2400" dirty="0">
                <a:latin typeface="Arial" panose="020B0604020202020204" pitchFamily="34" charset="0"/>
                <a:ea typeface="Open Sans" panose="020B0606030504020204" pitchFamily="34" charset="0"/>
                <a:cs typeface="Arial" panose="020B0604020202020204" pitchFamily="34" charset="0"/>
              </a:rPr>
              <a:t>At the prior meeting the item was continued to the meeting at which action is taken.</a:t>
            </a:r>
          </a:p>
          <a:p>
            <a:pPr marL="1371600" lvl="2" indent="-514350" eaLnBrk="1" fontAlgn="auto" hangingPunct="1">
              <a:lnSpc>
                <a:spcPct val="80000"/>
              </a:lnSpc>
              <a:spcAft>
                <a:spcPts val="0"/>
              </a:spcAft>
              <a:buFont typeface="Arial" panose="020B0604020202020204" pitchFamily="34" charset="0"/>
              <a:buAutoNum type="arabicPeriod" startAt="4"/>
              <a:defRPr/>
            </a:pPr>
            <a:r>
              <a:rPr lang="en-US" dirty="0">
                <a:latin typeface="Arial" panose="020B0604020202020204" pitchFamily="34" charset="0"/>
                <a:ea typeface="Open Sans" panose="020B0606030504020204" pitchFamily="34" charset="0"/>
                <a:cs typeface="Arial" panose="020B0604020202020204" pitchFamily="34" charset="0"/>
              </a:rPr>
              <a:t>Direction to staff</a:t>
            </a:r>
          </a:p>
          <a:p>
            <a:pPr marL="1371600" lvl="2" indent="-514350" eaLnBrk="1" fontAlgn="auto" hangingPunct="1">
              <a:lnSpc>
                <a:spcPct val="80000"/>
              </a:lnSpc>
              <a:spcAft>
                <a:spcPts val="0"/>
              </a:spcAft>
              <a:buFont typeface="Arial" panose="020B0604020202020204" pitchFamily="34" charset="0"/>
              <a:buAutoNum type="arabicPeriod" startAt="4"/>
              <a:defRPr/>
            </a:pPr>
            <a:r>
              <a:rPr lang="en-US" dirty="0">
                <a:latin typeface="Arial" panose="020B0604020202020204" pitchFamily="34" charset="0"/>
                <a:ea typeface="Open Sans" panose="020B0606030504020204" pitchFamily="34" charset="0"/>
                <a:cs typeface="Arial" panose="020B0604020202020204" pitchFamily="34" charset="0"/>
              </a:rPr>
              <a:t>Brief responses, clarifying questions and announcements</a:t>
            </a:r>
          </a:p>
          <a:p>
            <a:pPr marL="1371600" lvl="2" indent="-514350" eaLnBrk="1" fontAlgn="auto" hangingPunct="1">
              <a:lnSpc>
                <a:spcPct val="80000"/>
              </a:lnSpc>
              <a:spcAft>
                <a:spcPts val="0"/>
              </a:spcAft>
              <a:buFont typeface="Arial" panose="020B0604020202020204" pitchFamily="34" charset="0"/>
              <a:buAutoNum type="arabicPeriod" startAt="4"/>
              <a:defRPr/>
            </a:pPr>
            <a:r>
              <a:rPr lang="en-US" dirty="0">
                <a:latin typeface="Arial" panose="020B0604020202020204" pitchFamily="34" charset="0"/>
                <a:ea typeface="Open Sans" panose="020B0606030504020204" pitchFamily="34" charset="0"/>
                <a:cs typeface="Arial" panose="020B0604020202020204" pitchFamily="34" charset="0"/>
              </a:rPr>
              <a:t>Identification of future agenda items</a:t>
            </a:r>
          </a:p>
          <a:p>
            <a:pPr eaLnBrk="1" fontAlgn="auto" hangingPunct="1">
              <a:spcAft>
                <a:spcPts val="0"/>
              </a:spcAft>
              <a:defRPr/>
            </a:pPr>
            <a:endParaRPr lang="en-US" sz="3600" dirty="0"/>
          </a:p>
        </p:txBody>
      </p:sp>
      <p:sp>
        <p:nvSpPr>
          <p:cNvPr id="30725" name="Slide Number Placeholder 3">
            <a:extLst>
              <a:ext uri="{FF2B5EF4-FFF2-40B4-BE49-F238E27FC236}">
                <a16:creationId xmlns:a16="http://schemas.microsoft.com/office/drawing/2014/main" id="{4C100631-00BB-46C1-A2DB-CC649D2C51BA}"/>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5F32A68-59EC-4F1A-B7D8-AC5A11D4ACA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87611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43659B59-2298-4278-AA4C-AD1CC37EE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le 1">
            <a:extLst>
              <a:ext uri="{FF2B5EF4-FFF2-40B4-BE49-F238E27FC236}">
                <a16:creationId xmlns:a16="http://schemas.microsoft.com/office/drawing/2014/main" id="{2B2909ED-C4E4-4CEF-9FE3-EC8B03C90AAD}"/>
              </a:ext>
            </a:extLst>
          </p:cNvPr>
          <p:cNvSpPr>
            <a:spLocks noGrp="1" noChangeArrowheads="1"/>
          </p:cNvSpPr>
          <p:nvPr>
            <p:ph type="title"/>
          </p:nvPr>
        </p:nvSpPr>
        <p:spPr>
          <a:xfrm>
            <a:off x="29308" y="160337"/>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3. What are the Notice &amp; Agenda</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     Requirements?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4E6A2E2-EB63-489E-8600-E48F1DC8A64B}"/>
              </a:ext>
            </a:extLst>
          </p:cNvPr>
          <p:cNvSpPr>
            <a:spLocks noGrp="1"/>
          </p:cNvSpPr>
          <p:nvPr>
            <p:ph idx="1"/>
          </p:nvPr>
        </p:nvSpPr>
        <p:spPr/>
        <p:txBody>
          <a:bodyPr rtlCol="0">
            <a:normAutofit/>
          </a:bodyPr>
          <a:lstStyle/>
          <a:p>
            <a:pPr marL="609600" indent="-609600" eaLnBrk="1" fontAlgn="auto" hangingPunct="1">
              <a:lnSpc>
                <a:spcPct val="80000"/>
              </a:lnSpc>
              <a:spcAft>
                <a:spcPts val="0"/>
              </a:spcAft>
              <a:buFont typeface="Arial" panose="020B0604020202020204" pitchFamily="34" charset="0"/>
              <a:buNone/>
              <a:defRPr/>
            </a:pPr>
            <a:endParaRPr lang="en-US" sz="2800" dirty="0"/>
          </a:p>
          <a:p>
            <a:pPr marL="609600" indent="-609600" eaLnBrk="1" fontAlgn="auto" hangingPunct="1">
              <a:lnSpc>
                <a:spcPct val="80000"/>
              </a:lnSpc>
              <a:spcAft>
                <a:spcPts val="0"/>
              </a:spcAft>
              <a:buFont typeface="Arial" panose="020B0604020202020204" pitchFamily="34" charset="0"/>
              <a:buAutoNum type="alphaUcPeriod" startAt="3"/>
              <a:defRPr/>
            </a:pPr>
            <a:r>
              <a:rPr lang="en-US" sz="2800" b="1" dirty="0">
                <a:latin typeface="Arial" panose="020B0604020202020204" pitchFamily="34" charset="0"/>
                <a:ea typeface="Open Sans Semibold" panose="020B0706030804020204" pitchFamily="34" charset="0"/>
                <a:cs typeface="Arial" panose="020B0604020202020204" pitchFamily="34" charset="0"/>
              </a:rPr>
              <a:t>Types of Meetings:</a:t>
            </a:r>
          </a:p>
          <a:p>
            <a:pPr marL="0" indent="0" eaLnBrk="1" fontAlgn="auto" hangingPunct="1">
              <a:lnSpc>
                <a:spcPct val="80000"/>
              </a:lnSpc>
              <a:spcAft>
                <a:spcPts val="0"/>
              </a:spcAft>
              <a:buFont typeface="Arial" panose="020B0604020202020204" pitchFamily="34" charset="0"/>
              <a:buNone/>
              <a:defRPr/>
            </a:pPr>
            <a:endParaRPr lang="en-US" sz="2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990600" lvl="1" indent="-533400" eaLnBrk="1" fontAlgn="auto" hangingPunct="1">
              <a:lnSpc>
                <a:spcPct val="80000"/>
              </a:lnSpc>
              <a:spcAft>
                <a:spcPts val="0"/>
              </a:spcAft>
              <a:buFontTx/>
              <a:buAutoNum type="arabicPeriod"/>
              <a:defRPr/>
            </a:pPr>
            <a:r>
              <a:rPr lang="en-US" sz="2400" dirty="0">
                <a:latin typeface="Arial" panose="020B0604020202020204" pitchFamily="34" charset="0"/>
                <a:ea typeface="Open Sans" panose="020B0606030504020204" pitchFamily="34" charset="0"/>
                <a:cs typeface="Arial" panose="020B0604020202020204" pitchFamily="34" charset="0"/>
              </a:rPr>
              <a:t>Regular meetings – Agenda posted 72 hours in advance</a:t>
            </a:r>
          </a:p>
          <a:p>
            <a:pPr marL="990600" lvl="1" indent="-533400" eaLnBrk="1" fontAlgn="auto" hangingPunct="1">
              <a:lnSpc>
                <a:spcPct val="80000"/>
              </a:lnSpc>
              <a:spcAft>
                <a:spcPts val="0"/>
              </a:spcAft>
              <a:buFontTx/>
              <a:buAutoNum type="arabicPeriod"/>
              <a:defRPr/>
            </a:pPr>
            <a:r>
              <a:rPr lang="en-US" sz="2400" dirty="0">
                <a:latin typeface="Arial" panose="020B0604020202020204" pitchFamily="34" charset="0"/>
                <a:ea typeface="Open Sans" panose="020B0606030504020204" pitchFamily="34" charset="0"/>
                <a:cs typeface="Arial" panose="020B0604020202020204" pitchFamily="34" charset="0"/>
              </a:rPr>
              <a:t>Special meetings – Agenda posted 24 hours in advance</a:t>
            </a:r>
          </a:p>
          <a:p>
            <a:pPr marL="990600" lvl="1" indent="-533400" eaLnBrk="1" fontAlgn="auto" hangingPunct="1">
              <a:lnSpc>
                <a:spcPct val="80000"/>
              </a:lnSpc>
              <a:spcAft>
                <a:spcPts val="0"/>
              </a:spcAft>
              <a:buFontTx/>
              <a:buAutoNum type="arabicPeriod"/>
              <a:defRPr/>
            </a:pPr>
            <a:r>
              <a:rPr lang="en-US" sz="2400" dirty="0">
                <a:latin typeface="Arial" panose="020B0604020202020204" pitchFamily="34" charset="0"/>
                <a:ea typeface="Open Sans" panose="020B0606030504020204" pitchFamily="34" charset="0"/>
                <a:cs typeface="Arial" panose="020B0604020202020204" pitchFamily="34" charset="0"/>
              </a:rPr>
              <a:t>Emergency Meetings – Agenda posted at least 1 hour in advance</a:t>
            </a:r>
          </a:p>
          <a:p>
            <a:pPr eaLnBrk="1" fontAlgn="auto" hangingPunct="1">
              <a:spcAft>
                <a:spcPts val="0"/>
              </a:spcAft>
              <a:defRPr/>
            </a:pPr>
            <a:endParaRPr lang="en-US" dirty="0"/>
          </a:p>
        </p:txBody>
      </p:sp>
      <p:sp>
        <p:nvSpPr>
          <p:cNvPr id="31749" name="Slide Number Placeholder 3">
            <a:extLst>
              <a:ext uri="{FF2B5EF4-FFF2-40B4-BE49-F238E27FC236}">
                <a16:creationId xmlns:a16="http://schemas.microsoft.com/office/drawing/2014/main" id="{0770C1BC-6751-405E-8EFA-73AD0FEB0B63}"/>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0434C6-FC74-4346-BEE9-E4EF6EB8F2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88015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73ED49FE-3CA1-4133-BF71-3E6E9DEB3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1">
            <a:extLst>
              <a:ext uri="{FF2B5EF4-FFF2-40B4-BE49-F238E27FC236}">
                <a16:creationId xmlns:a16="http://schemas.microsoft.com/office/drawing/2014/main" id="{84F8F59A-8321-46A5-AC23-D57A684BF5D2}"/>
              </a:ext>
            </a:extLst>
          </p:cNvPr>
          <p:cNvSpPr>
            <a:spLocks noGrp="1" noChangeArrowheads="1"/>
          </p:cNvSpPr>
          <p:nvPr>
            <p:ph type="title"/>
          </p:nvPr>
        </p:nvSpPr>
        <p:spPr>
          <a:xfrm>
            <a:off x="0" y="161559"/>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3. What are the Notice &amp; Agenda  </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     Requirements?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E7AAA1-9725-49D5-9527-6273D52E031B}"/>
              </a:ext>
            </a:extLst>
          </p:cNvPr>
          <p:cNvSpPr>
            <a:spLocks noGrp="1"/>
          </p:cNvSpPr>
          <p:nvPr>
            <p:ph idx="1"/>
          </p:nvPr>
        </p:nvSpPr>
        <p:spPr>
          <a:xfrm>
            <a:off x="457200" y="1417638"/>
            <a:ext cx="8229600" cy="4983162"/>
          </a:xfrm>
        </p:spPr>
        <p:txBody>
          <a:bodyPr rtlCol="0">
            <a:normAutofit fontScale="77500" lnSpcReduction="20000"/>
          </a:bodyPr>
          <a:lstStyle/>
          <a:p>
            <a:pPr marL="609600" indent="-609600" eaLnBrk="1" fontAlgn="auto" hangingPunct="1">
              <a:spcBef>
                <a:spcPct val="0"/>
              </a:spcBef>
              <a:spcAft>
                <a:spcPts val="0"/>
              </a:spcAft>
              <a:buFontTx/>
              <a:buNone/>
              <a:defRPr/>
            </a:pPr>
            <a:r>
              <a:rPr lang="en-US" sz="3400" b="1" dirty="0">
                <a:latin typeface="Arial" panose="020B0604020202020204" pitchFamily="34" charset="0"/>
                <a:ea typeface="Open Sans Semibold" panose="020B0706030804020204" pitchFamily="34" charset="0"/>
                <a:cs typeface="Arial" panose="020B0604020202020204" pitchFamily="34" charset="0"/>
              </a:rPr>
              <a:t>D.  Location of Posting</a:t>
            </a:r>
          </a:p>
          <a:p>
            <a:pPr marL="1257300" lvl="1" indent="-533400" eaLnBrk="1" fontAlgn="auto" hangingPunct="1">
              <a:spcBef>
                <a:spcPct val="0"/>
              </a:spcBef>
              <a:spcAft>
                <a:spcPts val="0"/>
              </a:spcAft>
              <a:buFontTx/>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Posted in publicly accessible location for entire posting period within jurisdiction.</a:t>
            </a:r>
          </a:p>
          <a:p>
            <a:pPr marL="1257300" lvl="1" indent="-533400" eaLnBrk="1" fontAlgn="auto" hangingPunct="1">
              <a:spcBef>
                <a:spcPct val="0"/>
              </a:spcBef>
              <a:spcAft>
                <a:spcPts val="0"/>
              </a:spcAft>
              <a:buFontTx/>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If Charter School maintains a website, agenda must be posted on website.</a:t>
            </a:r>
          </a:p>
          <a:p>
            <a:pPr marL="1257300" lvl="1" indent="-533400" eaLnBrk="1" fontAlgn="auto" hangingPunct="1">
              <a:spcBef>
                <a:spcPct val="0"/>
              </a:spcBef>
              <a:spcAft>
                <a:spcPts val="0"/>
              </a:spcAft>
              <a:buFontTx/>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On website through “prominent, direct link” on front page; current agenda appears at top; agenda must be downloadable and searchable; free access</a:t>
            </a:r>
          </a:p>
          <a:p>
            <a:pPr marL="1257300" lvl="1" indent="-533400" eaLnBrk="1" fontAlgn="auto" hangingPunct="1">
              <a:spcBef>
                <a:spcPct val="0"/>
              </a:spcBef>
              <a:spcAft>
                <a:spcPts val="0"/>
              </a:spcAft>
              <a:buFontTx/>
              <a:buAutoNum type="arabicPeriod"/>
              <a:defRPr/>
            </a:pPr>
            <a:endParaRPr lang="en-US" u="sng" dirty="0">
              <a:latin typeface="Arial" panose="020B0604020202020204" pitchFamily="34" charset="0"/>
              <a:ea typeface="Open Sans" panose="020B0606030504020204" pitchFamily="34" charset="0"/>
              <a:cs typeface="Arial" panose="020B0604020202020204" pitchFamily="34" charset="0"/>
            </a:endParaRPr>
          </a:p>
          <a:p>
            <a:pPr marL="609600" indent="-609600" eaLnBrk="1" fontAlgn="auto" hangingPunct="1">
              <a:spcBef>
                <a:spcPct val="0"/>
              </a:spcBef>
              <a:spcAft>
                <a:spcPts val="0"/>
              </a:spcAft>
              <a:buFontTx/>
              <a:buAutoNum type="alphaUcPeriod" startAt="5"/>
              <a:defRPr/>
            </a:pPr>
            <a:r>
              <a:rPr lang="en-US" sz="3400" b="1" dirty="0">
                <a:latin typeface="Arial" panose="020B0604020202020204" pitchFamily="34" charset="0"/>
                <a:ea typeface="Open Sans Semibold" panose="020B0706030804020204" pitchFamily="34" charset="0"/>
                <a:cs typeface="Arial" panose="020B0604020202020204" pitchFamily="34" charset="0"/>
              </a:rPr>
              <a:t>Content of Agendas </a:t>
            </a:r>
            <a:r>
              <a:rPr lang="en-US" sz="3400" dirty="0">
                <a:latin typeface="Arial" panose="020B0604020202020204" pitchFamily="34" charset="0"/>
                <a:ea typeface="Open Sans Semibold" panose="020B0706030804020204" pitchFamily="34" charset="0"/>
                <a:cs typeface="Arial" panose="020B0604020202020204" pitchFamily="34" charset="0"/>
              </a:rPr>
              <a:t>– Brief description of 20 words or less and public testimony time.</a:t>
            </a:r>
          </a:p>
          <a:p>
            <a:pPr marL="0" indent="0" eaLnBrk="1" fontAlgn="auto" hangingPunct="1">
              <a:spcBef>
                <a:spcPct val="0"/>
              </a:spcBef>
              <a:spcAft>
                <a:spcPts val="0"/>
              </a:spcAft>
              <a:buFont typeface="Arial" panose="020B0604020202020204" pitchFamily="34" charset="0"/>
              <a:buNone/>
              <a:defRPr/>
            </a:pPr>
            <a:endParaRPr lang="en-US" sz="3400" dirty="0">
              <a:latin typeface="Arial" panose="020B0604020202020204" pitchFamily="34" charset="0"/>
              <a:ea typeface="Open Sans Semibold" panose="020B0706030804020204" pitchFamily="34" charset="0"/>
              <a:cs typeface="Arial" panose="020B0604020202020204" pitchFamily="34" charset="0"/>
            </a:endParaRPr>
          </a:p>
          <a:p>
            <a:pPr marL="609600" indent="-609600" eaLnBrk="1" fontAlgn="auto" hangingPunct="1">
              <a:spcBef>
                <a:spcPct val="0"/>
              </a:spcBef>
              <a:spcAft>
                <a:spcPts val="0"/>
              </a:spcAft>
              <a:buFontTx/>
              <a:buNone/>
              <a:defRPr/>
            </a:pPr>
            <a:r>
              <a:rPr lang="en-US" sz="3400" b="1" dirty="0">
                <a:latin typeface="Arial" panose="020B0604020202020204" pitchFamily="34" charset="0"/>
                <a:ea typeface="Open Sans Semibold" panose="020B0706030804020204" pitchFamily="34" charset="0"/>
                <a:cs typeface="Arial" panose="020B0604020202020204" pitchFamily="34" charset="0"/>
              </a:rPr>
              <a:t>F.	Closed Session Agendas</a:t>
            </a:r>
          </a:p>
          <a:p>
            <a:pPr marL="1257300" lvl="1" indent="-533400" eaLnBrk="1" fontAlgn="auto" hangingPunct="1">
              <a:spcBef>
                <a:spcPct val="0"/>
              </a:spcBef>
              <a:spcAft>
                <a:spcPts val="0"/>
              </a:spcAft>
              <a:buFontTx/>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Use safe harbor language</a:t>
            </a:r>
          </a:p>
          <a:p>
            <a:pPr marL="1257300" lvl="1" indent="-533400" eaLnBrk="1" fontAlgn="auto" hangingPunct="1">
              <a:spcBef>
                <a:spcPct val="0"/>
              </a:spcBef>
              <a:spcAft>
                <a:spcPts val="0"/>
              </a:spcAft>
              <a:buFontTx/>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Provide verbal notice in advance of closed session</a:t>
            </a:r>
          </a:p>
          <a:p>
            <a:pPr marL="1257300" lvl="1" indent="-533400" eaLnBrk="1" fontAlgn="auto" hangingPunct="1">
              <a:spcBef>
                <a:spcPct val="0"/>
              </a:spcBef>
              <a:spcAft>
                <a:spcPts val="0"/>
              </a:spcAft>
              <a:buFontTx/>
              <a:buAutoNum type="arabicPeriod"/>
              <a:defRPr/>
            </a:pPr>
            <a:r>
              <a:rPr lang="en-US" dirty="0">
                <a:latin typeface="Arial" panose="020B0604020202020204" pitchFamily="34" charset="0"/>
                <a:ea typeface="Open Sans" panose="020B0606030504020204" pitchFamily="34" charset="0"/>
                <a:cs typeface="Arial" panose="020B0604020202020204" pitchFamily="34" charset="0"/>
              </a:rPr>
              <a:t>Make public report of action taken in closed session and roll call vote or abstention of every member, if any</a:t>
            </a:r>
          </a:p>
          <a:p>
            <a:pPr eaLnBrk="1" fontAlgn="auto" hangingPunct="1">
              <a:spcAft>
                <a:spcPts val="0"/>
              </a:spcAft>
              <a:defRPr/>
            </a:pPr>
            <a:endParaRPr lang="en-US" dirty="0"/>
          </a:p>
        </p:txBody>
      </p:sp>
      <p:sp>
        <p:nvSpPr>
          <p:cNvPr id="32773" name="Slide Number Placeholder 3">
            <a:extLst>
              <a:ext uri="{FF2B5EF4-FFF2-40B4-BE49-F238E27FC236}">
                <a16:creationId xmlns:a16="http://schemas.microsoft.com/office/drawing/2014/main" id="{A75DE4B7-45E1-4BD1-A35B-D248C31C8D60}"/>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F4B8F2A-13F2-40E1-B562-63A8E0DB0EB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03721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DC666B6E-CB12-4266-B015-ECDB0E033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a:extLst>
              <a:ext uri="{FF2B5EF4-FFF2-40B4-BE49-F238E27FC236}">
                <a16:creationId xmlns:a16="http://schemas.microsoft.com/office/drawing/2014/main" id="{3D709D36-4CD7-44D9-B879-53AD2570795A}"/>
              </a:ext>
            </a:extLst>
          </p:cNvPr>
          <p:cNvSpPr>
            <a:spLocks noGrp="1" noChangeArrowheads="1"/>
          </p:cNvSpPr>
          <p:nvPr>
            <p:ph type="title"/>
          </p:nvPr>
        </p:nvSpPr>
        <p:spPr>
          <a:xfrm>
            <a:off x="76200" y="160337"/>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3. What are the Notice &amp; Agenda</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     Requirements?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D5CE076-08D0-4C43-8905-07E5DAE0845A}"/>
              </a:ext>
            </a:extLst>
          </p:cNvPr>
          <p:cNvSpPr>
            <a:spLocks noGrp="1"/>
          </p:cNvSpPr>
          <p:nvPr>
            <p:ph idx="1"/>
          </p:nvPr>
        </p:nvSpPr>
        <p:spPr/>
        <p:txBody>
          <a:bodyPr rtlCol="0">
            <a:normAutofit/>
          </a:bodyPr>
          <a:lstStyle/>
          <a:p>
            <a:pPr marL="514350" lvl="1" indent="-514350" eaLnBrk="1" fontAlgn="auto" hangingPunct="1">
              <a:spcAft>
                <a:spcPts val="0"/>
              </a:spcAft>
              <a:buFont typeface="Arial" panose="020B0604020202020204" pitchFamily="34" charset="0"/>
              <a:buAutoNum type="alphaUcPeriod" startAt="7"/>
              <a:defRPr/>
            </a:pPr>
            <a:r>
              <a:rPr lang="en-US" b="1" u="sng" dirty="0">
                <a:latin typeface="Arial" panose="020B0604020202020204" pitchFamily="34" charset="0"/>
                <a:ea typeface="Open Sans Semibold" panose="020B0706030804020204" pitchFamily="34" charset="0"/>
                <a:cs typeface="Arial" panose="020B0604020202020204" pitchFamily="34" charset="0"/>
              </a:rPr>
              <a:t>Executive Compensation</a:t>
            </a:r>
            <a:r>
              <a:rPr lang="en-US" b="1" dirty="0">
                <a:latin typeface="Arial" panose="020B0604020202020204" pitchFamily="34" charset="0"/>
                <a:ea typeface="Open Sans Semibold" panose="020B0706030804020204" pitchFamily="34" charset="0"/>
                <a:cs typeface="Arial" panose="020B0604020202020204" pitchFamily="34" charset="0"/>
              </a:rPr>
              <a:t>: </a:t>
            </a:r>
            <a:r>
              <a:rPr lang="en-US" dirty="0">
                <a:latin typeface="Arial" panose="020B0604020202020204" pitchFamily="34" charset="0"/>
                <a:ea typeface="Open Sans Semibold" panose="020B0706030804020204" pitchFamily="34" charset="0"/>
                <a:cs typeface="Arial" panose="020B0604020202020204" pitchFamily="34" charset="0"/>
              </a:rPr>
              <a:t>the </a:t>
            </a:r>
            <a:r>
              <a:rPr lang="en-US" sz="2400" dirty="0">
                <a:latin typeface="Arial" panose="020B0604020202020204" pitchFamily="34" charset="0"/>
                <a:ea typeface="Open Sans" panose="020B0606030504020204" pitchFamily="34" charset="0"/>
                <a:cs typeface="Arial" panose="020B0604020202020204" pitchFamily="34" charset="0"/>
              </a:rPr>
              <a:t>Charter School cannot approve educational executive contract at special meeting and must orally report salary, salary schedule, and benefits in open session.</a:t>
            </a:r>
          </a:p>
          <a:p>
            <a:pPr marL="514350" lvl="1" indent="-514350" eaLnBrk="1" fontAlgn="auto" hangingPunct="1">
              <a:spcAft>
                <a:spcPts val="0"/>
              </a:spcAft>
              <a:buFont typeface="Arial" panose="020B0604020202020204" pitchFamily="34" charset="0"/>
              <a:buAutoNum type="alphaUcPeriod" startAt="7"/>
              <a:defRPr/>
            </a:pPr>
            <a:r>
              <a:rPr lang="en-US" b="1" u="sng" dirty="0">
                <a:latin typeface="Arial" panose="020B0604020202020204" pitchFamily="34" charset="0"/>
                <a:ea typeface="Open Sans Semibold" panose="020B0706030804020204" pitchFamily="34" charset="0"/>
                <a:cs typeface="Arial" panose="020B0604020202020204" pitchFamily="34" charset="0"/>
              </a:rPr>
              <a:t>Votes are Public</a:t>
            </a:r>
            <a:r>
              <a:rPr lang="en-US" b="1" dirty="0">
                <a:latin typeface="Arial" panose="020B0604020202020204" pitchFamily="34" charset="0"/>
                <a:ea typeface="Open Sans Semibold" panose="020B0706030804020204" pitchFamily="34" charset="0"/>
                <a:cs typeface="Arial" panose="020B0604020202020204" pitchFamily="34" charset="0"/>
              </a:rPr>
              <a:t>: </a:t>
            </a:r>
            <a:r>
              <a:rPr lang="en-US" sz="2400" dirty="0">
                <a:latin typeface="Arial" panose="020B0604020202020204" pitchFamily="34" charset="0"/>
                <a:ea typeface="Open Sans" panose="020B0606030504020204" pitchFamily="34" charset="0"/>
                <a:cs typeface="Arial" panose="020B0604020202020204" pitchFamily="34" charset="0"/>
              </a:rPr>
              <a:t>the votes of individual Board members must be publicly reported, during meetin</a:t>
            </a:r>
            <a:r>
              <a:rPr lang="en-US" sz="2200" dirty="0">
                <a:latin typeface="Arial" panose="020B0604020202020204" pitchFamily="34" charset="0"/>
                <a:ea typeface="Open Sans" panose="020B0606030504020204" pitchFamily="34" charset="0"/>
                <a:cs typeface="Arial" panose="020B0604020202020204" pitchFamily="34" charset="0"/>
              </a:rPr>
              <a:t>g and in minutes.</a:t>
            </a:r>
          </a:p>
          <a:p>
            <a:pPr marL="514350" lvl="1" indent="-514350" eaLnBrk="1" fontAlgn="auto" hangingPunct="1">
              <a:spcAft>
                <a:spcPts val="0"/>
              </a:spcAft>
              <a:buFont typeface="Arial" panose="020B0604020202020204" pitchFamily="34" charset="0"/>
              <a:buAutoNum type="alphaUcPeriod" startAt="7"/>
              <a:defRPr/>
            </a:pPr>
            <a:r>
              <a:rPr lang="en-US" b="1" u="sng" dirty="0">
                <a:latin typeface="Arial" panose="020B0604020202020204" pitchFamily="34" charset="0"/>
                <a:ea typeface="Open Sans Semibold" panose="020B0706030804020204" pitchFamily="34" charset="0"/>
                <a:cs typeface="Arial" panose="020B0604020202020204" pitchFamily="34" charset="0"/>
              </a:rPr>
              <a:t>Board Minutes</a:t>
            </a:r>
            <a:r>
              <a:rPr lang="en-US" b="1" dirty="0">
                <a:latin typeface="Arial" panose="020B0604020202020204" pitchFamily="34" charset="0"/>
                <a:ea typeface="Open Sans Semibold" panose="020B0706030804020204" pitchFamily="34" charset="0"/>
                <a:cs typeface="Arial" panose="020B0604020202020204" pitchFamily="34" charset="0"/>
              </a:rPr>
              <a:t>: </a:t>
            </a:r>
            <a:r>
              <a:rPr lang="en-US" sz="2400" dirty="0">
                <a:latin typeface="Arial" panose="020B0604020202020204" pitchFamily="34" charset="0"/>
                <a:ea typeface="Open Sans" panose="020B0606030504020204" pitchFamily="34" charset="0"/>
                <a:cs typeface="Arial" panose="020B0604020202020204" pitchFamily="34" charset="0"/>
              </a:rPr>
              <a:t>Include all material motions and votes.</a:t>
            </a:r>
          </a:p>
        </p:txBody>
      </p:sp>
      <p:sp>
        <p:nvSpPr>
          <p:cNvPr id="33797" name="Slide Number Placeholder 3">
            <a:extLst>
              <a:ext uri="{FF2B5EF4-FFF2-40B4-BE49-F238E27FC236}">
                <a16:creationId xmlns:a16="http://schemas.microsoft.com/office/drawing/2014/main" id="{5B9F6FF8-4FCB-4C24-AD1A-48FADD711969}"/>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B25312F-7ACF-4675-B36F-087456ABDB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51330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06E6256F-8BA4-4CA7-A61F-70C103FD7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le 1">
            <a:extLst>
              <a:ext uri="{FF2B5EF4-FFF2-40B4-BE49-F238E27FC236}">
                <a16:creationId xmlns:a16="http://schemas.microsoft.com/office/drawing/2014/main" id="{B849B082-31C6-46BB-9778-113966A6F57A}"/>
              </a:ext>
            </a:extLst>
          </p:cNvPr>
          <p:cNvSpPr>
            <a:spLocks noGrp="1" noChangeArrowheads="1"/>
          </p:cNvSpPr>
          <p:nvPr>
            <p:ph type="title"/>
          </p:nvPr>
        </p:nvSpPr>
        <p:spPr>
          <a:xfrm>
            <a:off x="1524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4. What are the Public’s Rights?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316D19-79CA-4E45-9026-1BEE87B95EA7}"/>
              </a:ext>
            </a:extLst>
          </p:cNvPr>
          <p:cNvSpPr>
            <a:spLocks noGrp="1"/>
          </p:cNvSpPr>
          <p:nvPr>
            <p:ph idx="1"/>
          </p:nvPr>
        </p:nvSpPr>
        <p:spPr/>
        <p:txBody>
          <a:bodyPr rtlCol="0">
            <a:normAutofit/>
          </a:bodyPr>
          <a:lstStyle/>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dirty="0">
                <a:latin typeface="Arial" panose="020B0604020202020204" pitchFamily="34" charset="0"/>
                <a:ea typeface="Open Sans Semibold" panose="020B0706030804020204" pitchFamily="34" charset="0"/>
                <a:cs typeface="Arial" panose="020B0604020202020204" pitchFamily="34" charset="0"/>
              </a:rPr>
              <a:t>A.	Public testimony</a:t>
            </a:r>
          </a:p>
          <a:p>
            <a:pPr marL="1600200" lvl="2" indent="-334963" eaLnBrk="1" fontAlgn="auto" hangingPunct="1">
              <a:lnSpc>
                <a:spcPct val="90000"/>
              </a:lnSpc>
              <a:spcAft>
                <a:spcPts val="0"/>
              </a:spcAft>
              <a:tabLst>
                <a:tab pos="1203325" algn="l"/>
              </a:tabLst>
              <a:defRPr/>
            </a:pPr>
            <a:r>
              <a:rPr lang="en-US" sz="2600" dirty="0">
                <a:latin typeface="Arial" panose="020B0604020202020204" pitchFamily="34" charset="0"/>
                <a:ea typeface="Open Sans" panose="020B0606030504020204" pitchFamily="34" charset="0"/>
                <a:cs typeface="Arial" panose="020B0604020202020204" pitchFamily="34" charset="0"/>
              </a:rPr>
              <a:t>Addressing disruptive speakers?</a:t>
            </a:r>
          </a:p>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dirty="0">
                <a:latin typeface="Arial" panose="020B0604020202020204" pitchFamily="34" charset="0"/>
                <a:ea typeface="Open Sans Semibold" panose="020B0706030804020204" pitchFamily="34" charset="0"/>
                <a:cs typeface="Arial" panose="020B0604020202020204" pitchFamily="34" charset="0"/>
              </a:rPr>
              <a:t>B.	Taping or broadcasting</a:t>
            </a:r>
          </a:p>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dirty="0">
                <a:latin typeface="Arial" panose="020B0604020202020204" pitchFamily="34" charset="0"/>
                <a:ea typeface="Open Sans Semibold" panose="020B0706030804020204" pitchFamily="34" charset="0"/>
                <a:cs typeface="Arial" panose="020B0604020202020204" pitchFamily="34" charset="0"/>
              </a:rPr>
              <a:t>C.	No conditions of attendance</a:t>
            </a:r>
          </a:p>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dirty="0">
                <a:latin typeface="Arial" panose="020B0604020202020204" pitchFamily="34" charset="0"/>
                <a:ea typeface="Open Sans Semibold" panose="020B0706030804020204" pitchFamily="34" charset="0"/>
                <a:cs typeface="Arial" panose="020B0604020202020204" pitchFamily="34" charset="0"/>
              </a:rPr>
              <a:t>D.	Non-discriminatory facilities</a:t>
            </a:r>
          </a:p>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dirty="0">
                <a:latin typeface="Arial" panose="020B0604020202020204" pitchFamily="34" charset="0"/>
                <a:ea typeface="Open Sans Semibold" panose="020B0706030804020204" pitchFamily="34" charset="0"/>
                <a:cs typeface="Arial" panose="020B0604020202020204" pitchFamily="34" charset="0"/>
              </a:rPr>
              <a:t>E.	Copies of agendas and other public writings</a:t>
            </a:r>
          </a:p>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kern="0" dirty="0">
                <a:solidFill>
                  <a:srgbClr val="000000"/>
                </a:solidFill>
                <a:latin typeface="Arial" panose="020B0604020202020204" pitchFamily="34" charset="0"/>
                <a:ea typeface="Open Sans Semibold" panose="020B0706030804020204" pitchFamily="34" charset="0"/>
                <a:cs typeface="Arial" panose="020B0604020202020204" pitchFamily="34" charset="0"/>
              </a:rPr>
              <a:t>F.	</a:t>
            </a:r>
            <a:r>
              <a:rPr lang="en-US" sz="2600" kern="0" dirty="0">
                <a:solidFill>
                  <a:srgbClr val="000000"/>
                </a:solidFill>
                <a:latin typeface="Arial" panose="020B0604020202020204" pitchFamily="34" charset="0"/>
                <a:ea typeface="Open Sans" panose="020B0606030504020204" pitchFamily="34" charset="0"/>
                <a:cs typeface="Arial" panose="020B0604020202020204" pitchFamily="34" charset="0"/>
              </a:rPr>
              <a:t>Must provide double the time for public testimony to persons utilizing an interpreter to ensure equal opportunity. </a:t>
            </a:r>
            <a:endParaRPr lang="en-US" dirty="0"/>
          </a:p>
        </p:txBody>
      </p:sp>
      <p:sp>
        <p:nvSpPr>
          <p:cNvPr id="34821" name="Slide Number Placeholder 3">
            <a:extLst>
              <a:ext uri="{FF2B5EF4-FFF2-40B4-BE49-F238E27FC236}">
                <a16:creationId xmlns:a16="http://schemas.microsoft.com/office/drawing/2014/main" id="{90B6CC13-73E9-4C2E-8246-6C7B5843B712}"/>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43DB0A-5666-439B-A82F-98BC0C4A67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3458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06E6256F-8BA4-4CA7-A61F-70C103FD7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le 1">
            <a:extLst>
              <a:ext uri="{FF2B5EF4-FFF2-40B4-BE49-F238E27FC236}">
                <a16:creationId xmlns:a16="http://schemas.microsoft.com/office/drawing/2014/main" id="{B849B082-31C6-46BB-9778-113966A6F57A}"/>
              </a:ext>
            </a:extLst>
          </p:cNvPr>
          <p:cNvSpPr>
            <a:spLocks noGrp="1" noChangeArrowheads="1"/>
          </p:cNvSpPr>
          <p:nvPr>
            <p:ph type="title"/>
          </p:nvPr>
        </p:nvSpPr>
        <p:spPr>
          <a:xfrm>
            <a:off x="1524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4. What are the Public’s Rights?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316D19-79CA-4E45-9026-1BEE87B95EA7}"/>
              </a:ext>
            </a:extLst>
          </p:cNvPr>
          <p:cNvSpPr>
            <a:spLocks noGrp="1"/>
          </p:cNvSpPr>
          <p:nvPr>
            <p:ph idx="1"/>
          </p:nvPr>
        </p:nvSpPr>
        <p:spPr>
          <a:xfrm>
            <a:off x="457200" y="1457326"/>
            <a:ext cx="8229600" cy="4668838"/>
          </a:xfrm>
        </p:spPr>
        <p:txBody>
          <a:bodyPr rtlCol="0">
            <a:normAutofit fontScale="92500" lnSpcReduction="10000"/>
          </a:bodyPr>
          <a:lstStyle/>
          <a:p>
            <a:pPr marL="631825" indent="-631825" eaLnBrk="1" fontAlgn="auto" hangingPunct="1">
              <a:lnSpc>
                <a:spcPct val="90000"/>
              </a:lnSpc>
              <a:spcAft>
                <a:spcPts val="0"/>
              </a:spcAft>
              <a:buFont typeface="Arial" panose="020B0604020202020204" pitchFamily="34" charset="0"/>
              <a:buNone/>
              <a:tabLst>
                <a:tab pos="1203325" algn="l"/>
              </a:tabLst>
              <a:defRPr/>
            </a:pPr>
            <a:r>
              <a:rPr lang="en-US" sz="2600" b="1" dirty="0">
                <a:solidFill>
                  <a:srgbClr val="FF0000"/>
                </a:solidFill>
                <a:latin typeface="Arial" panose="020B0604020202020204" pitchFamily="34" charset="0"/>
                <a:ea typeface="Open Sans Semibold" panose="020B0706030804020204" pitchFamily="34" charset="0"/>
                <a:cs typeface="Arial" panose="020B0604020202020204" pitchFamily="34" charset="0"/>
              </a:rPr>
              <a:t>New law!  SB 1100 (effective 1/1/23)</a:t>
            </a:r>
          </a:p>
          <a:p>
            <a:pPr marL="631825" indent="-631825" eaLnBrk="1" fontAlgn="auto" hangingPunct="1">
              <a:lnSpc>
                <a:spcPct val="90000"/>
              </a:lnSpc>
              <a:spcAft>
                <a:spcPts val="0"/>
              </a:spcAft>
              <a:buFont typeface="Arial" panose="020B0604020202020204" pitchFamily="34" charset="0"/>
              <a:buNone/>
              <a:tabLst>
                <a:tab pos="1203325" algn="l"/>
              </a:tabLst>
              <a:defRPr/>
            </a:pPr>
            <a:endParaRPr lang="en-US" sz="2600" dirty="0">
              <a:solidFill>
                <a:srgbClr val="FF0000"/>
              </a:solidFill>
              <a:latin typeface="Arial" panose="020B0604020202020204" pitchFamily="34" charset="0"/>
              <a:ea typeface="Open Sans Semibold" panose="020B0706030804020204" pitchFamily="34" charset="0"/>
              <a:cs typeface="Arial" panose="020B0604020202020204" pitchFamily="34" charset="0"/>
            </a:endParaRPr>
          </a:p>
          <a:p>
            <a:pPr>
              <a:lnSpc>
                <a:spcPct val="90000"/>
              </a:lnSpc>
              <a:defRPr/>
            </a:pPr>
            <a:r>
              <a:rPr lang="en-US" sz="2400" dirty="0">
                <a:solidFill>
                  <a:srgbClr val="000000"/>
                </a:solidFill>
                <a:latin typeface="Arial"/>
              </a:rPr>
              <a:t>Authorizes Board Chair or designee to </a:t>
            </a:r>
            <a:r>
              <a:rPr lang="en-US" sz="2400" b="1" dirty="0">
                <a:solidFill>
                  <a:srgbClr val="000000"/>
                </a:solidFill>
                <a:latin typeface="Arial"/>
              </a:rPr>
              <a:t>remove, or cause the removal of, an individual for disrupting the meeting</a:t>
            </a:r>
            <a:r>
              <a:rPr lang="en-US" sz="2400" dirty="0">
                <a:solidFill>
                  <a:srgbClr val="000000"/>
                </a:solidFill>
                <a:latin typeface="Arial"/>
              </a:rPr>
              <a:t>.</a:t>
            </a:r>
          </a:p>
          <a:p>
            <a:pPr marL="0" indent="0">
              <a:lnSpc>
                <a:spcPct val="90000"/>
              </a:lnSpc>
              <a:buNone/>
              <a:defRPr/>
            </a:pPr>
            <a:endParaRPr lang="en-US" sz="2400" dirty="0">
              <a:solidFill>
                <a:srgbClr val="000000"/>
              </a:solidFill>
              <a:latin typeface="Arial"/>
            </a:endParaRPr>
          </a:p>
          <a:p>
            <a:pPr fontAlgn="base"/>
            <a:r>
              <a:rPr lang="en-US" sz="2400" dirty="0">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Disrupting” means engaging in behavior during a Board meeting that actually disrupts, disturbs, impedes, or renders infeasible the orderly conduct of the meeting and </a:t>
            </a:r>
            <a:r>
              <a:rPr lang="en-US" sz="2400" b="1" i="0" u="sng" dirty="0">
                <a:effectLst/>
                <a:latin typeface="Arial" panose="020B0604020202020204" pitchFamily="34" charset="0"/>
                <a:cs typeface="Arial" panose="020B0604020202020204" pitchFamily="34" charset="0"/>
              </a:rPr>
              <a:t>includes, but is not limited to</a:t>
            </a:r>
            <a:r>
              <a:rPr lang="en-US" sz="2400" b="0" i="0" dirty="0">
                <a:effectLst/>
                <a:latin typeface="Arial" panose="020B0604020202020204" pitchFamily="34" charset="0"/>
                <a:cs typeface="Arial" panose="020B0604020202020204" pitchFamily="34" charset="0"/>
              </a:rPr>
              <a:t>, one of the following:</a:t>
            </a:r>
          </a:p>
          <a:p>
            <a:pPr lvl="1"/>
            <a:r>
              <a:rPr lang="en-US" sz="2400" b="0" i="0" dirty="0">
                <a:effectLst/>
                <a:latin typeface="Arial" panose="020B0604020202020204" pitchFamily="34" charset="0"/>
                <a:cs typeface="Arial" panose="020B0604020202020204" pitchFamily="34" charset="0"/>
              </a:rPr>
              <a:t>(A) A failure to comply with reasonable and lawful regulations or policies adopted by the Board related to public comment, or any other law.</a:t>
            </a:r>
          </a:p>
          <a:p>
            <a:pPr lvl="1"/>
            <a:r>
              <a:rPr lang="en-US" sz="2400" b="0" i="0" dirty="0">
                <a:effectLst/>
                <a:latin typeface="Arial" panose="020B0604020202020204" pitchFamily="34" charset="0"/>
                <a:cs typeface="Arial" panose="020B0604020202020204" pitchFamily="34" charset="0"/>
              </a:rPr>
              <a:t>(B) Engaging in behavior that constitutes use of force or a true threat of force.</a:t>
            </a:r>
          </a:p>
        </p:txBody>
      </p:sp>
      <p:sp>
        <p:nvSpPr>
          <p:cNvPr id="34821" name="Slide Number Placeholder 3">
            <a:extLst>
              <a:ext uri="{FF2B5EF4-FFF2-40B4-BE49-F238E27FC236}">
                <a16:creationId xmlns:a16="http://schemas.microsoft.com/office/drawing/2014/main" id="{90B6CC13-73E9-4C2E-8246-6C7B5843B712}"/>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43DB0A-5666-439B-A82F-98BC0C4A67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70705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069734A-1EF7-4242-A9F6-FBE80C438AD9}"/>
              </a:ext>
            </a:extLst>
          </p:cNvPr>
          <p:cNvSpPr>
            <a:spLocks noGrp="1" noChangeArrowheads="1"/>
          </p:cNvSpPr>
          <p:nvPr>
            <p:ph type="title"/>
          </p:nvPr>
        </p:nvSpPr>
        <p:spPr>
          <a:xfrm>
            <a:off x="17463" y="0"/>
            <a:ext cx="7069137" cy="1371600"/>
          </a:xfrm>
        </p:spPr>
        <p:txBody>
          <a:bodyPr/>
          <a:lstStyle/>
          <a:p>
            <a:pPr>
              <a:defRPr/>
            </a:pPr>
            <a:r>
              <a:rPr lang="en-US" altLang="en-US" b="1" dirty="0">
                <a:latin typeface="Arial Black" panose="020B0A04020102020204" pitchFamily="34" charset="0"/>
              </a:rPr>
              <a:t>COVID Times: AB 361</a:t>
            </a:r>
            <a:endParaRPr lang="en-US" altLang="en-US" dirty="0">
              <a:latin typeface="Arial Black" panose="020B0A04020102020204" pitchFamily="34" charset="0"/>
            </a:endParaRPr>
          </a:p>
        </p:txBody>
      </p:sp>
      <p:sp>
        <p:nvSpPr>
          <p:cNvPr id="23555" name="Content Placeholder 2">
            <a:extLst>
              <a:ext uri="{FF2B5EF4-FFF2-40B4-BE49-F238E27FC236}">
                <a16:creationId xmlns:a16="http://schemas.microsoft.com/office/drawing/2014/main" id="{2B543AB1-BBFC-4FAA-B917-09B7FF188AD8}"/>
              </a:ext>
            </a:extLst>
          </p:cNvPr>
          <p:cNvSpPr>
            <a:spLocks noGrp="1" noChangeArrowheads="1"/>
          </p:cNvSpPr>
          <p:nvPr>
            <p:ph idx="1"/>
          </p:nvPr>
        </p:nvSpPr>
        <p:spPr>
          <a:xfrm>
            <a:off x="190500" y="1676400"/>
            <a:ext cx="8763000" cy="4343400"/>
          </a:xfrm>
        </p:spPr>
        <p:txBody>
          <a:bodyPr/>
          <a:lstStyle/>
          <a:p>
            <a:pPr defTabSz="685800">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Protect the statutory and constitutional rights of the parties and public appearing before the board.</a:t>
            </a:r>
          </a:p>
          <a:p>
            <a:pPr defTabSz="685800">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Give notice and post agendas as otherwise required under the Brown Act.</a:t>
            </a:r>
          </a:p>
          <a:p>
            <a:pPr defTabSz="685800">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Allow members of the public to access the meeting (e.g., Zoom) and describe the manner in which the public can offer public comment.</a:t>
            </a:r>
          </a:p>
          <a:p>
            <a:pPr defTabSz="685800">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Not require members of the public to submit comments in advance of the meeting. The public must be able to participate in real time.</a:t>
            </a:r>
          </a:p>
          <a:p>
            <a:pPr defTabSz="685800">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Provide a timed or a reasonable period for public comment.</a:t>
            </a:r>
          </a:p>
          <a:p>
            <a:pPr defTabSz="685800">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If there is a technical disruption in the meeting broadcast, take no further action on items in the agenda until public access is restored.</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p>
        </p:txBody>
      </p:sp>
      <p:sp>
        <p:nvSpPr>
          <p:cNvPr id="5" name="Slide Number Placeholder 3">
            <a:extLst>
              <a:ext uri="{FF2B5EF4-FFF2-40B4-BE49-F238E27FC236}">
                <a16:creationId xmlns:a16="http://schemas.microsoft.com/office/drawing/2014/main" id="{77BD771C-5FEE-4C0C-BCBF-67B04637B6C3}"/>
              </a:ext>
            </a:extLst>
          </p:cNvPr>
          <p:cNvSpPr txBox="1">
            <a:spLocks noChangeArrowheads="1"/>
          </p:cNvSpPr>
          <p:nvPr/>
        </p:nvSpPr>
        <p:spPr bwMode="auto">
          <a:xfrm>
            <a:off x="6553200" y="61722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A99EB0-8FA9-41F6-8E21-35E9EC468B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06E6256F-8BA4-4CA7-A61F-70C103FD7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le 1">
            <a:extLst>
              <a:ext uri="{FF2B5EF4-FFF2-40B4-BE49-F238E27FC236}">
                <a16:creationId xmlns:a16="http://schemas.microsoft.com/office/drawing/2014/main" id="{B849B082-31C6-46BB-9778-113966A6F57A}"/>
              </a:ext>
            </a:extLst>
          </p:cNvPr>
          <p:cNvSpPr>
            <a:spLocks noGrp="1" noChangeArrowheads="1"/>
          </p:cNvSpPr>
          <p:nvPr>
            <p:ph type="title"/>
          </p:nvPr>
        </p:nvSpPr>
        <p:spPr>
          <a:xfrm>
            <a:off x="152400" y="1524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4. What are the Public’s Rights?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316D19-79CA-4E45-9026-1BEE87B95EA7}"/>
              </a:ext>
            </a:extLst>
          </p:cNvPr>
          <p:cNvSpPr>
            <a:spLocks noGrp="1"/>
          </p:cNvSpPr>
          <p:nvPr>
            <p:ph idx="1"/>
          </p:nvPr>
        </p:nvSpPr>
        <p:spPr>
          <a:xfrm>
            <a:off x="457200" y="1457326"/>
            <a:ext cx="8229600" cy="4668838"/>
          </a:xfrm>
        </p:spPr>
        <p:txBody>
          <a:bodyPr rtlCol="0">
            <a:normAutofit fontScale="92500" lnSpcReduction="20000"/>
          </a:bodyPr>
          <a:lstStyle/>
          <a:p>
            <a:pPr fontAlgn="base"/>
            <a:r>
              <a:rPr lang="en-US" sz="2500" dirty="0">
                <a:latin typeface="Arial" panose="020B0604020202020204" pitchFamily="34" charset="0"/>
                <a:cs typeface="Arial" panose="020B0604020202020204" pitchFamily="34" charset="0"/>
              </a:rPr>
              <a:t>Before </a:t>
            </a:r>
            <a:r>
              <a:rPr lang="en-US" sz="2500" b="0" i="0" dirty="0">
                <a:effectLst/>
                <a:latin typeface="Arial" panose="020B0604020202020204" pitchFamily="34" charset="0"/>
                <a:cs typeface="Arial" panose="020B0604020202020204" pitchFamily="34" charset="0"/>
              </a:rPr>
              <a:t>removing an individual, the presiding member or designee </a:t>
            </a:r>
            <a:r>
              <a:rPr lang="en-US" sz="2500" b="1" i="0" dirty="0">
                <a:effectLst/>
                <a:latin typeface="Arial" panose="020B0604020202020204" pitchFamily="34" charset="0"/>
                <a:cs typeface="Arial" panose="020B0604020202020204" pitchFamily="34" charset="0"/>
              </a:rPr>
              <a:t>must warn the individual</a:t>
            </a:r>
            <a:r>
              <a:rPr lang="en-US" sz="2500" b="0" i="0" dirty="0">
                <a:effectLst/>
                <a:latin typeface="Arial" panose="020B0604020202020204" pitchFamily="34" charset="0"/>
                <a:cs typeface="Arial" panose="020B0604020202020204" pitchFamily="34" charset="0"/>
              </a:rPr>
              <a:t> that their behavior is </a:t>
            </a:r>
          </a:p>
          <a:p>
            <a:pPr marL="457200" lvl="1" indent="0">
              <a:buNone/>
            </a:pPr>
            <a:r>
              <a:rPr lang="en-US" sz="2500" dirty="0">
                <a:latin typeface="Arial" panose="020B0604020202020204" pitchFamily="34" charset="0"/>
                <a:cs typeface="Arial" panose="020B0604020202020204" pitchFamily="34" charset="0"/>
              </a:rPr>
              <a:t>1. </a:t>
            </a:r>
            <a:r>
              <a:rPr lang="en-US" sz="2500" b="0" i="0" dirty="0">
                <a:effectLst/>
                <a:latin typeface="Arial" panose="020B0604020202020204" pitchFamily="34" charset="0"/>
                <a:cs typeface="Arial" panose="020B0604020202020204" pitchFamily="34" charset="0"/>
              </a:rPr>
              <a:t>disrupting the meeting and </a:t>
            </a:r>
          </a:p>
          <a:p>
            <a:pPr marL="457200" lvl="1" indent="0">
              <a:buNone/>
            </a:pPr>
            <a:r>
              <a:rPr lang="en-US" sz="2500" dirty="0">
                <a:latin typeface="Arial" panose="020B0604020202020204" pitchFamily="34" charset="0"/>
                <a:cs typeface="Arial" panose="020B0604020202020204" pitchFamily="34" charset="0"/>
              </a:rPr>
              <a:t>2. </a:t>
            </a:r>
            <a:r>
              <a:rPr lang="en-US" sz="2500" b="0" i="0" dirty="0">
                <a:effectLst/>
                <a:latin typeface="Arial" panose="020B0604020202020204" pitchFamily="34" charset="0"/>
                <a:cs typeface="Arial" panose="020B0604020202020204" pitchFamily="34" charset="0"/>
              </a:rPr>
              <a:t>that their failure to cease their behavior may result in their removal. </a:t>
            </a:r>
          </a:p>
          <a:p>
            <a:pPr fontAlgn="base"/>
            <a:r>
              <a:rPr lang="en-US" sz="2500" b="0" i="0" dirty="0">
                <a:effectLst/>
                <a:latin typeface="Arial" panose="020B0604020202020204" pitchFamily="34" charset="0"/>
                <a:cs typeface="Arial" panose="020B0604020202020204" pitchFamily="34" charset="0"/>
              </a:rPr>
              <a:t>The presiding member or designee may then remove the individual if they do not promptly cease their disruptive behavior. </a:t>
            </a:r>
          </a:p>
          <a:p>
            <a:pPr fontAlgn="base"/>
            <a:r>
              <a:rPr lang="en-US" sz="2400" b="0" i="0" dirty="0">
                <a:effectLst/>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warning requirement does not apply to behavior constituting a “</a:t>
            </a:r>
            <a:r>
              <a:rPr lang="en-US" sz="2400" b="1" dirty="0">
                <a:latin typeface="Arial" panose="020B0604020202020204" pitchFamily="34" charset="0"/>
                <a:cs typeface="Arial" panose="020B0604020202020204" pitchFamily="34" charset="0"/>
              </a:rPr>
              <a:t>true threat of force</a:t>
            </a:r>
            <a:r>
              <a:rPr lang="en-US" sz="2400" dirty="0">
                <a:latin typeface="Arial" panose="020B0604020202020204" pitchFamily="34" charset="0"/>
                <a:cs typeface="Arial" panose="020B0604020202020204" pitchFamily="34" charset="0"/>
              </a:rPr>
              <a:t>.”</a:t>
            </a:r>
          </a:p>
          <a:p>
            <a:pPr fontAlgn="base"/>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true threat of force</a:t>
            </a:r>
            <a:r>
              <a:rPr lang="en-US" sz="2400" dirty="0">
                <a:latin typeface="Arial" panose="020B0604020202020204" pitchFamily="34" charset="0"/>
                <a:cs typeface="Arial" panose="020B0604020202020204" pitchFamily="34" charset="0"/>
              </a:rPr>
              <a:t>” means “a </a:t>
            </a:r>
            <a:r>
              <a:rPr lang="en-US" sz="2400" b="0" i="0" dirty="0">
                <a:effectLst/>
                <a:latin typeface="Arial" panose="020B0604020202020204" pitchFamily="34" charset="0"/>
                <a:cs typeface="Arial" panose="020B0604020202020204" pitchFamily="34" charset="0"/>
              </a:rPr>
              <a:t>threat that has sufficient indicia of intent and seriousness, that a reasonable observer would perceive it to be an actual threat to use force by the person making the threat.”</a:t>
            </a:r>
            <a:endParaRPr lang="en-US" sz="2500" b="0" i="0" dirty="0">
              <a:effectLst/>
              <a:latin typeface="Arial" panose="020B0604020202020204" pitchFamily="34" charset="0"/>
              <a:cs typeface="Arial" panose="020B0604020202020204" pitchFamily="34" charset="0"/>
            </a:endParaRPr>
          </a:p>
          <a:p>
            <a:pPr>
              <a:lnSpc>
                <a:spcPct val="90000"/>
              </a:lnSpc>
              <a:defRPr/>
            </a:pPr>
            <a:endParaRPr lang="en-US" sz="2600" dirty="0">
              <a:latin typeface="Arial" panose="020B0604020202020204" pitchFamily="34" charset="0"/>
              <a:ea typeface="Open Sans Semibold" panose="020B0706030804020204" pitchFamily="34" charset="0"/>
              <a:cs typeface="Arial" panose="020B0604020202020204" pitchFamily="34" charset="0"/>
            </a:endParaRPr>
          </a:p>
        </p:txBody>
      </p:sp>
      <p:sp>
        <p:nvSpPr>
          <p:cNvPr id="34821" name="Slide Number Placeholder 3">
            <a:extLst>
              <a:ext uri="{FF2B5EF4-FFF2-40B4-BE49-F238E27FC236}">
                <a16:creationId xmlns:a16="http://schemas.microsoft.com/office/drawing/2014/main" id="{90B6CC13-73E9-4C2E-8246-6C7B5843B712}"/>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43DB0A-5666-439B-A82F-98BC0C4A67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39400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58D1EDD0-C94A-47D9-9A5F-0B2076539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7463"/>
            <a:ext cx="9167813"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itle 1">
            <a:extLst>
              <a:ext uri="{FF2B5EF4-FFF2-40B4-BE49-F238E27FC236}">
                <a16:creationId xmlns:a16="http://schemas.microsoft.com/office/drawing/2014/main" id="{D3651BBE-2452-4B35-805E-E0C83B90B1B5}"/>
              </a:ext>
            </a:extLst>
          </p:cNvPr>
          <p:cNvSpPr>
            <a:spLocks noGrp="1" noChangeArrowheads="1"/>
          </p:cNvSpPr>
          <p:nvPr>
            <p:ph type="title"/>
          </p:nvPr>
        </p:nvSpPr>
        <p:spPr>
          <a:xfrm>
            <a:off x="228600" y="152400"/>
            <a:ext cx="8229600" cy="1143000"/>
          </a:xfrm>
        </p:spPr>
        <p:txBody>
          <a:bodyPr>
            <a:normAutofit/>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5. What are the Permissible </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Closed Session Topics?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0A21D5-224E-426E-A791-C4339B159E71}"/>
              </a:ext>
            </a:extLst>
          </p:cNvPr>
          <p:cNvSpPr>
            <a:spLocks noGrp="1"/>
          </p:cNvSpPr>
          <p:nvPr>
            <p:ph idx="1"/>
          </p:nvPr>
        </p:nvSpPr>
        <p:spPr/>
        <p:txBody>
          <a:bodyPr rtlCol="0">
            <a:normAutofit/>
          </a:bodyPr>
          <a:lstStyle/>
          <a:p>
            <a:pPr marL="990600" lvl="1" indent="-533400" eaLnBrk="1" fontAlgn="auto" hangingPunct="1">
              <a:spcAft>
                <a:spcPts val="0"/>
              </a:spcAft>
              <a:buFont typeface="Arial" panose="020B0604020202020204" pitchFamily="34" charset="0"/>
              <a:buAutoNum type="alphaUcPeriod"/>
              <a:defRPr/>
            </a:pPr>
            <a:r>
              <a:rPr lang="en-US" b="1" dirty="0">
                <a:latin typeface="Arial" panose="020B0604020202020204" pitchFamily="34" charset="0"/>
                <a:ea typeface="Open Sans Semibold" panose="020B0706030804020204" pitchFamily="34" charset="0"/>
                <a:cs typeface="Arial" panose="020B0604020202020204" pitchFamily="34" charset="0"/>
              </a:rPr>
              <a:t>Confidentiality requirement</a:t>
            </a:r>
          </a:p>
          <a:p>
            <a:pPr marL="457200" lvl="1" indent="0" eaLnBrk="1" fontAlgn="auto" hangingPunct="1">
              <a:spcAft>
                <a:spcPts val="0"/>
              </a:spcAft>
              <a:buFont typeface="Arial" panose="020B0604020202020204" pitchFamily="34" charset="0"/>
              <a:buNone/>
              <a:defRP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609600" indent="-609600" eaLnBrk="1" fontAlgn="auto" hangingPunct="1">
              <a:spcAft>
                <a:spcPts val="0"/>
              </a:spcAft>
              <a:buFont typeface="Arial" panose="020B0604020202020204" pitchFamily="34" charset="0"/>
              <a:buNone/>
              <a:defRPr/>
            </a:pP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Arial" panose="020B0604020202020204" pitchFamily="34" charset="0"/>
                <a:ea typeface="Open Sans" panose="020B0606030504020204" pitchFamily="34" charset="0"/>
                <a:cs typeface="Arial" panose="020B0604020202020204" pitchFamily="34" charset="0"/>
              </a:rPr>
              <a:t>No Board member, staff member or invitee may disclose information from closed session without the authorization of the Board.</a:t>
            </a:r>
          </a:p>
          <a:p>
            <a:pPr marL="990600" lvl="1" indent="-533400" eaLnBrk="1" fontAlgn="auto" hangingPunct="1">
              <a:spcAft>
                <a:spcPts val="0"/>
              </a:spcAft>
              <a:buFont typeface="Arial" panose="020B0604020202020204" pitchFamily="34" charset="0"/>
              <a:buNone/>
              <a:defRPr/>
            </a:pPr>
            <a:endParaRPr lang="en-US" sz="2400" b="1" dirty="0">
              <a:latin typeface="Verdana" pitchFamily="34" charset="0"/>
            </a:endParaRPr>
          </a:p>
          <a:p>
            <a:pPr eaLnBrk="1" fontAlgn="auto" hangingPunct="1">
              <a:spcAft>
                <a:spcPts val="0"/>
              </a:spcAft>
              <a:defRPr/>
            </a:pPr>
            <a:endParaRPr lang="en-US" dirty="0"/>
          </a:p>
        </p:txBody>
      </p:sp>
      <p:sp>
        <p:nvSpPr>
          <p:cNvPr id="35845" name="Slide Number Placeholder 3">
            <a:extLst>
              <a:ext uri="{FF2B5EF4-FFF2-40B4-BE49-F238E27FC236}">
                <a16:creationId xmlns:a16="http://schemas.microsoft.com/office/drawing/2014/main" id="{1907F015-7F49-4F59-907A-66E8C3681E86}"/>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E711E8-0CDF-4305-BE32-3F94DDEB23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066927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FCEE6822-28DA-492B-BFE1-340A69364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itle 1">
            <a:extLst>
              <a:ext uri="{FF2B5EF4-FFF2-40B4-BE49-F238E27FC236}">
                <a16:creationId xmlns:a16="http://schemas.microsoft.com/office/drawing/2014/main" id="{39CD07AB-B691-4905-B0F9-ED3B1F48063A}"/>
              </a:ext>
            </a:extLst>
          </p:cNvPr>
          <p:cNvSpPr>
            <a:spLocks noGrp="1" noChangeArrowheads="1"/>
          </p:cNvSpPr>
          <p:nvPr>
            <p:ph type="title"/>
          </p:nvPr>
        </p:nvSpPr>
        <p:spPr>
          <a:xfrm>
            <a:off x="228600" y="152400"/>
            <a:ext cx="8229600" cy="1143000"/>
          </a:xfrm>
        </p:spPr>
        <p:txBody>
          <a:bodyPr>
            <a:normAutofit/>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5. What are the Permissible </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Closed Session Topics?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7892" name="Content Placeholder 2">
            <a:extLst>
              <a:ext uri="{FF2B5EF4-FFF2-40B4-BE49-F238E27FC236}">
                <a16:creationId xmlns:a16="http://schemas.microsoft.com/office/drawing/2014/main" id="{50B9082D-A611-414F-AE21-83A9C0DC9C28}"/>
              </a:ext>
            </a:extLst>
          </p:cNvPr>
          <p:cNvSpPr>
            <a:spLocks noGrp="1" noChangeArrowheads="1"/>
          </p:cNvSpPr>
          <p:nvPr>
            <p:ph idx="1"/>
          </p:nvPr>
        </p:nvSpPr>
        <p:spPr/>
        <p:txBody>
          <a:bodyPr/>
          <a:lstStyle/>
          <a:p>
            <a:pPr marL="990600" lvl="1" indent="-533400" eaLnBrk="1" hangingPunct="1">
              <a:buFontTx/>
              <a:buAutoNum type="alphaUcPeriod" startAt="2"/>
            </a:pPr>
            <a:r>
              <a:rPr lang="en-US" altLang="en-US" b="1">
                <a:latin typeface="Arial" panose="020B0604020202020204" pitchFamily="34" charset="0"/>
                <a:ea typeface="Open Sans Semibold" panose="020B0706030804020204" pitchFamily="34" charset="0"/>
                <a:cs typeface="Arial" panose="020B0604020202020204" pitchFamily="34" charset="0"/>
              </a:rPr>
              <a:t>Authorized Closed Sessions</a:t>
            </a:r>
          </a:p>
          <a:p>
            <a:pPr marL="990600" lvl="1" indent="-533400" eaLnBrk="1" hangingPunct="1">
              <a:buFont typeface="Arial" panose="020B0604020202020204" pitchFamily="34" charset="0"/>
              <a:buNone/>
            </a:pPr>
            <a:r>
              <a:rPr lang="en-US" altLang="en-US">
                <a:ea typeface="Open Sans Semibold" panose="020B0706030804020204" pitchFamily="34" charset="0"/>
                <a:cs typeface="Arial" panose="020B0604020202020204" pitchFamily="34" charset="0"/>
              </a:rPr>
              <a:t>	    </a:t>
            </a:r>
            <a:r>
              <a:rPr lang="en-US" altLang="en-US" sz="2200">
                <a:latin typeface="Open Sans" panose="020B0606030504020204" pitchFamily="34" charset="0"/>
                <a:ea typeface="Open Sans Semibold" panose="020B0706030804020204" pitchFamily="34" charset="0"/>
                <a:cs typeface="Open Sans" panose="020B0606030504020204" pitchFamily="34" charset="0"/>
              </a:rPr>
              <a:t>1. </a:t>
            </a:r>
            <a:r>
              <a:rPr lang="en-US" altLang="en-US" sz="2400">
                <a:latin typeface="Arial" panose="020B0604020202020204" pitchFamily="34" charset="0"/>
                <a:ea typeface="Open Sans" panose="020B0606030504020204" pitchFamily="34" charset="0"/>
                <a:cs typeface="Arial" panose="020B0604020202020204" pitchFamily="34" charset="0"/>
              </a:rPr>
              <a:t>Personnel </a:t>
            </a:r>
          </a:p>
          <a:p>
            <a:pPr marL="2209800" lvl="4" indent="-381000" eaLnBrk="1" hangingPunct="1">
              <a:buFont typeface="Verdana" panose="020B0604030504040204" pitchFamily="34" charset="0"/>
              <a:buChar char="–"/>
            </a:pPr>
            <a:r>
              <a:rPr lang="en-US" altLang="en-US" sz="2400">
                <a:latin typeface="Arial" panose="020B0604020202020204" pitchFamily="34" charset="0"/>
                <a:ea typeface="Open Sans" panose="020B0606030504020204" pitchFamily="34" charset="0"/>
                <a:cs typeface="Arial" panose="020B0604020202020204" pitchFamily="34" charset="0"/>
              </a:rPr>
              <a:t>Caveat - 24 hour written notice to employee if complaints and/or charges will be heard.</a:t>
            </a:r>
          </a:p>
          <a:p>
            <a:pPr marL="1752600" lvl="3" indent="-381000" eaLnBrk="1" hangingPunct="1">
              <a:buFontTx/>
              <a:buAutoNum type="arabicPeriod" startAt="2"/>
            </a:pPr>
            <a:r>
              <a:rPr lang="en-US" altLang="en-US" sz="2400">
                <a:latin typeface="Arial" panose="020B0604020202020204" pitchFamily="34" charset="0"/>
                <a:ea typeface="Open Sans" panose="020B0606030504020204" pitchFamily="34" charset="0"/>
                <a:cs typeface="Arial" panose="020B0604020202020204" pitchFamily="34" charset="0"/>
              </a:rPr>
              <a:t>Real estate negotiations</a:t>
            </a:r>
          </a:p>
          <a:p>
            <a:pPr marL="1752600" lvl="3" indent="-381000" eaLnBrk="1" hangingPunct="1">
              <a:buFontTx/>
              <a:buAutoNum type="arabicPeriod" startAt="2"/>
            </a:pPr>
            <a:r>
              <a:rPr lang="en-US" altLang="en-US" sz="2400">
                <a:latin typeface="Arial" panose="020B0604020202020204" pitchFamily="34" charset="0"/>
                <a:ea typeface="Open Sans" panose="020B0606030504020204" pitchFamily="34" charset="0"/>
                <a:cs typeface="Arial" panose="020B0604020202020204" pitchFamily="34" charset="0"/>
              </a:rPr>
              <a:t>Labor negotiations</a:t>
            </a:r>
            <a:endParaRPr lang="en-US" altLang="en-US" sz="2400" u="sng">
              <a:latin typeface="Arial" panose="020B0604020202020204" pitchFamily="34" charset="0"/>
              <a:ea typeface="Open Sans" panose="020B0606030504020204" pitchFamily="34" charset="0"/>
              <a:cs typeface="Arial" panose="020B0604020202020204" pitchFamily="34" charset="0"/>
            </a:endParaRPr>
          </a:p>
          <a:p>
            <a:pPr marL="1752600" lvl="3" indent="-381000" eaLnBrk="1" hangingPunct="1">
              <a:buFontTx/>
              <a:buAutoNum type="arabicPeriod" startAt="2"/>
            </a:pPr>
            <a:r>
              <a:rPr lang="en-US" altLang="en-US" sz="2400">
                <a:latin typeface="Arial" panose="020B0604020202020204" pitchFamily="34" charset="0"/>
                <a:ea typeface="Open Sans" panose="020B0606030504020204" pitchFamily="34" charset="0"/>
                <a:cs typeface="Arial" panose="020B0604020202020204" pitchFamily="34" charset="0"/>
              </a:rPr>
              <a:t>Public security exception</a:t>
            </a:r>
          </a:p>
          <a:p>
            <a:pPr marL="1752600" lvl="3" indent="-381000" eaLnBrk="1" hangingPunct="1">
              <a:buFontTx/>
              <a:buAutoNum type="arabicPeriod" startAt="2"/>
            </a:pPr>
            <a:r>
              <a:rPr lang="en-US" altLang="en-US" sz="2400">
                <a:latin typeface="Arial" panose="020B0604020202020204" pitchFamily="34" charset="0"/>
                <a:ea typeface="Open Sans" panose="020B0606030504020204" pitchFamily="34" charset="0"/>
                <a:cs typeface="Arial" panose="020B0604020202020204" pitchFamily="34" charset="0"/>
              </a:rPr>
              <a:t>Conference with legal counsel</a:t>
            </a:r>
          </a:p>
          <a:p>
            <a:pPr marL="1752600" lvl="3" indent="-381000" eaLnBrk="1" hangingPunct="1">
              <a:buFontTx/>
              <a:buAutoNum type="arabicPeriod" startAt="2"/>
            </a:pPr>
            <a:r>
              <a:rPr lang="en-US" altLang="en-US" sz="2400">
                <a:latin typeface="Arial" panose="020B0604020202020204" pitchFamily="34" charset="0"/>
                <a:ea typeface="Open Sans" panose="020B0606030504020204" pitchFamily="34" charset="0"/>
                <a:cs typeface="Arial" panose="020B0604020202020204" pitchFamily="34" charset="0"/>
              </a:rPr>
              <a:t>Pupil discipline</a:t>
            </a:r>
          </a:p>
          <a:p>
            <a:pPr eaLnBrk="1" hangingPunct="1"/>
            <a:endParaRPr lang="en-US" altLang="en-US"/>
          </a:p>
        </p:txBody>
      </p:sp>
      <p:sp>
        <p:nvSpPr>
          <p:cNvPr id="37893" name="Slide Number Placeholder 3">
            <a:extLst>
              <a:ext uri="{FF2B5EF4-FFF2-40B4-BE49-F238E27FC236}">
                <a16:creationId xmlns:a16="http://schemas.microsoft.com/office/drawing/2014/main" id="{DE448204-7EDA-4D47-B3FA-801DAFA058BB}"/>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0FFE36C-E39F-4512-933B-F80541005A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21465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3C0B2D68-743F-4ED4-A6A6-701650F0D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itle 1">
            <a:extLst>
              <a:ext uri="{FF2B5EF4-FFF2-40B4-BE49-F238E27FC236}">
                <a16:creationId xmlns:a16="http://schemas.microsoft.com/office/drawing/2014/main" id="{B0F73391-6C9F-4058-A007-5A3C70211402}"/>
              </a:ext>
            </a:extLst>
          </p:cNvPr>
          <p:cNvSpPr>
            <a:spLocks noGrp="1" noChangeArrowheads="1"/>
          </p:cNvSpPr>
          <p:nvPr>
            <p:ph type="title"/>
          </p:nvPr>
        </p:nvSpPr>
        <p:spPr>
          <a:xfrm>
            <a:off x="76200" y="152400"/>
            <a:ext cx="8229600" cy="1143000"/>
          </a:xfrm>
        </p:spPr>
        <p:txBody>
          <a:bodyPr>
            <a:normAutofit/>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6. What are the Penalties &amp; </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Remedies for Violating the Act?</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08EE0C-BDF0-46C5-AB69-6FCC7C258356}"/>
              </a:ext>
            </a:extLst>
          </p:cNvPr>
          <p:cNvSpPr>
            <a:spLocks noGrp="1"/>
          </p:cNvSpPr>
          <p:nvPr>
            <p:ph idx="1"/>
          </p:nvPr>
        </p:nvSpPr>
        <p:spPr>
          <a:xfrm>
            <a:off x="457200" y="2027238"/>
            <a:ext cx="8229600" cy="4525962"/>
          </a:xfrm>
        </p:spPr>
        <p:txBody>
          <a:bodyPr rtlCol="0">
            <a:normAutofit/>
          </a:bodyPr>
          <a:lstStyle/>
          <a:p>
            <a:pPr marL="342900" lvl="1" indent="-342900" eaLnBrk="1" fontAlgn="auto" hangingPunct="1">
              <a:lnSpc>
                <a:spcPct val="80000"/>
              </a:lnSpc>
              <a:spcAft>
                <a:spcPts val="0"/>
              </a:spcAft>
              <a:buFont typeface="Arial" panose="020B0604020202020204" pitchFamily="34" charset="0"/>
              <a:buChar char="•"/>
              <a:defRPr/>
            </a:pPr>
            <a:r>
              <a:rPr lang="en-US" altLang="en-US" sz="2400" dirty="0">
                <a:latin typeface="Arial" panose="020B0604020202020204" pitchFamily="34" charset="0"/>
                <a:ea typeface="Open Sans" panose="020B0606030504020204" pitchFamily="34" charset="0"/>
                <a:cs typeface="Arial" panose="020B0604020202020204" pitchFamily="34" charset="0"/>
              </a:rPr>
              <a:t>Civil remedies</a:t>
            </a:r>
          </a:p>
          <a:p>
            <a:pPr marL="742950" lvl="2" indent="-342900" eaLnBrk="1" fontAlgn="auto" hangingPunct="1">
              <a:lnSpc>
                <a:spcPct val="80000"/>
              </a:lnSpc>
              <a:spcAft>
                <a:spcPts val="0"/>
              </a:spcAft>
              <a:buFont typeface="Courier New" panose="02070309020205020404" pitchFamily="49" charset="0"/>
              <a:buChar char="o"/>
              <a:defRPr/>
            </a:pPr>
            <a:r>
              <a:rPr lang="en-US" altLang="en-US" dirty="0">
                <a:latin typeface="Arial" panose="020B0604020202020204" pitchFamily="34" charset="0"/>
                <a:ea typeface="Open Sans" panose="020B0606030504020204" pitchFamily="34" charset="0"/>
                <a:cs typeface="Arial" panose="020B0604020202020204" pitchFamily="34" charset="0"/>
              </a:rPr>
              <a:t>Board action may be declared null and void</a:t>
            </a:r>
          </a:p>
          <a:p>
            <a:pPr marL="742950" lvl="2" indent="-342900" eaLnBrk="1" fontAlgn="auto" hangingPunct="1">
              <a:lnSpc>
                <a:spcPct val="80000"/>
              </a:lnSpc>
              <a:spcAft>
                <a:spcPts val="0"/>
              </a:spcAft>
              <a:buFont typeface="Courier New" panose="02070309020205020404" pitchFamily="49" charset="0"/>
              <a:buChar char="o"/>
              <a:defRPr/>
            </a:pPr>
            <a:r>
              <a:rPr lang="en-US" altLang="en-US" dirty="0">
                <a:latin typeface="Arial" panose="020B0604020202020204" pitchFamily="34" charset="0"/>
                <a:ea typeface="Open Sans" panose="020B0606030504020204" pitchFamily="34" charset="0"/>
                <a:cs typeface="Arial" panose="020B0604020202020204" pitchFamily="34" charset="0"/>
              </a:rPr>
              <a:t>Injunctive relief may be obtained</a:t>
            </a:r>
          </a:p>
          <a:p>
            <a:pPr marL="742950" lvl="2" indent="-342900" eaLnBrk="1" fontAlgn="auto" hangingPunct="1">
              <a:lnSpc>
                <a:spcPct val="80000"/>
              </a:lnSpc>
              <a:spcAft>
                <a:spcPts val="0"/>
              </a:spcAft>
              <a:buFont typeface="Courier New" panose="02070309020205020404" pitchFamily="49" charset="0"/>
              <a:buChar char="o"/>
              <a:defRPr/>
            </a:pPr>
            <a:r>
              <a:rPr lang="en-US" altLang="en-US" dirty="0">
                <a:latin typeface="Arial" panose="020B0604020202020204" pitchFamily="34" charset="0"/>
                <a:ea typeface="Open Sans" panose="020B0606030504020204" pitchFamily="34" charset="0"/>
                <a:cs typeface="Arial" panose="020B0604020202020204" pitchFamily="34" charset="0"/>
              </a:rPr>
              <a:t>Prevailing plaintiff awarded attorneys’ fees</a:t>
            </a:r>
          </a:p>
          <a:p>
            <a:pPr marL="400050" lvl="2" indent="0" eaLnBrk="1" fontAlgn="auto" hangingPunct="1">
              <a:lnSpc>
                <a:spcPct val="80000"/>
              </a:lnSpc>
              <a:spcAft>
                <a:spcPts val="0"/>
              </a:spcAft>
              <a:buFont typeface="Arial" panose="020B0604020202020204" pitchFamily="34" charset="0"/>
              <a:buNone/>
              <a:defRPr/>
            </a:pPr>
            <a:endParaRPr lang="en-US" altLang="en-US" dirty="0">
              <a:latin typeface="Arial" panose="020B0604020202020204" pitchFamily="34" charset="0"/>
              <a:ea typeface="Open Sans" panose="020B0606030504020204" pitchFamily="34" charset="0"/>
              <a:cs typeface="Arial" panose="020B0604020202020204" pitchFamily="34" charset="0"/>
            </a:endParaRPr>
          </a:p>
          <a:p>
            <a:pPr marL="342900" lvl="1" indent="-342900" eaLnBrk="1" fontAlgn="auto" hangingPunct="1">
              <a:lnSpc>
                <a:spcPct val="80000"/>
              </a:lnSpc>
              <a:spcAft>
                <a:spcPts val="0"/>
              </a:spcAft>
              <a:buFont typeface="Arial" charset="0"/>
              <a:buChar char="•"/>
              <a:defRPr/>
            </a:pPr>
            <a:r>
              <a:rPr lang="en-US" altLang="en-US" sz="2400" dirty="0">
                <a:latin typeface="Arial" panose="020B0604020202020204" pitchFamily="34" charset="0"/>
                <a:ea typeface="Open Sans" panose="020B0606030504020204" pitchFamily="34" charset="0"/>
                <a:cs typeface="Arial" panose="020B0604020202020204" pitchFamily="34" charset="0"/>
              </a:rPr>
              <a:t>Criminal penalties apply if one or more Board members intend to deprive the public of information to which the member knows or has reason to know the public is entitled.</a:t>
            </a:r>
          </a:p>
          <a:p>
            <a:pPr marL="342900" lvl="1" indent="-342900" eaLnBrk="1" fontAlgn="auto" hangingPunct="1">
              <a:lnSpc>
                <a:spcPct val="80000"/>
              </a:lnSpc>
              <a:spcAft>
                <a:spcPts val="0"/>
              </a:spcAft>
              <a:buFont typeface="Arial" charset="0"/>
              <a:buChar char="•"/>
              <a:defRPr/>
            </a:pPr>
            <a:endParaRPr lang="en-US" altLang="en-US" sz="2400" dirty="0">
              <a:latin typeface="Arial" panose="020B0604020202020204" pitchFamily="34" charset="0"/>
              <a:ea typeface="Open Sans" panose="020B0606030504020204" pitchFamily="34" charset="0"/>
              <a:cs typeface="Arial" panose="020B0604020202020204" pitchFamily="34" charset="0"/>
            </a:endParaRPr>
          </a:p>
          <a:p>
            <a:pPr marL="342900" lvl="1" indent="-342900" eaLnBrk="1" fontAlgn="auto" hangingPunct="1">
              <a:lnSpc>
                <a:spcPct val="80000"/>
              </a:lnSpc>
              <a:spcAft>
                <a:spcPts val="0"/>
              </a:spcAft>
              <a:buFont typeface="Arial" charset="0"/>
              <a:buChar char="•"/>
              <a:defRPr/>
            </a:pPr>
            <a:r>
              <a:rPr lang="en-US" altLang="en-US" sz="2400" dirty="0">
                <a:latin typeface="Arial" panose="020B0604020202020204" pitchFamily="34" charset="0"/>
                <a:ea typeface="Open Sans" panose="020B0606030504020204" pitchFamily="34" charset="0"/>
                <a:cs typeface="Arial" panose="020B0604020202020204" pitchFamily="34" charset="0"/>
              </a:rPr>
              <a:t>Potential charter revocation</a:t>
            </a:r>
          </a:p>
          <a:p>
            <a:pPr marL="609600" indent="-609600" eaLnBrk="1" fontAlgn="auto" hangingPunct="1">
              <a:spcAft>
                <a:spcPts val="0"/>
              </a:spcAft>
              <a:buFont typeface="Arial" panose="020B0604020202020204" pitchFamily="34" charset="0"/>
              <a:buNone/>
              <a:defRPr/>
            </a:pPr>
            <a:endParaRPr lang="en-US" dirty="0"/>
          </a:p>
        </p:txBody>
      </p:sp>
      <p:sp>
        <p:nvSpPr>
          <p:cNvPr id="38917" name="Slide Number Placeholder 3">
            <a:extLst>
              <a:ext uri="{FF2B5EF4-FFF2-40B4-BE49-F238E27FC236}">
                <a16:creationId xmlns:a16="http://schemas.microsoft.com/office/drawing/2014/main" id="{8D6A00A3-2442-4804-B16F-4E5956F6C53E}"/>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EC21AF2-9C05-4131-9A2D-60F2B97DD46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535756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ACF5467E-9CDB-41EA-B05D-77296C010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itle 1">
            <a:extLst>
              <a:ext uri="{FF2B5EF4-FFF2-40B4-BE49-F238E27FC236}">
                <a16:creationId xmlns:a16="http://schemas.microsoft.com/office/drawing/2014/main" id="{2B2F08CA-E12A-41E0-9110-9F9037A60061}"/>
              </a:ext>
            </a:extLst>
          </p:cNvPr>
          <p:cNvSpPr>
            <a:spLocks noGrp="1" noChangeArrowheads="1"/>
          </p:cNvSpPr>
          <p:nvPr>
            <p:ph type="title"/>
          </p:nvPr>
        </p:nvSpPr>
        <p:spPr>
          <a:xfrm>
            <a:off x="76200" y="152400"/>
            <a:ext cx="8229600" cy="1143000"/>
          </a:xfrm>
        </p:spPr>
        <p:txBody>
          <a:bodyPr>
            <a:normAutofit/>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6. What are the Penalties &amp; </a:t>
            </a:r>
            <a:b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br>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Remedies for Violating the Act? </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7B2D4E0-3C31-4D35-A7F7-61BA47876832}"/>
              </a:ext>
            </a:extLst>
          </p:cNvPr>
          <p:cNvSpPr>
            <a:spLocks noGrp="1"/>
          </p:cNvSpPr>
          <p:nvPr>
            <p:ph idx="1"/>
          </p:nvPr>
        </p:nvSpPr>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altLang="en-US" sz="2800" b="1" u="sng" dirty="0">
                <a:latin typeface="Arial" panose="020B0604020202020204" pitchFamily="34" charset="0"/>
                <a:ea typeface="Open Sans Semibold" panose="020B0706030804020204" pitchFamily="34" charset="0"/>
                <a:cs typeface="Arial" panose="020B0604020202020204" pitchFamily="34" charset="0"/>
              </a:rPr>
              <a:t>Complaints and Challenges</a:t>
            </a:r>
          </a:p>
          <a:p>
            <a:pPr marL="0" indent="0" eaLnBrk="1" fontAlgn="auto" hangingPunct="1">
              <a:lnSpc>
                <a:spcPct val="80000"/>
              </a:lnSpc>
              <a:spcAft>
                <a:spcPts val="0"/>
              </a:spcAft>
              <a:buFont typeface="Arial" panose="020B0604020202020204" pitchFamily="34" charset="0"/>
              <a:buNone/>
              <a:defRPr/>
            </a:pPr>
            <a:endParaRPr lang="en-US" altLang="en-US" sz="2800" dirty="0">
              <a:latin typeface="Arial" panose="020B0604020202020204" pitchFamily="34" charset="0"/>
              <a:ea typeface="Verdana" pitchFamily="34" charset="0"/>
              <a:cs typeface="Arial" panose="020B0604020202020204" pitchFamily="34" charset="0"/>
            </a:endParaRPr>
          </a:p>
          <a:p>
            <a:pPr marL="342900" lvl="1" indent="-342900" eaLnBrk="1" fontAlgn="auto" hangingPunct="1">
              <a:lnSpc>
                <a:spcPct val="80000"/>
              </a:lnSpc>
              <a:spcAft>
                <a:spcPts val="0"/>
              </a:spcAft>
              <a:buFont typeface="Arial" charset="0"/>
              <a:buChar char="•"/>
              <a:defRPr/>
            </a:pPr>
            <a:r>
              <a:rPr lang="en-US" altLang="en-US" sz="2400" dirty="0">
                <a:latin typeface="Arial" panose="020B0604020202020204" pitchFamily="34" charset="0"/>
                <a:ea typeface="Open Sans" panose="020B0606030504020204" pitchFamily="34" charset="0"/>
                <a:cs typeface="Arial" panose="020B0604020202020204" pitchFamily="34" charset="0"/>
              </a:rPr>
              <a:t>Notice and Demand for Cure or Cease and Desist</a:t>
            </a:r>
          </a:p>
          <a:p>
            <a:pPr marL="742950" lvl="2" indent="-342900" eaLnBrk="1" fontAlgn="auto" hangingPunct="1">
              <a:lnSpc>
                <a:spcPct val="80000"/>
              </a:lnSpc>
              <a:spcAft>
                <a:spcPts val="0"/>
              </a:spcAft>
              <a:buFont typeface="Courier New" panose="02070309020205020404" pitchFamily="49" charset="0"/>
              <a:buChar char="o"/>
              <a:defRPr/>
            </a:pPr>
            <a:r>
              <a:rPr lang="en-US" altLang="en-US" dirty="0">
                <a:latin typeface="Arial" panose="020B0604020202020204" pitchFamily="34" charset="0"/>
                <a:ea typeface="Open Sans" panose="020B0606030504020204" pitchFamily="34" charset="0"/>
                <a:cs typeface="Arial" panose="020B0604020202020204" pitchFamily="34" charset="0"/>
              </a:rPr>
              <a:t>Can be brought by District Attorney or member of the public</a:t>
            </a:r>
          </a:p>
          <a:p>
            <a:pPr marL="742950" lvl="2" indent="-342900" eaLnBrk="1" fontAlgn="auto" hangingPunct="1">
              <a:lnSpc>
                <a:spcPct val="80000"/>
              </a:lnSpc>
              <a:spcAft>
                <a:spcPts val="0"/>
              </a:spcAft>
              <a:buFont typeface="Courier New" panose="02070309020205020404" pitchFamily="49" charset="0"/>
              <a:buChar char="o"/>
              <a:defRPr/>
            </a:pPr>
            <a:r>
              <a:rPr lang="en-US" altLang="en-US" dirty="0">
                <a:latin typeface="Arial" panose="020B0604020202020204" pitchFamily="34" charset="0"/>
                <a:ea typeface="Open Sans" panose="020B0606030504020204" pitchFamily="34" charset="0"/>
                <a:cs typeface="Arial" panose="020B0604020202020204" pitchFamily="34" charset="0"/>
              </a:rPr>
              <a:t>Board must cure/respond within 30 days</a:t>
            </a:r>
          </a:p>
          <a:p>
            <a:pPr marL="742950" lvl="2" indent="-342900" eaLnBrk="1" fontAlgn="auto" hangingPunct="1">
              <a:lnSpc>
                <a:spcPct val="80000"/>
              </a:lnSpc>
              <a:spcAft>
                <a:spcPts val="0"/>
              </a:spcAft>
              <a:buFont typeface="Courier New" panose="02070309020205020404" pitchFamily="49" charset="0"/>
              <a:buChar char="o"/>
              <a:defRPr/>
            </a:pPr>
            <a:r>
              <a:rPr lang="en-US" altLang="en-US" dirty="0">
                <a:latin typeface="Arial" panose="020B0604020202020204" pitchFamily="34" charset="0"/>
                <a:ea typeface="Open Sans" panose="020B0606030504020204" pitchFamily="34" charset="0"/>
                <a:cs typeface="Arial" panose="020B0604020202020204" pitchFamily="34" charset="0"/>
              </a:rPr>
              <a:t>Seek advice from legal counsel on response</a:t>
            </a:r>
          </a:p>
          <a:p>
            <a:pPr eaLnBrk="1" fontAlgn="auto" hangingPunct="1">
              <a:spcAft>
                <a:spcPts val="0"/>
              </a:spcAft>
              <a:defRPr/>
            </a:pPr>
            <a:endParaRPr lang="en-US" dirty="0"/>
          </a:p>
        </p:txBody>
      </p:sp>
      <p:sp>
        <p:nvSpPr>
          <p:cNvPr id="39941" name="Slide Number Placeholder 3">
            <a:extLst>
              <a:ext uri="{FF2B5EF4-FFF2-40B4-BE49-F238E27FC236}">
                <a16:creationId xmlns:a16="http://schemas.microsoft.com/office/drawing/2014/main" id="{BED92D9D-3987-4D8A-B44D-43339588E025}"/>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4181F45-05B3-4871-BBC0-B035A037BC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39942" name="Content Placeholder 2">
            <a:extLst>
              <a:ext uri="{FF2B5EF4-FFF2-40B4-BE49-F238E27FC236}">
                <a16:creationId xmlns:a16="http://schemas.microsoft.com/office/drawing/2014/main" id="{601EBBBF-D072-44DD-BEAA-ECF36B4F412E}"/>
              </a:ext>
            </a:extLst>
          </p:cNvPr>
          <p:cNvSpPr txBox="1">
            <a:spLocks/>
          </p:cNvSpPr>
          <p:nvPr/>
        </p:nvSpPr>
        <p:spPr bwMode="auto">
          <a:xfrm>
            <a:off x="1066800" y="1874838"/>
            <a:ext cx="6934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endParaRPr kumimoji="0" lang="en-US" altLang="en-US" sz="4400" b="1" i="0" u="none" strike="noStrike" kern="1200" cap="none" spc="0" normalizeH="0" baseline="0" noProof="0">
              <a:ln>
                <a:noFill/>
              </a:ln>
              <a:solidFill>
                <a:prstClr val="black"/>
              </a:solidFill>
              <a:effectLst/>
              <a:uLnTx/>
              <a:uFillTx/>
              <a:latin typeface="Arial" panose="020B0604020202020204" pitchFamily="34" charset="0"/>
              <a:ea typeface="Open Sans Extrabold" panose="020B0906030804020204" pitchFamily="34" charset="0"/>
              <a:cs typeface="Arial" panose="020B0604020202020204" pitchFamily="34" charset="0"/>
            </a:endParaRPr>
          </a:p>
        </p:txBody>
      </p:sp>
    </p:spTree>
    <p:extLst>
      <p:ext uri="{BB962C8B-B14F-4D97-AF65-F5344CB8AC3E}">
        <p14:creationId xmlns:p14="http://schemas.microsoft.com/office/powerpoint/2010/main" val="2018631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CCSA 2016\Final Graphics\New Powerpoint Graphics\PHOTOSHOPPED YMC_PPT Tmpl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4164106" y="1905000"/>
            <a:ext cx="4572000" cy="2554545"/>
          </a:xfrm>
          <a:prstGeom prst="rect">
            <a:avLst/>
          </a:prstGeom>
          <a:noFill/>
          <a:ln w="9525">
            <a:noFill/>
            <a:miter lim="800000"/>
            <a:headEnd/>
            <a:tailEnd/>
          </a:ln>
        </p:spPr>
        <p:txBody>
          <a:bodyPr>
            <a:spAutoFit/>
          </a:bodyPr>
          <a:lstStyle/>
          <a:p>
            <a:pPr algn="ctr"/>
            <a:r>
              <a:rPr lang="en-US" altLang="en-US" sz="3200" b="1" dirty="0">
                <a:solidFill>
                  <a:prstClr val="black"/>
                </a:solidFill>
                <a:latin typeface="Arial" panose="020B0604020202020204" pitchFamily="34" charset="0"/>
                <a:cs typeface="Arial" panose="020B0604020202020204" pitchFamily="34" charset="0"/>
              </a:rPr>
              <a:t>QUESTIONS AND RESPONSES</a:t>
            </a:r>
          </a:p>
          <a:p>
            <a:pPr algn="ctr"/>
            <a:endParaRPr lang="en-US" altLang="en-US" sz="3200" b="1" dirty="0">
              <a:solidFill>
                <a:prstClr val="black"/>
              </a:solidFill>
              <a:latin typeface="Arial" panose="020B0604020202020204" pitchFamily="34" charset="0"/>
              <a:cs typeface="Arial" panose="020B0604020202020204" pitchFamily="34" charset="0"/>
            </a:endParaRPr>
          </a:p>
          <a:p>
            <a:pPr algn="ctr"/>
            <a:r>
              <a:rPr lang="en-US" altLang="en-US" sz="3200" b="1" dirty="0">
                <a:solidFill>
                  <a:prstClr val="black"/>
                </a:solidFill>
                <a:latin typeface="Arial" panose="020B0604020202020204" pitchFamily="34" charset="0"/>
                <a:cs typeface="Arial" panose="020B0604020202020204" pitchFamily="34" charset="0"/>
              </a:rPr>
              <a:t>THANKS FOR ATTENDING TODAY!</a:t>
            </a:r>
          </a:p>
        </p:txBody>
      </p:sp>
      <p:sp>
        <p:nvSpPr>
          <p:cNvPr id="2" name="Slide Number Placeholder 1"/>
          <p:cNvSpPr>
            <a:spLocks noGrp="1"/>
          </p:cNvSpPr>
          <p:nvPr>
            <p:ph type="sldNum" sz="quarter" idx="12"/>
          </p:nvPr>
        </p:nvSpPr>
        <p:spPr/>
        <p:txBody>
          <a:bodyPr/>
          <a:lstStyle/>
          <a:p>
            <a:fld id="{DC1753C9-9057-49F9-B7EF-76CC1ED2B363}" type="slidenum">
              <a:rPr lang="en-US" sz="1400" smtClean="0">
                <a:solidFill>
                  <a:schemeClr val="bg1"/>
                </a:solidFill>
              </a:rPr>
              <a:t>35</a:t>
            </a:fld>
            <a:endParaRPr lang="en-US" dirty="0">
              <a:solidFill>
                <a:schemeClr val="bg1"/>
              </a:solidFill>
            </a:endParaRPr>
          </a:p>
        </p:txBody>
      </p:sp>
    </p:spTree>
    <p:extLst>
      <p:ext uri="{BB962C8B-B14F-4D97-AF65-F5344CB8AC3E}">
        <p14:creationId xmlns:p14="http://schemas.microsoft.com/office/powerpoint/2010/main" val="217692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069734A-1EF7-4242-A9F6-FBE80C438AD9}"/>
              </a:ext>
            </a:extLst>
          </p:cNvPr>
          <p:cNvSpPr>
            <a:spLocks noGrp="1" noChangeArrowheads="1"/>
          </p:cNvSpPr>
          <p:nvPr>
            <p:ph type="title"/>
          </p:nvPr>
        </p:nvSpPr>
        <p:spPr>
          <a:xfrm>
            <a:off x="17463" y="0"/>
            <a:ext cx="7069137" cy="1371600"/>
          </a:xfrm>
        </p:spPr>
        <p:txBody>
          <a:bodyPr/>
          <a:lstStyle/>
          <a:p>
            <a:pPr>
              <a:defRPr/>
            </a:pPr>
            <a:r>
              <a:rPr lang="en-US" altLang="en-US" b="1" dirty="0">
                <a:latin typeface="Arial Black" panose="020B0A04020102020204" pitchFamily="34" charset="0"/>
              </a:rPr>
              <a:t>COVID Times: AB 361</a:t>
            </a:r>
            <a:endParaRPr lang="en-US" altLang="en-US" dirty="0">
              <a:latin typeface="Arial Black" panose="020B0A04020102020204" pitchFamily="34" charset="0"/>
            </a:endParaRPr>
          </a:p>
        </p:txBody>
      </p:sp>
      <p:sp>
        <p:nvSpPr>
          <p:cNvPr id="23555" name="Content Placeholder 2">
            <a:extLst>
              <a:ext uri="{FF2B5EF4-FFF2-40B4-BE49-F238E27FC236}">
                <a16:creationId xmlns:a16="http://schemas.microsoft.com/office/drawing/2014/main" id="{2B543AB1-BBFC-4FAA-B917-09B7FF188AD8}"/>
              </a:ext>
            </a:extLst>
          </p:cNvPr>
          <p:cNvSpPr>
            <a:spLocks noGrp="1" noChangeArrowheads="1"/>
          </p:cNvSpPr>
          <p:nvPr>
            <p:ph idx="1"/>
          </p:nvPr>
        </p:nvSpPr>
        <p:spPr>
          <a:xfrm>
            <a:off x="190500" y="1676400"/>
            <a:ext cx="8763000" cy="4572000"/>
          </a:xfrm>
        </p:spPr>
        <p:txBody>
          <a:bodyPr/>
          <a:lstStyle/>
          <a:p>
            <a:r>
              <a:rPr lang="en-US" altLang="en-US" sz="2400" dirty="0"/>
              <a:t>Legal threshold:</a:t>
            </a:r>
          </a:p>
          <a:p>
            <a:pPr lvl="1" defTabSz="685800">
              <a:defRPr/>
            </a:pPr>
            <a:r>
              <a:rPr kumimoji="0" lang="en-US" b="0" i="0" u="none" strike="noStrike" kern="1200" cap="none" spc="0" normalizeH="0" baseline="0" noProof="0" dirty="0">
                <a:ln>
                  <a:noFill/>
                </a:ln>
                <a:solidFill>
                  <a:srgbClr val="000000"/>
                </a:solidFill>
                <a:effectLst/>
                <a:uLnTx/>
                <a:uFillTx/>
                <a:latin typeface="Arial"/>
                <a:ea typeface="+mn-ea"/>
                <a:cs typeface="+mn-cs"/>
              </a:rPr>
              <a:t>During a proclaimed state of emergency; </a:t>
            </a:r>
            <a:r>
              <a:rPr kumimoji="0" lang="en-US" b="0" i="1" u="sng" strike="noStrike" kern="1200" cap="none" spc="0" normalizeH="0" baseline="0" noProof="0" dirty="0">
                <a:ln>
                  <a:noFill/>
                </a:ln>
                <a:solidFill>
                  <a:srgbClr val="000000"/>
                </a:solidFill>
                <a:effectLst/>
                <a:uLnTx/>
                <a:uFillTx/>
                <a:latin typeface="Arial"/>
                <a:ea typeface="+mn-ea"/>
                <a:cs typeface="+mn-cs"/>
              </a:rPr>
              <a:t>and</a:t>
            </a:r>
            <a:r>
              <a:rPr kumimoji="0" lang="en-US" b="0" i="0" u="none" strike="noStrike" kern="1200" cap="none" spc="0" normalizeH="0" baseline="0" noProof="0" dirty="0">
                <a:ln>
                  <a:noFill/>
                </a:ln>
                <a:solidFill>
                  <a:srgbClr val="000000"/>
                </a:solidFill>
                <a:effectLst/>
                <a:uLnTx/>
                <a:uFillTx/>
                <a:latin typeface="Arial"/>
                <a:ea typeface="+mn-ea"/>
                <a:cs typeface="+mn-cs"/>
              </a:rPr>
              <a:t> </a:t>
            </a:r>
          </a:p>
          <a:p>
            <a:pPr lvl="1" defTabSz="685800">
              <a:defRPr/>
            </a:pPr>
            <a:r>
              <a:rPr kumimoji="0" lang="en-US" b="0" i="0" u="none" strike="noStrike" kern="1200" cap="none" spc="0" normalizeH="0" baseline="0" noProof="0" dirty="0">
                <a:ln>
                  <a:noFill/>
                </a:ln>
                <a:solidFill>
                  <a:srgbClr val="000000"/>
                </a:solidFill>
                <a:effectLst/>
                <a:uLnTx/>
                <a:uFillTx/>
                <a:latin typeface="Arial"/>
                <a:ea typeface="+mn-ea"/>
                <a:cs typeface="+mn-cs"/>
              </a:rPr>
              <a:t>State or local officials have imposed or recommended measures to promote social distancing; </a:t>
            </a:r>
            <a:r>
              <a:rPr kumimoji="0" lang="en-US" b="0" i="1" u="sng" strike="noStrike" kern="1200" cap="none" spc="0" normalizeH="0" baseline="0" noProof="0" dirty="0">
                <a:ln>
                  <a:noFill/>
                </a:ln>
                <a:solidFill>
                  <a:srgbClr val="000000"/>
                </a:solidFill>
                <a:effectLst/>
                <a:uLnTx/>
                <a:uFillTx/>
                <a:latin typeface="Arial"/>
                <a:ea typeface="+mn-ea"/>
                <a:cs typeface="+mn-cs"/>
              </a:rPr>
              <a:t>or</a:t>
            </a:r>
          </a:p>
          <a:p>
            <a:pPr lvl="1" defTabSz="685800">
              <a:defRPr/>
            </a:pPr>
            <a:r>
              <a:rPr kumimoji="0" lang="en-US" b="0" i="0" u="none" strike="noStrike" kern="1200" cap="none" spc="0" normalizeH="0" baseline="0" noProof="0" dirty="0">
                <a:ln>
                  <a:noFill/>
                </a:ln>
                <a:solidFill>
                  <a:srgbClr val="000000"/>
                </a:solidFill>
                <a:effectLst/>
                <a:uLnTx/>
                <a:uFillTx/>
                <a:latin typeface="Arial"/>
                <a:ea typeface="+mn-ea"/>
                <a:cs typeface="+mn-cs"/>
              </a:rPr>
              <a:t>The charter school board determines that meeting in person would present imminent risks to the health or safety of attendees.</a:t>
            </a:r>
            <a:endParaRPr lang="en-US" altLang="en-US" dirty="0"/>
          </a:p>
          <a:p>
            <a:r>
              <a:rPr lang="en-US" altLang="en-US" sz="2400" dirty="0"/>
              <a:t>To continue holding virtual meetings as of Oct. 1, the Board must make a finding every 30 days:</a:t>
            </a:r>
            <a:endParaRPr lang="en-US" altLang="en-US" sz="1600" dirty="0"/>
          </a:p>
          <a:p>
            <a:pPr marL="0" indent="0">
              <a:buNone/>
            </a:pPr>
            <a:r>
              <a:rPr lang="en-US" altLang="en-US" sz="1400" dirty="0"/>
              <a:t>Board findings pursuant to Government Code Section 54953(e)</a:t>
            </a:r>
          </a:p>
          <a:p>
            <a:pPr marL="0" indent="0">
              <a:spcBef>
                <a:spcPts val="800"/>
              </a:spcBef>
              <a:buNone/>
            </a:pPr>
            <a:r>
              <a:rPr lang="en-US" altLang="en-US" sz="1400" dirty="0"/>
              <a:t>The Charter School Board of Directors determines, in accordance with Government Code Section 54953(e)(1)(B), that meeting in person would present imminent risks to the health or safety of attendees.  Pursuant to Government Code Section 54953(e)(3), the Board has also reconsidered the circumstances of the State of Emergency declared by the Governor on March 4, 2020, and finds the State of Emergency continues to directly impact the ability of the Directors to meet safely in person and/or that State or local officials continue to impose or recommend measures to promote social distancing.</a:t>
            </a:r>
          </a:p>
          <a:p>
            <a:endParaRPr lang="en-US" altLang="en-US" sz="2400" dirty="0"/>
          </a:p>
          <a:p>
            <a:endParaRPr lang="en-US" altLang="en-US" sz="2400" dirty="0"/>
          </a:p>
        </p:txBody>
      </p:sp>
      <p:sp>
        <p:nvSpPr>
          <p:cNvPr id="5" name="Slide Number Placeholder 3">
            <a:extLst>
              <a:ext uri="{FF2B5EF4-FFF2-40B4-BE49-F238E27FC236}">
                <a16:creationId xmlns:a16="http://schemas.microsoft.com/office/drawing/2014/main" id="{ABC5DE71-E851-41B8-B014-9B852EE3DB67}"/>
              </a:ext>
            </a:extLst>
          </p:cNvPr>
          <p:cNvSpPr txBox="1">
            <a:spLocks noChangeArrowheads="1"/>
          </p:cNvSpPr>
          <p:nvPr/>
        </p:nvSpPr>
        <p:spPr bwMode="auto">
          <a:xfrm>
            <a:off x="6553200" y="61722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A99EB0-8FA9-41F6-8E21-35E9EC468B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42690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219200" y="1874837"/>
            <a:ext cx="6934200" cy="4525963"/>
          </a:xfrm>
        </p:spPr>
        <p:txBody>
          <a:bodyPr/>
          <a:lstStyle/>
          <a:p>
            <a:pPr marL="0" indent="0" algn="ctr">
              <a:spcBef>
                <a:spcPts val="0"/>
              </a:spcBef>
              <a:buFontTx/>
              <a:buNone/>
            </a:pPr>
            <a:r>
              <a:rPr lang="en-US" altLang="en-US" sz="4400" b="1" dirty="0">
                <a:latin typeface="Arial Black" panose="020B0A04020102020204" pitchFamily="34" charset="0"/>
                <a:cs typeface="Arial" panose="020B0604020202020204" pitchFamily="34" charset="0"/>
              </a:rPr>
              <a:t>Understanding </a:t>
            </a:r>
          </a:p>
          <a:p>
            <a:pPr marL="0" indent="0" algn="ctr">
              <a:spcBef>
                <a:spcPts val="0"/>
              </a:spcBef>
              <a:buFontTx/>
              <a:buNone/>
            </a:pPr>
            <a:r>
              <a:rPr lang="en-US" altLang="en-US" sz="4400" b="1" dirty="0">
                <a:latin typeface="Arial Black" panose="020B0A04020102020204" pitchFamily="34" charset="0"/>
                <a:cs typeface="Arial" panose="020B0604020202020204" pitchFamily="34" charset="0"/>
              </a:rPr>
              <a:t>the </a:t>
            </a:r>
          </a:p>
          <a:p>
            <a:pPr marL="0" indent="0" algn="ctr">
              <a:spcBef>
                <a:spcPts val="0"/>
              </a:spcBef>
              <a:buFontTx/>
              <a:buNone/>
            </a:pPr>
            <a:r>
              <a:rPr lang="en-US" altLang="en-US" sz="4400" b="1" dirty="0">
                <a:latin typeface="Arial Black" panose="020B0A04020102020204" pitchFamily="34" charset="0"/>
                <a:cs typeface="Arial" panose="020B0604020202020204" pitchFamily="34" charset="0"/>
              </a:rPr>
              <a:t>Brown Act</a:t>
            </a:r>
          </a:p>
        </p:txBody>
      </p:sp>
      <p:sp>
        <p:nvSpPr>
          <p:cNvPr id="4" name="Slide Number Placeholder 3">
            <a:extLst>
              <a:ext uri="{FF2B5EF4-FFF2-40B4-BE49-F238E27FC236}">
                <a16:creationId xmlns:a16="http://schemas.microsoft.com/office/drawing/2014/main" id="{466ACD89-0193-49DB-A373-25966E9FBBB9}"/>
              </a:ext>
            </a:extLst>
          </p:cNvPr>
          <p:cNvSpPr txBox="1">
            <a:spLocks noChangeArrowheads="1"/>
          </p:cNvSpPr>
          <p:nvPr/>
        </p:nvSpPr>
        <p:spPr bwMode="auto">
          <a:xfrm>
            <a:off x="6553200" y="61722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A99EB0-8FA9-41F6-8E21-35E9EC468B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00594330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A1A36ED-6831-4A7A-8E98-07AE1AF6F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itle 1">
            <a:extLst>
              <a:ext uri="{FF2B5EF4-FFF2-40B4-BE49-F238E27FC236}">
                <a16:creationId xmlns:a16="http://schemas.microsoft.com/office/drawing/2014/main" id="{1815B910-8038-4D42-A4D6-0FD8F1A47B41}"/>
              </a:ext>
            </a:extLst>
          </p:cNvPr>
          <p:cNvSpPr>
            <a:spLocks noGrp="1" noChangeArrowheads="1"/>
          </p:cNvSpPr>
          <p:nvPr>
            <p:ph type="title"/>
          </p:nvPr>
        </p:nvSpPr>
        <p:spPr>
          <a:xfrm>
            <a:off x="457200" y="762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Overview: 6 Questions</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55AF2C-4466-4975-8061-215D4ADFDFCC}"/>
              </a:ext>
            </a:extLst>
          </p:cNvPr>
          <p:cNvSpPr>
            <a:spLocks noGrp="1"/>
          </p:cNvSpPr>
          <p:nvPr>
            <p:ph idx="1"/>
          </p:nvPr>
        </p:nvSpPr>
        <p:spPr/>
        <p:txBody>
          <a:bodyPr rtlCol="0">
            <a:normAutofit/>
          </a:bodyPr>
          <a:lstStyle/>
          <a:p>
            <a:pPr marL="457200" indent="-457200" eaLnBrk="1" fontAlgn="auto" hangingPunct="1">
              <a:lnSpc>
                <a:spcPct val="90000"/>
              </a:lnSpc>
              <a:spcAft>
                <a:spcPts val="0"/>
              </a:spcAft>
              <a:buFont typeface="+mj-lt"/>
              <a:buAutoNum type="arabicPeriod"/>
              <a:defRPr/>
            </a:pPr>
            <a:r>
              <a:rPr lang="en-US" sz="2800" dirty="0">
                <a:latin typeface="Arial" panose="020B0604020202020204" pitchFamily="34" charset="0"/>
                <a:ea typeface="Open Sans" panose="020B0606030504020204" pitchFamily="34" charset="0"/>
                <a:cs typeface="Arial" panose="020B0604020202020204" pitchFamily="34" charset="0"/>
              </a:rPr>
              <a:t>What is the purpose of the Brown Act?</a:t>
            </a:r>
          </a:p>
          <a:p>
            <a:pPr marL="457200" indent="-457200" eaLnBrk="1" fontAlgn="auto" hangingPunct="1">
              <a:lnSpc>
                <a:spcPct val="90000"/>
              </a:lnSpc>
              <a:spcAft>
                <a:spcPts val="0"/>
              </a:spcAft>
              <a:buFont typeface="+mj-lt"/>
              <a:buAutoNum type="arabicPeriod"/>
              <a:defRPr/>
            </a:pPr>
            <a:r>
              <a:rPr lang="en-US" sz="2800" dirty="0">
                <a:latin typeface="Arial" panose="020B0604020202020204" pitchFamily="34" charset="0"/>
                <a:ea typeface="Open Sans" panose="020B0606030504020204" pitchFamily="34" charset="0"/>
                <a:cs typeface="Arial" panose="020B0604020202020204" pitchFamily="34" charset="0"/>
              </a:rPr>
              <a:t>What is a meeting?</a:t>
            </a:r>
          </a:p>
          <a:p>
            <a:pPr marL="457200" indent="-457200" eaLnBrk="1" fontAlgn="auto" hangingPunct="1">
              <a:lnSpc>
                <a:spcPct val="90000"/>
              </a:lnSpc>
              <a:spcAft>
                <a:spcPts val="0"/>
              </a:spcAft>
              <a:buFont typeface="+mj-lt"/>
              <a:buAutoNum type="arabicPeriod"/>
              <a:defRPr/>
            </a:pPr>
            <a:r>
              <a:rPr lang="en-US" sz="2800" dirty="0">
                <a:latin typeface="Arial" panose="020B0604020202020204" pitchFamily="34" charset="0"/>
                <a:ea typeface="Open Sans" panose="020B0606030504020204" pitchFamily="34" charset="0"/>
                <a:cs typeface="Arial" panose="020B0604020202020204" pitchFamily="34" charset="0"/>
              </a:rPr>
              <a:t>What are the notice and agenda requirements?</a:t>
            </a:r>
          </a:p>
          <a:p>
            <a:pPr marL="457200" indent="-457200" eaLnBrk="1" fontAlgn="auto" hangingPunct="1">
              <a:lnSpc>
                <a:spcPct val="90000"/>
              </a:lnSpc>
              <a:spcAft>
                <a:spcPts val="0"/>
              </a:spcAft>
              <a:buFont typeface="+mj-lt"/>
              <a:buAutoNum type="arabicPeriod"/>
              <a:defRPr/>
            </a:pPr>
            <a:r>
              <a:rPr lang="en-US" sz="2800" dirty="0">
                <a:latin typeface="Arial" panose="020B0604020202020204" pitchFamily="34" charset="0"/>
                <a:ea typeface="Open Sans" panose="020B0606030504020204" pitchFamily="34" charset="0"/>
                <a:cs typeface="Arial" panose="020B0604020202020204" pitchFamily="34" charset="0"/>
              </a:rPr>
              <a:t>What are the public’s rights?</a:t>
            </a:r>
          </a:p>
          <a:p>
            <a:pPr marL="457200" indent="-457200" eaLnBrk="1" fontAlgn="auto" hangingPunct="1">
              <a:lnSpc>
                <a:spcPct val="90000"/>
              </a:lnSpc>
              <a:spcAft>
                <a:spcPts val="0"/>
              </a:spcAft>
              <a:buFont typeface="+mj-lt"/>
              <a:buAutoNum type="arabicPeriod"/>
              <a:defRPr/>
            </a:pPr>
            <a:r>
              <a:rPr lang="en-US" sz="2800" dirty="0">
                <a:latin typeface="Arial" panose="020B0604020202020204" pitchFamily="34" charset="0"/>
                <a:ea typeface="Open Sans" panose="020B0606030504020204" pitchFamily="34" charset="0"/>
                <a:cs typeface="Arial" panose="020B0604020202020204" pitchFamily="34" charset="0"/>
              </a:rPr>
              <a:t>What are the permissible closed session topics?</a:t>
            </a:r>
          </a:p>
          <a:p>
            <a:pPr marL="457200" indent="-457200" algn="just" eaLnBrk="1" fontAlgn="auto" hangingPunct="1">
              <a:lnSpc>
                <a:spcPct val="90000"/>
              </a:lnSpc>
              <a:spcAft>
                <a:spcPts val="0"/>
              </a:spcAft>
              <a:buFont typeface="+mj-lt"/>
              <a:buAutoNum type="arabicPeriod"/>
              <a:defRPr/>
            </a:pPr>
            <a:r>
              <a:rPr lang="en-US" sz="2800" dirty="0">
                <a:latin typeface="Arial" panose="020B0604020202020204" pitchFamily="34" charset="0"/>
                <a:ea typeface="Open Sans" panose="020B0606030504020204" pitchFamily="34" charset="0"/>
                <a:cs typeface="Arial" panose="020B0604020202020204" pitchFamily="34" charset="0"/>
              </a:rPr>
              <a:t>What are the penalties and remedies for violating the Act?</a:t>
            </a:r>
          </a:p>
          <a:p>
            <a:pPr eaLnBrk="1" fontAlgn="auto" hangingPunct="1">
              <a:spcAft>
                <a:spcPts val="0"/>
              </a:spcAft>
              <a:defRPr/>
            </a:pPr>
            <a:endParaRPr lang="en-US" dirty="0"/>
          </a:p>
        </p:txBody>
      </p:sp>
      <p:sp>
        <p:nvSpPr>
          <p:cNvPr id="15365" name="Slide Number Placeholder 3">
            <a:extLst>
              <a:ext uri="{FF2B5EF4-FFF2-40B4-BE49-F238E27FC236}">
                <a16:creationId xmlns:a16="http://schemas.microsoft.com/office/drawing/2014/main" id="{BD0AC4BA-8D89-4CDD-A574-DC0C61402B01}"/>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A99EB0-8FA9-41F6-8E21-35E9EC468B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3321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26F85B84-924F-4C0F-96E5-772620000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9793B32A-7BB2-4B73-B1AE-5116A04EACA9}"/>
              </a:ext>
            </a:extLst>
          </p:cNvPr>
          <p:cNvSpPr>
            <a:spLocks noGrp="1"/>
          </p:cNvSpPr>
          <p:nvPr>
            <p:ph idx="1"/>
          </p:nvPr>
        </p:nvSpPr>
        <p:spPr>
          <a:xfrm>
            <a:off x="391510" y="1600200"/>
            <a:ext cx="8295290" cy="4525963"/>
          </a:xfrm>
        </p:spPr>
        <p:txBody>
          <a:bodyPr rtlCol="0">
            <a:normAutofit fontScale="92500" lnSpcReduction="10000"/>
          </a:bodyPr>
          <a:lstStyle/>
          <a:p>
            <a:pPr marL="514350" indent="-514350" eaLnBrk="1" fontAlgn="auto" hangingPunct="1">
              <a:spcAft>
                <a:spcPts val="0"/>
              </a:spcAft>
              <a:buFont typeface="+mj-lt"/>
              <a:buAutoNum type="alphaUcPeriod"/>
              <a:defRPr/>
            </a:pPr>
            <a:r>
              <a:rPr lang="en-US" sz="2800" b="1" dirty="0">
                <a:latin typeface="Arial" panose="020B0604020202020204" pitchFamily="34" charset="0"/>
                <a:ea typeface="Open Sans Semibold" panose="020B0706030804020204" pitchFamily="34" charset="0"/>
                <a:cs typeface="Arial" panose="020B0604020202020204" pitchFamily="34" charset="0"/>
              </a:rPr>
              <a:t>To Foster Broad Public Access</a:t>
            </a:r>
          </a:p>
          <a:p>
            <a:pPr marL="0" indent="0" eaLnBrk="1" fontAlgn="auto" hangingPunct="1">
              <a:spcAft>
                <a:spcPts val="0"/>
              </a:spcAft>
              <a:buFont typeface="Arial" panose="020B0604020202020204" pitchFamily="34" charset="0"/>
              <a:buNone/>
              <a:defRPr/>
            </a:pPr>
            <a:endParaRPr lang="en-US" sz="22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panose="020B0606030504020204" pitchFamily="34" charset="0"/>
                <a:cs typeface="Arial" panose="020B0604020202020204" pitchFamily="34" charset="0"/>
              </a:rPr>
              <a:t>				“. . . 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p>
          <a:p>
            <a:pPr eaLnBrk="1" fontAlgn="auto" hangingPunct="1">
              <a:spcAft>
                <a:spcPts val="0"/>
              </a:spcAft>
              <a:defRPr/>
            </a:pPr>
            <a:endParaRPr lang="en-US" sz="2400" dirty="0"/>
          </a:p>
        </p:txBody>
      </p:sp>
      <p:sp>
        <p:nvSpPr>
          <p:cNvPr id="16388" name="Rectangle 3">
            <a:extLst>
              <a:ext uri="{FF2B5EF4-FFF2-40B4-BE49-F238E27FC236}">
                <a16:creationId xmlns:a16="http://schemas.microsoft.com/office/drawing/2014/main" id="{F8E66143-11A9-4D31-A273-6B795A485FDB}"/>
              </a:ext>
            </a:extLst>
          </p:cNvPr>
          <p:cNvSpPr>
            <a:spLocks noGrp="1" noChangeArrowheads="1"/>
          </p:cNvSpPr>
          <p:nvPr>
            <p:ph type="title"/>
          </p:nvPr>
        </p:nvSpPr>
        <p:spPr>
          <a:xfrm>
            <a:off x="0" y="77910"/>
            <a:ext cx="8482013" cy="1143000"/>
          </a:xfrm>
        </p:spPr>
        <p:txBody>
          <a:bodyPr>
            <a:normAutofit/>
          </a:bodyPr>
          <a:lstStyle/>
          <a:p>
            <a:pPr algn="l" eaLnBrk="1" hangingPunct="1"/>
            <a:r>
              <a:rPr lang="en-US" altLang="en-US" sz="29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1. What is the Purpose of the Act?</a:t>
            </a:r>
          </a:p>
        </p:txBody>
      </p:sp>
      <p:sp>
        <p:nvSpPr>
          <p:cNvPr id="16389" name="Slide Number Placeholder 1">
            <a:extLst>
              <a:ext uri="{FF2B5EF4-FFF2-40B4-BE49-F238E27FC236}">
                <a16:creationId xmlns:a16="http://schemas.microsoft.com/office/drawing/2014/main" id="{9D507A01-FEB1-4452-B510-2B719B3D458F}"/>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2B9B37F-8D4E-4816-AD6D-A060CB6D511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pic>
        <p:nvPicPr>
          <p:cNvPr id="6" name="Picture 1">
            <a:extLst>
              <a:ext uri="{FF2B5EF4-FFF2-40B4-BE49-F238E27FC236}">
                <a16:creationId xmlns:a16="http://schemas.microsoft.com/office/drawing/2014/main" id="{BD081BAE-FA76-423A-BC4C-A63B45A197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66219"/>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85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485B2195-35EF-4F9E-BCF9-409681F99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itle 1">
            <a:extLst>
              <a:ext uri="{FF2B5EF4-FFF2-40B4-BE49-F238E27FC236}">
                <a16:creationId xmlns:a16="http://schemas.microsoft.com/office/drawing/2014/main" id="{BFB7C956-205C-43A2-9803-58BCC8B59EA9}"/>
              </a:ext>
            </a:extLst>
          </p:cNvPr>
          <p:cNvSpPr>
            <a:spLocks noGrp="1" noChangeArrowheads="1"/>
          </p:cNvSpPr>
          <p:nvPr>
            <p:ph type="title"/>
          </p:nvPr>
        </p:nvSpPr>
        <p:spPr>
          <a:xfrm>
            <a:off x="0" y="250825"/>
            <a:ext cx="7391400" cy="990600"/>
          </a:xfrm>
        </p:spPr>
        <p:txBody>
          <a:bodyPr>
            <a:noAutofit/>
          </a:bodyPr>
          <a:lstStyle/>
          <a:p>
            <a:pPr algn="l" eaLnBrk="1" hangingPunct="1"/>
            <a:r>
              <a:rPr lang="en-US" altLang="en-US" sz="29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1. What is the Purpose of the Act? </a:t>
            </a:r>
            <a:endParaRPr lang="en-US" altLang="en-US" sz="29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FE68537-78B3-4750-B0AB-D4CBDE1ADC3F}"/>
              </a:ext>
            </a:extLst>
          </p:cNvPr>
          <p:cNvSpPr>
            <a:spLocks noGrp="1"/>
          </p:cNvSpPr>
          <p:nvPr>
            <p:ph idx="1"/>
          </p:nvPr>
        </p:nvSpPr>
        <p:spPr>
          <a:xfrm>
            <a:off x="76200" y="1600200"/>
            <a:ext cx="8915400" cy="4403725"/>
          </a:xfrm>
        </p:spPr>
        <p:txBody>
          <a:bodyPr rtlCol="0">
            <a:normAutofit fontScale="92500" lnSpcReduction="10000"/>
          </a:bodyPr>
          <a:lstStyle/>
          <a:p>
            <a:pPr marL="0" indent="0" eaLnBrk="1" fontAlgn="auto" hangingPunct="1">
              <a:lnSpc>
                <a:spcPct val="80000"/>
              </a:lnSpc>
              <a:spcAft>
                <a:spcPts val="0"/>
              </a:spcAft>
              <a:buFont typeface="Arial" panose="020B0604020202020204" pitchFamily="34" charset="0"/>
              <a:buNone/>
              <a:defRPr/>
            </a:pPr>
            <a:r>
              <a:rPr lang="en-US" sz="3000" b="1" u="sng" dirty="0">
                <a:latin typeface="Arial" panose="020B0604020202020204" pitchFamily="34" charset="0"/>
                <a:ea typeface="Open Sans Semibold" panose="020B0706030804020204" pitchFamily="34" charset="0"/>
                <a:cs typeface="Arial" panose="020B0604020202020204" pitchFamily="34" charset="0"/>
              </a:rPr>
              <a:t>How Does the Brown Act Accomplish Its Purpose?</a:t>
            </a:r>
          </a:p>
          <a:p>
            <a:pPr marL="0" indent="0" eaLnBrk="1" fontAlgn="auto" hangingPunct="1">
              <a:lnSpc>
                <a:spcPct val="80000"/>
              </a:lnSpc>
              <a:spcAft>
                <a:spcPts val="0"/>
              </a:spcAft>
              <a:buFont typeface="Arial" panose="020B0604020202020204" pitchFamily="34" charset="0"/>
              <a:buNone/>
              <a:defRPr/>
            </a:pPr>
            <a:endParaRPr lang="en-US" sz="26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lnSpc>
                <a:spcPct val="80000"/>
              </a:lnSpc>
              <a:spcAft>
                <a:spcPts val="0"/>
              </a:spcAft>
              <a:defRPr/>
            </a:pPr>
            <a:r>
              <a:rPr lang="en-US" sz="2600" dirty="0">
                <a:latin typeface="Arial" panose="020B0604020202020204" pitchFamily="34" charset="0"/>
                <a:ea typeface="Open Sans" panose="020B0606030504020204" pitchFamily="34" charset="0"/>
                <a:cs typeface="Arial" panose="020B0604020202020204" pitchFamily="34" charset="0"/>
              </a:rPr>
              <a:t>Public is given notice of meetings</a:t>
            </a:r>
          </a:p>
          <a:p>
            <a:pPr lvl="1" eaLnBrk="1" fontAlgn="auto" hangingPunct="1">
              <a:lnSpc>
                <a:spcPct val="80000"/>
              </a:lnSpc>
              <a:spcAft>
                <a:spcPts val="0"/>
              </a:spcAft>
              <a:buFont typeface="Arial" panose="020B0604020202020204" pitchFamily="34" charset="0"/>
              <a:buChar char="•"/>
              <a:defRPr/>
            </a:pPr>
            <a:r>
              <a:rPr lang="en-US" sz="2600" dirty="0">
                <a:latin typeface="Arial" panose="020B0604020202020204" pitchFamily="34" charset="0"/>
                <a:ea typeface="Open Sans" panose="020B0606030504020204" pitchFamily="34" charset="0"/>
                <a:cs typeface="Arial" panose="020B0604020202020204" pitchFamily="34" charset="0"/>
              </a:rPr>
              <a:t>Agenda posting requirements</a:t>
            </a:r>
          </a:p>
          <a:p>
            <a:pPr eaLnBrk="1" fontAlgn="auto" hangingPunct="1">
              <a:lnSpc>
                <a:spcPct val="80000"/>
              </a:lnSpc>
              <a:spcAft>
                <a:spcPts val="0"/>
              </a:spcAft>
              <a:defRPr/>
            </a:pPr>
            <a:r>
              <a:rPr lang="en-US" sz="2600" dirty="0">
                <a:latin typeface="Arial" panose="020B0604020202020204" pitchFamily="34" charset="0"/>
                <a:ea typeface="Open Sans" panose="020B0606030504020204" pitchFamily="34" charset="0"/>
                <a:cs typeface="Arial" panose="020B0604020202020204" pitchFamily="34" charset="0"/>
              </a:rPr>
              <a:t>Meetings must be open to the public</a:t>
            </a:r>
          </a:p>
          <a:p>
            <a:pPr lvl="1" eaLnBrk="1" fontAlgn="auto" hangingPunct="1">
              <a:lnSpc>
                <a:spcPct val="80000"/>
              </a:lnSpc>
              <a:spcAft>
                <a:spcPts val="0"/>
              </a:spcAft>
              <a:buFont typeface="Arial" panose="020B0604020202020204" pitchFamily="34" charset="0"/>
              <a:buChar char="•"/>
              <a:defRPr/>
            </a:pPr>
            <a:r>
              <a:rPr lang="en-US" sz="2600" dirty="0">
                <a:latin typeface="Arial" panose="020B0604020202020204" pitchFamily="34" charset="0"/>
                <a:ea typeface="Open Sans" panose="020B0606030504020204" pitchFamily="34" charset="0"/>
                <a:cs typeface="Arial" panose="020B0604020202020204" pitchFamily="34" charset="0"/>
              </a:rPr>
              <a:t>Confidentiality is limited</a:t>
            </a:r>
          </a:p>
          <a:p>
            <a:pPr lvl="1" eaLnBrk="1" fontAlgn="auto" hangingPunct="1">
              <a:lnSpc>
                <a:spcPct val="80000"/>
              </a:lnSpc>
              <a:spcAft>
                <a:spcPts val="0"/>
              </a:spcAft>
              <a:buFont typeface="Arial" panose="020B0604020202020204" pitchFamily="34" charset="0"/>
              <a:buChar char="•"/>
              <a:defRPr/>
            </a:pPr>
            <a:r>
              <a:rPr lang="en-US" sz="2600" dirty="0">
                <a:latin typeface="Arial" panose="020B0604020202020204" pitchFamily="34" charset="0"/>
                <a:ea typeface="Open Sans" panose="020B0606030504020204" pitchFamily="34" charset="0"/>
                <a:cs typeface="Arial" panose="020B0604020202020204" pitchFamily="34" charset="0"/>
              </a:rPr>
              <a:t>Closed sessions must be statutorily authorized</a:t>
            </a:r>
          </a:p>
          <a:p>
            <a:pPr eaLnBrk="1" fontAlgn="auto" hangingPunct="1">
              <a:lnSpc>
                <a:spcPct val="80000"/>
              </a:lnSpc>
              <a:spcAft>
                <a:spcPts val="0"/>
              </a:spcAft>
              <a:defRPr/>
            </a:pPr>
            <a:r>
              <a:rPr lang="en-US" sz="2600" dirty="0">
                <a:latin typeface="Arial" panose="020B0604020202020204" pitchFamily="34" charset="0"/>
                <a:ea typeface="Open Sans" panose="020B0606030504020204" pitchFamily="34" charset="0"/>
                <a:cs typeface="Arial" panose="020B0604020202020204" pitchFamily="34" charset="0"/>
              </a:rPr>
              <a:t>Transparency does not mean chaos</a:t>
            </a:r>
          </a:p>
          <a:p>
            <a:pPr lvl="1" eaLnBrk="1" fontAlgn="auto" hangingPunct="1">
              <a:lnSpc>
                <a:spcPct val="80000"/>
              </a:lnSpc>
              <a:spcAft>
                <a:spcPts val="0"/>
              </a:spcAft>
              <a:buFont typeface="Arial" panose="020B0604020202020204" pitchFamily="34" charset="0"/>
              <a:buChar char="•"/>
              <a:defRPr/>
            </a:pPr>
            <a:r>
              <a:rPr lang="en-US" sz="2600" dirty="0">
                <a:latin typeface="Arial" panose="020B0604020202020204" pitchFamily="34" charset="0"/>
                <a:ea typeface="Open Sans" panose="020B0606030504020204" pitchFamily="34" charset="0"/>
                <a:cs typeface="Arial" panose="020B0604020202020204" pitchFamily="34" charset="0"/>
              </a:rPr>
              <a:t>Meetings are held in public, </a:t>
            </a:r>
            <a:r>
              <a:rPr lang="en-US" sz="2600" u="sng" dirty="0">
                <a:latin typeface="Arial" panose="020B0604020202020204" pitchFamily="34" charset="0"/>
                <a:ea typeface="Open Sans" panose="020B0606030504020204" pitchFamily="34" charset="0"/>
                <a:cs typeface="Arial" panose="020B0604020202020204" pitchFamily="34" charset="0"/>
              </a:rPr>
              <a:t>not</a:t>
            </a:r>
            <a:r>
              <a:rPr lang="en-US" sz="2600" dirty="0">
                <a:latin typeface="Arial" panose="020B0604020202020204" pitchFamily="34" charset="0"/>
                <a:ea typeface="Open Sans" panose="020B0606030504020204" pitchFamily="34" charset="0"/>
                <a:cs typeface="Arial" panose="020B0604020202020204" pitchFamily="34" charset="0"/>
              </a:rPr>
              <a:t> controlled by the public.</a:t>
            </a:r>
          </a:p>
          <a:p>
            <a:pPr marL="342900" lvl="1" indent="-342900" eaLnBrk="1" fontAlgn="auto" hangingPunct="1">
              <a:lnSpc>
                <a:spcPct val="80000"/>
              </a:lnSpc>
              <a:spcAft>
                <a:spcPts val="0"/>
              </a:spcAft>
              <a:buFont typeface="Arial" panose="020B0604020202020204" pitchFamily="34" charset="0"/>
              <a:buChar char="•"/>
              <a:defRPr/>
            </a:pPr>
            <a:r>
              <a:rPr lang="en-US" sz="2600" dirty="0">
                <a:latin typeface="Arial" panose="020B0604020202020204" pitchFamily="34" charset="0"/>
                <a:ea typeface="Open Sans" panose="020B0606030504020204" pitchFamily="34" charset="0"/>
                <a:cs typeface="Arial" panose="020B0604020202020204" pitchFamily="34" charset="0"/>
              </a:rPr>
              <a:t>Charter School can set more stringent requirements that foster </a:t>
            </a:r>
            <a:r>
              <a:rPr lang="en-US" sz="2600" u="sng" dirty="0">
                <a:latin typeface="Arial" panose="020B0604020202020204" pitchFamily="34" charset="0"/>
                <a:ea typeface="Open Sans" panose="020B0606030504020204" pitchFamily="34" charset="0"/>
                <a:cs typeface="Arial" panose="020B0604020202020204" pitchFamily="34" charset="0"/>
              </a:rPr>
              <a:t>greater</a:t>
            </a:r>
            <a:r>
              <a:rPr lang="en-US" sz="2600" dirty="0">
                <a:latin typeface="Arial" panose="020B0604020202020204" pitchFamily="34" charset="0"/>
                <a:ea typeface="Open Sans" panose="020B0606030504020204" pitchFamily="34" charset="0"/>
                <a:cs typeface="Arial" panose="020B0604020202020204" pitchFamily="34" charset="0"/>
              </a:rPr>
              <a:t> access and participation (e.g., longer posting periods), but Charter School cannot do less than the law requires.  Check charter, Bylaws and MOUs to see if your requirements are more stringent. </a:t>
            </a:r>
          </a:p>
          <a:p>
            <a:pPr eaLnBrk="1" fontAlgn="auto" hangingPunct="1">
              <a:spcAft>
                <a:spcPts val="0"/>
              </a:spcAft>
              <a:defRPr/>
            </a:pPr>
            <a:endParaRPr lang="en-US" dirty="0"/>
          </a:p>
        </p:txBody>
      </p:sp>
      <p:sp>
        <p:nvSpPr>
          <p:cNvPr id="18437" name="Slide Number Placeholder 3">
            <a:extLst>
              <a:ext uri="{FF2B5EF4-FFF2-40B4-BE49-F238E27FC236}">
                <a16:creationId xmlns:a16="http://schemas.microsoft.com/office/drawing/2014/main" id="{90128184-408A-4F78-B3E0-CC5922C93754}"/>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3E94FA8-7116-431F-ACF0-212A9F7EC9E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71381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D1EC35F5-CA3C-4F22-ACA1-07552D11B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itle 1">
            <a:extLst>
              <a:ext uri="{FF2B5EF4-FFF2-40B4-BE49-F238E27FC236}">
                <a16:creationId xmlns:a16="http://schemas.microsoft.com/office/drawing/2014/main" id="{92429598-99DA-4F47-B30A-D0FE188E2298}"/>
              </a:ext>
            </a:extLst>
          </p:cNvPr>
          <p:cNvSpPr>
            <a:spLocks noGrp="1" noChangeArrowheads="1"/>
          </p:cNvSpPr>
          <p:nvPr>
            <p:ph type="title"/>
          </p:nvPr>
        </p:nvSpPr>
        <p:spPr>
          <a:xfrm>
            <a:off x="457200" y="76200"/>
            <a:ext cx="8229600" cy="1143000"/>
          </a:xfrm>
        </p:spPr>
        <p:txBody>
          <a:bodyPr/>
          <a:lstStyle/>
          <a:p>
            <a:pPr algn="l" eaLnBrk="1" hangingPunct="1"/>
            <a:r>
              <a:rPr lang="en-US" altLang="en-US" sz="3000" b="1" dirty="0">
                <a:solidFill>
                  <a:schemeClr val="bg1"/>
                </a:solidFill>
                <a:latin typeface="Arial Black" panose="020B0A04020102020204" pitchFamily="34" charset="0"/>
                <a:ea typeface="Open Sans Extrabold" panose="020B0906030804020204" pitchFamily="34" charset="0"/>
                <a:cs typeface="Arial" panose="020B0604020202020204" pitchFamily="34" charset="0"/>
              </a:rPr>
              <a:t>2. What is a Meeting?</a:t>
            </a:r>
            <a:endParaRPr lang="en-US" altLang="en-US" sz="3000" dirty="0">
              <a:latin typeface="Arial Black" panose="020B0A04020102020204" pitchFamily="34" charset="0"/>
              <a:ea typeface="Open Sans Extrabold" panose="020B0906030804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DCF7DBE-AA4C-4C01-B7CF-1C7E9C90986E}"/>
              </a:ext>
            </a:extLst>
          </p:cNvPr>
          <p:cNvSpPr>
            <a:spLocks noGrp="1"/>
          </p:cNvSpPr>
          <p:nvPr>
            <p:ph idx="1"/>
          </p:nvPr>
        </p:nvSpPr>
        <p:spPr/>
        <p:txBody>
          <a:bodyPr rtlCol="0">
            <a:normAutofit/>
          </a:bodyPr>
          <a:lstStyle/>
          <a:p>
            <a:pPr marL="514350" indent="-514350" eaLnBrk="1" fontAlgn="auto" hangingPunct="1">
              <a:spcAft>
                <a:spcPts val="0"/>
              </a:spcAft>
              <a:buFont typeface="Arial" panose="020B0604020202020204" pitchFamily="34" charset="0"/>
              <a:buAutoNum type="alphaUcPeriod"/>
              <a:defRPr/>
            </a:pPr>
            <a:r>
              <a:rPr lang="en-US" sz="2800" b="1" dirty="0">
                <a:latin typeface="Arial" panose="020B0604020202020204" pitchFamily="34" charset="0"/>
                <a:ea typeface="Open Sans Semibold" panose="020B0706030804020204" pitchFamily="34" charset="0"/>
                <a:cs typeface="Arial" panose="020B0604020202020204" pitchFamily="34" charset="0"/>
              </a:rPr>
              <a:t>Basic Definition:</a:t>
            </a:r>
          </a:p>
          <a:p>
            <a:pPr marL="0"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panose="020B0606030504020204" pitchFamily="34" charset="0"/>
              <a:cs typeface="Arial" panose="020B0604020202020204" pitchFamily="34" charset="0"/>
            </a:endParaRPr>
          </a:p>
          <a:p>
            <a:pPr marL="400050" lvl="1"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panose="020B0606030504020204" pitchFamily="34" charset="0"/>
                <a:cs typeface="Arial" panose="020B0604020202020204" pitchFamily="34" charset="0"/>
              </a:rPr>
              <a:t>When any congregation of a majority of the members of the Board meet to </a:t>
            </a:r>
            <a:r>
              <a:rPr lang="en-US" sz="2400" u="sng" dirty="0">
                <a:latin typeface="Arial" panose="020B0604020202020204" pitchFamily="34" charset="0"/>
                <a:ea typeface="Open Sans" panose="020B0606030504020204" pitchFamily="34" charset="0"/>
                <a:cs typeface="Arial" panose="020B0604020202020204" pitchFamily="34" charset="0"/>
              </a:rPr>
              <a:t>hear, discuss, deliberate, or take action</a:t>
            </a:r>
            <a:r>
              <a:rPr lang="en-US" sz="2400" dirty="0">
                <a:latin typeface="Arial" panose="020B0604020202020204" pitchFamily="34" charset="0"/>
                <a:ea typeface="Open Sans" panose="020B0606030504020204" pitchFamily="34" charset="0"/>
                <a:cs typeface="Arial" panose="020B0604020202020204" pitchFamily="34" charset="0"/>
              </a:rPr>
              <a:t> on any item of Charter School business.</a:t>
            </a:r>
          </a:p>
          <a:p>
            <a:pPr marL="0" indent="0" eaLnBrk="1" fontAlgn="auto" hangingPunct="1">
              <a:spcAft>
                <a:spcPts val="0"/>
              </a:spcAft>
              <a:buFont typeface="Arial" panose="020B0604020202020204" pitchFamily="34" charset="0"/>
              <a:buNone/>
              <a:defRPr/>
            </a:pPr>
            <a:endParaRPr lang="en-US" dirty="0"/>
          </a:p>
        </p:txBody>
      </p:sp>
      <p:sp>
        <p:nvSpPr>
          <p:cNvPr id="19461" name="Slide Number Placeholder 3">
            <a:extLst>
              <a:ext uri="{FF2B5EF4-FFF2-40B4-BE49-F238E27FC236}">
                <a16:creationId xmlns:a16="http://schemas.microsoft.com/office/drawing/2014/main" id="{9C7FA93E-44DB-4137-A462-FB41E99EB247}"/>
              </a:ext>
            </a:extLst>
          </p:cNvPr>
          <p:cNvSpPr>
            <a:spLocks noGrp="1" noChangeArrowheads="1"/>
          </p:cNvSpPr>
          <p:nvPr>
            <p:ph type="sldNum" sz="quarter" idx="12"/>
          </p:nvPr>
        </p:nvSpPr>
        <p:spPr bwMode="auto">
          <a:xfrm>
            <a:off x="6553200" y="6172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5512FE3-5CD7-4C5E-8FF3-99ECE7C6D16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830075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MYM Presentation slide master Pauls fixes 022508">
  <a:themeElements>
    <a:clrScheme name="SMYM Presentation slide master Pauls fixes 02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slide master Pauls fixes 02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MYM Presentation slide master Pauls fixes 02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slide master Pauls fixes 0225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slide master Pauls fixes 0225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slide master Pauls fixes 0225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slide master Pauls fixes 0225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slide master Pauls fixes 0225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slide master Pauls fixes 0225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slide master Pauls fixes 0225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slide master Pauls fixes 0225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slide master Pauls fixes 0225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slide master Pauls fixes 0225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slide master Pauls fixes 0225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CSA Presentation Template">
  <a:themeElements>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CSA Presentation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CS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A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A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A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A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A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A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A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A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A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A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7670</TotalTime>
  <Words>3007</Words>
  <Application>Microsoft Office PowerPoint</Application>
  <PresentationFormat>On-screen Show (4:3)</PresentationFormat>
  <Paragraphs>289</Paragraphs>
  <Slides>35</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Arial Black</vt:lpstr>
      <vt:lpstr>Arrus BT</vt:lpstr>
      <vt:lpstr>Calibri</vt:lpstr>
      <vt:lpstr>Courier New</vt:lpstr>
      <vt:lpstr>Open Sans</vt:lpstr>
      <vt:lpstr>Open Sans Semibold</vt:lpstr>
      <vt:lpstr>Times New Roman</vt:lpstr>
      <vt:lpstr>Verdana</vt:lpstr>
      <vt:lpstr>Office Theme</vt:lpstr>
      <vt:lpstr>SMYM Presentation slide master Pauls fixes 022508</vt:lpstr>
      <vt:lpstr>CCSA Presentation Template</vt:lpstr>
      <vt:lpstr>PowerPoint Presentation</vt:lpstr>
      <vt:lpstr>COVID Times: AB 361</vt:lpstr>
      <vt:lpstr>COVID Times: AB 361</vt:lpstr>
      <vt:lpstr>COVID Times: AB 361</vt:lpstr>
      <vt:lpstr>PowerPoint Presentation</vt:lpstr>
      <vt:lpstr>Overview: 6 Questions</vt:lpstr>
      <vt:lpstr>1. What is the Purpose of the Act?</vt:lpstr>
      <vt:lpstr>1. What is the Purpose of the Act? </vt:lpstr>
      <vt:lpstr>2. What is a Meeting?</vt:lpstr>
      <vt:lpstr>2. What is a Meeting? </vt:lpstr>
      <vt:lpstr>2. What is a Meeting? </vt:lpstr>
      <vt:lpstr>2. What is a Meeting? </vt:lpstr>
      <vt:lpstr>2. What is a Meeting? </vt:lpstr>
      <vt:lpstr>2. What is a Meeting? </vt:lpstr>
      <vt:lpstr>2. What is a Meeting? </vt:lpstr>
      <vt:lpstr>2. What is a Meeting? </vt:lpstr>
      <vt:lpstr>2. What is a Meeting? </vt:lpstr>
      <vt:lpstr>2. What is a Meeting? </vt:lpstr>
      <vt:lpstr>2. What is a Meeting? </vt:lpstr>
      <vt:lpstr>2. What is a Meeting? </vt:lpstr>
      <vt:lpstr>2. What is a Meeting? </vt:lpstr>
      <vt:lpstr>3. What are the Notice &amp; Agenda       Requirements?</vt:lpstr>
      <vt:lpstr>3. What are the Notice &amp; Agenda      Requirements?</vt:lpstr>
      <vt:lpstr>3. What are the Notice &amp; Agenda      Requirements?</vt:lpstr>
      <vt:lpstr>3. What are the Notice &amp; Agenda      Requirements?</vt:lpstr>
      <vt:lpstr>3. What are the Notice &amp; Agenda        Requirements? </vt:lpstr>
      <vt:lpstr>3. What are the Notice &amp; Agenda      Requirements?</vt:lpstr>
      <vt:lpstr>4. What are the Public’s Rights?</vt:lpstr>
      <vt:lpstr>4. What are the Public’s Rights?</vt:lpstr>
      <vt:lpstr>4. What are the Public’s Rights?</vt:lpstr>
      <vt:lpstr>5. What are the Permissible  Closed Session Topics?</vt:lpstr>
      <vt:lpstr>5. What are the Permissible  Closed Session Topics?</vt:lpstr>
      <vt:lpstr>6. What are the Penalties &amp;  Remedies for Violating the Act?</vt:lpstr>
      <vt:lpstr>6. What are the Penalties &amp;  Remedies for Violating the 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Perez</dc:creator>
  <cp:lastModifiedBy>Katy Byrne</cp:lastModifiedBy>
  <cp:revision>213</cp:revision>
  <cp:lastPrinted>2020-05-18T20:00:48Z</cp:lastPrinted>
  <dcterms:created xsi:type="dcterms:W3CDTF">2016-01-21T19:04:53Z</dcterms:created>
  <dcterms:modified xsi:type="dcterms:W3CDTF">2023-01-27T19:25:48Z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ndDocumentId">
    <vt:lpwstr>4881-4480-4685</vt:lpwstr>
  </op:property>
</op:Properties>
</file>