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4"/>
  </p:notesMasterIdLst>
  <p:sldIdLst>
    <p:sldId id="293" r:id="rId2"/>
    <p:sldId id="287" r:id="rId3"/>
    <p:sldId id="278" r:id="rId4"/>
    <p:sldId id="279" r:id="rId5"/>
    <p:sldId id="294" r:id="rId6"/>
    <p:sldId id="280" r:id="rId7"/>
    <p:sldId id="281" r:id="rId8"/>
    <p:sldId id="288" r:id="rId9"/>
    <p:sldId id="289" r:id="rId10"/>
    <p:sldId id="290" r:id="rId11"/>
    <p:sldId id="291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A9EFC-A667-4959-809D-08466598289B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45953-2C1A-425C-9658-5E6CAE9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90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45953-2C1A-425C-9658-5E6CAE9EC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v1.3" type="title">
  <p:cSld name="Cover Slide v1.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24067"/>
            <a:ext cx="9144000" cy="237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602" y="614723"/>
            <a:ext cx="2672291" cy="1213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894924" y="1752600"/>
            <a:ext cx="6751365" cy="181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894922" y="3543300"/>
            <a:ext cx="6751367" cy="44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2774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2100649" y="6400800"/>
            <a:ext cx="7043351" cy="457200"/>
          </a:xfrm>
          <a:custGeom>
            <a:avLst/>
            <a:gdLst/>
            <a:ahLst/>
            <a:cxnLst/>
            <a:rect l="l" t="t" r="r" b="b"/>
            <a:pathLst>
              <a:path w="7043351" h="457200" extrusionOk="0">
                <a:moveTo>
                  <a:pt x="370702" y="0"/>
                </a:moveTo>
                <a:lnTo>
                  <a:pt x="6865666" y="0"/>
                </a:lnTo>
                <a:lnTo>
                  <a:pt x="7035113" y="0"/>
                </a:lnTo>
                <a:lnTo>
                  <a:pt x="7043351" y="0"/>
                </a:lnTo>
                <a:lnTo>
                  <a:pt x="7043351" y="457188"/>
                </a:lnTo>
                <a:lnTo>
                  <a:pt x="7043351" y="457188"/>
                </a:lnTo>
                <a:lnTo>
                  <a:pt x="7043351" y="457200"/>
                </a:lnTo>
                <a:lnTo>
                  <a:pt x="7033555" y="457188"/>
                </a:lnTo>
                <a:lnTo>
                  <a:pt x="6865666" y="457188"/>
                </a:lnTo>
                <a:lnTo>
                  <a:pt x="6865666" y="456983"/>
                </a:lnTo>
                <a:lnTo>
                  <a:pt x="0" y="448574"/>
                </a:lnTo>
                <a:close/>
              </a:path>
            </a:pathLst>
          </a:custGeom>
          <a:solidFill>
            <a:srgbClr val="00A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84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0" y="495300"/>
            <a:ext cx="91440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86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>
  <p:cSld name="Thank You Dar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10800000" flipH="1">
            <a:off x="0" y="0"/>
            <a:ext cx="4572000" cy="649224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041" y="511230"/>
            <a:ext cx="2639059" cy="12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2774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100649" y="6400800"/>
            <a:ext cx="7043351" cy="457200"/>
          </a:xfrm>
          <a:custGeom>
            <a:avLst/>
            <a:gdLst/>
            <a:ahLst/>
            <a:cxnLst/>
            <a:rect l="l" t="t" r="r" b="b"/>
            <a:pathLst>
              <a:path w="7043351" h="457200" extrusionOk="0">
                <a:moveTo>
                  <a:pt x="370702" y="0"/>
                </a:moveTo>
                <a:lnTo>
                  <a:pt x="6865666" y="0"/>
                </a:lnTo>
                <a:lnTo>
                  <a:pt x="7035113" y="0"/>
                </a:lnTo>
                <a:lnTo>
                  <a:pt x="7043351" y="0"/>
                </a:lnTo>
                <a:lnTo>
                  <a:pt x="7043351" y="457188"/>
                </a:lnTo>
                <a:lnTo>
                  <a:pt x="7043351" y="457188"/>
                </a:lnTo>
                <a:lnTo>
                  <a:pt x="7043351" y="457200"/>
                </a:lnTo>
                <a:lnTo>
                  <a:pt x="7033555" y="457188"/>
                </a:lnTo>
                <a:lnTo>
                  <a:pt x="6865666" y="457188"/>
                </a:lnTo>
                <a:lnTo>
                  <a:pt x="6865666" y="456983"/>
                </a:lnTo>
                <a:lnTo>
                  <a:pt x="0" y="4485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894924" y="3417637"/>
            <a:ext cx="6751365" cy="136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894922" y="4762500"/>
            <a:ext cx="6751367" cy="44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04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>
  <p:cSld name="Thank You L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 rot="10800000" flipH="1">
            <a:off x="0" y="0"/>
            <a:ext cx="4572000" cy="649224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041" y="511230"/>
            <a:ext cx="2639059" cy="12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2774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2100649" y="6400800"/>
            <a:ext cx="7043351" cy="457200"/>
          </a:xfrm>
          <a:custGeom>
            <a:avLst/>
            <a:gdLst/>
            <a:ahLst/>
            <a:cxnLst/>
            <a:rect l="l" t="t" r="r" b="b"/>
            <a:pathLst>
              <a:path w="7043351" h="457200" extrusionOk="0">
                <a:moveTo>
                  <a:pt x="370702" y="0"/>
                </a:moveTo>
                <a:lnTo>
                  <a:pt x="6865666" y="0"/>
                </a:lnTo>
                <a:lnTo>
                  <a:pt x="7035113" y="0"/>
                </a:lnTo>
                <a:lnTo>
                  <a:pt x="7043351" y="0"/>
                </a:lnTo>
                <a:lnTo>
                  <a:pt x="7043351" y="457188"/>
                </a:lnTo>
                <a:lnTo>
                  <a:pt x="7043351" y="457188"/>
                </a:lnTo>
                <a:lnTo>
                  <a:pt x="7043351" y="457200"/>
                </a:lnTo>
                <a:lnTo>
                  <a:pt x="7033555" y="457188"/>
                </a:lnTo>
                <a:lnTo>
                  <a:pt x="6865666" y="457188"/>
                </a:lnTo>
                <a:lnTo>
                  <a:pt x="6865666" y="456983"/>
                </a:lnTo>
                <a:lnTo>
                  <a:pt x="0" y="4485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/>
          </p:nvPr>
        </p:nvSpPr>
        <p:spPr>
          <a:xfrm>
            <a:off x="1894924" y="3417637"/>
            <a:ext cx="6751365" cy="136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C9"/>
              </a:buClr>
              <a:buSzPts val="6600"/>
              <a:buFont typeface="Arial"/>
              <a:buNone/>
              <a:defRPr sz="6600">
                <a:solidFill>
                  <a:srgbClr val="00A3C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1894922" y="4762500"/>
            <a:ext cx="6751367" cy="44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A3C9"/>
              </a:buClr>
              <a:buSzPts val="2000"/>
              <a:buNone/>
              <a:defRPr sz="2000">
                <a:solidFill>
                  <a:srgbClr val="00A3C9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63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LOR REFERENCE">
  <p:cSld name="COLOR REFERENC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2">
            <a:alphaModFix/>
          </a:blip>
          <a:srcRect t="63095"/>
          <a:stretch/>
        </p:blipFill>
        <p:spPr>
          <a:xfrm>
            <a:off x="371710" y="3151220"/>
            <a:ext cx="2898140" cy="118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t="63095"/>
          <a:stretch/>
        </p:blipFill>
        <p:spPr>
          <a:xfrm>
            <a:off x="3368728" y="3151220"/>
            <a:ext cx="2582505" cy="118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t="63095"/>
          <a:stretch/>
        </p:blipFill>
        <p:spPr>
          <a:xfrm>
            <a:off x="6050110" y="3151218"/>
            <a:ext cx="2582505" cy="1181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5"/>
          <p:cNvGrpSpPr/>
          <p:nvPr/>
        </p:nvGrpSpPr>
        <p:grpSpPr>
          <a:xfrm>
            <a:off x="496643" y="1913413"/>
            <a:ext cx="8011039" cy="826674"/>
            <a:chOff x="1594585" y="2324546"/>
            <a:chExt cx="6858000" cy="826674"/>
          </a:xfrm>
        </p:grpSpPr>
        <p:sp>
          <p:nvSpPr>
            <p:cNvPr id="109" name="Google Shape;109;p15"/>
            <p:cNvSpPr/>
            <p:nvPr/>
          </p:nvSpPr>
          <p:spPr>
            <a:xfrm>
              <a:off x="1594585" y="2324546"/>
              <a:ext cx="1072326" cy="826674"/>
            </a:xfrm>
            <a:prstGeom prst="rect">
              <a:avLst/>
            </a:prstGeom>
            <a:solidFill>
              <a:srgbClr val="00539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0,83,155</a:t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751720" y="2324546"/>
              <a:ext cx="1072326" cy="826674"/>
            </a:xfrm>
            <a:prstGeom prst="rect">
              <a:avLst/>
            </a:prstGeom>
            <a:solidFill>
              <a:srgbClr val="00A3C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0,163,201</a:t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908855" y="2324546"/>
              <a:ext cx="1072326" cy="826674"/>
            </a:xfrm>
            <a:prstGeom prst="rect">
              <a:avLst/>
            </a:prstGeom>
            <a:solidFill>
              <a:srgbClr val="FF893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255,137,62</a:t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065990" y="2324546"/>
              <a:ext cx="1072326" cy="8266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255,192,0</a:t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23125" y="2324546"/>
              <a:ext cx="1072326" cy="826674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112,173,71</a:t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380259" y="2324546"/>
              <a:ext cx="1072326" cy="826674"/>
            </a:xfrm>
            <a:prstGeom prst="rect">
              <a:avLst/>
            </a:prstGeom>
            <a:solidFill>
              <a:srgbClr val="9251F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146,81,241</a:t>
              </a:r>
              <a:endParaRPr/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371709" y="4465662"/>
            <a:ext cx="8260906" cy="1181106"/>
            <a:chOff x="571500" y="4876795"/>
            <a:chExt cx="8260906" cy="1181106"/>
          </a:xfrm>
        </p:grpSpPr>
        <p:pic>
          <p:nvPicPr>
            <p:cNvPr id="116" name="Google Shape;116;p15"/>
            <p:cNvPicPr preferRelativeResize="0"/>
            <p:nvPr/>
          </p:nvPicPr>
          <p:blipFill rotWithShape="1">
            <a:blip r:embed="rId5">
              <a:alphaModFix/>
            </a:blip>
            <a:srcRect t="63095"/>
            <a:stretch/>
          </p:blipFill>
          <p:spPr>
            <a:xfrm>
              <a:off x="571500" y="4876799"/>
              <a:ext cx="2582505" cy="1181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5"/>
            <p:cNvPicPr preferRelativeResize="0"/>
            <p:nvPr/>
          </p:nvPicPr>
          <p:blipFill rotWithShape="1">
            <a:blip r:embed="rId6">
              <a:alphaModFix/>
            </a:blip>
            <a:srcRect t="63095"/>
            <a:stretch/>
          </p:blipFill>
          <p:spPr>
            <a:xfrm>
              <a:off x="3568518" y="4876797"/>
              <a:ext cx="2582505" cy="1181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5"/>
            <p:cNvPicPr preferRelativeResize="0"/>
            <p:nvPr/>
          </p:nvPicPr>
          <p:blipFill rotWithShape="1">
            <a:blip r:embed="rId7">
              <a:alphaModFix/>
            </a:blip>
            <a:srcRect t="63095"/>
            <a:stretch/>
          </p:blipFill>
          <p:spPr>
            <a:xfrm>
              <a:off x="6249901" y="4876795"/>
              <a:ext cx="2582505" cy="11811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15"/>
          <p:cNvSpPr/>
          <p:nvPr/>
        </p:nvSpPr>
        <p:spPr>
          <a:xfrm>
            <a:off x="571500" y="685800"/>
            <a:ext cx="7886700" cy="876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Color Reference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055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8229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33800"/>
            <a:ext cx="8229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19619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F222-A035-4E6D-BF5D-4559CBE7DB42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5447-6604-4459-B239-17F44D43F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v3.1">
  <p:cSld name="Cover Slide v3.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t="22278" b="10434"/>
          <a:stretch/>
        </p:blipFill>
        <p:spPr>
          <a:xfrm>
            <a:off x="0" y="2015152"/>
            <a:ext cx="9144000" cy="440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295" y="546989"/>
            <a:ext cx="2151256" cy="97701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3238500" y="112062"/>
            <a:ext cx="5407789" cy="136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3238498" y="1447800"/>
            <a:ext cx="5407791" cy="44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2774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100649" y="6400800"/>
            <a:ext cx="7043351" cy="457200"/>
          </a:xfrm>
          <a:custGeom>
            <a:avLst/>
            <a:gdLst/>
            <a:ahLst/>
            <a:cxnLst/>
            <a:rect l="l" t="t" r="r" b="b"/>
            <a:pathLst>
              <a:path w="7043351" h="457200" extrusionOk="0">
                <a:moveTo>
                  <a:pt x="370702" y="0"/>
                </a:moveTo>
                <a:lnTo>
                  <a:pt x="6865666" y="0"/>
                </a:lnTo>
                <a:lnTo>
                  <a:pt x="7035113" y="0"/>
                </a:lnTo>
                <a:lnTo>
                  <a:pt x="7043351" y="0"/>
                </a:lnTo>
                <a:lnTo>
                  <a:pt x="7043351" y="457188"/>
                </a:lnTo>
                <a:lnTo>
                  <a:pt x="7043351" y="457188"/>
                </a:lnTo>
                <a:lnTo>
                  <a:pt x="7043351" y="457200"/>
                </a:lnTo>
                <a:lnTo>
                  <a:pt x="7033555" y="457188"/>
                </a:lnTo>
                <a:lnTo>
                  <a:pt x="6865666" y="457188"/>
                </a:lnTo>
                <a:lnTo>
                  <a:pt x="6865666" y="456983"/>
                </a:lnTo>
                <a:lnTo>
                  <a:pt x="0" y="448574"/>
                </a:lnTo>
                <a:close/>
              </a:path>
            </a:pathLst>
          </a:custGeom>
          <a:solidFill>
            <a:srgbClr val="00A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779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3903" y="1407668"/>
            <a:ext cx="5202873" cy="1646427"/>
          </a:xfrm>
        </p:spPr>
        <p:txBody>
          <a:bodyPr anchor="ctr" anchorCtr="0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v5.3">
  <p:cSld name="Cover Slide v5.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t="10841" b="17307"/>
          <a:stretch/>
        </p:blipFill>
        <p:spPr>
          <a:xfrm>
            <a:off x="0" y="686"/>
            <a:ext cx="9143999" cy="490603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 rot="10800000" flipH="1">
            <a:off x="0" y="686"/>
            <a:ext cx="3561644" cy="4905352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040" y="461011"/>
            <a:ext cx="1863441" cy="84963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>
            <a:off x="1894924" y="4785548"/>
            <a:ext cx="6848628" cy="136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894922" y="6134100"/>
            <a:ext cx="6848630" cy="44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 rot="10800000" flipH="1">
            <a:off x="0" y="4906723"/>
            <a:ext cx="872480" cy="1207789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41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. Text, R. Photo">
  <p:cSld name="Title. L. Text, R. Pho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>
            <a:spLocks noGrp="1"/>
          </p:cNvSpPr>
          <p:nvPr>
            <p:ph type="pic" idx="2"/>
          </p:nvPr>
        </p:nvSpPr>
        <p:spPr>
          <a:xfrm>
            <a:off x="5319713" y="1582738"/>
            <a:ext cx="3136900" cy="4191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559105" y="1562100"/>
            <a:ext cx="4584395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55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. Text, R. Chart">
  <p:cSld name="Title. L. Text, R. Char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559105" y="1562100"/>
            <a:ext cx="4012895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chart" idx="2"/>
          </p:nvPr>
        </p:nvSpPr>
        <p:spPr>
          <a:xfrm>
            <a:off x="4724400" y="1562100"/>
            <a:ext cx="3924300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47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Intro Text,, Bottom Chart">
  <p:cSld name="Title. Intro Text,, Bottom Char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559105" y="1371600"/>
            <a:ext cx="808959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>
            <a:spLocks noGrp="1"/>
          </p:cNvSpPr>
          <p:nvPr>
            <p:ph type="chart" idx="2"/>
          </p:nvPr>
        </p:nvSpPr>
        <p:spPr>
          <a:xfrm>
            <a:off x="1729212" y="3429000"/>
            <a:ext cx="5761776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2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59105" y="1562100"/>
            <a:ext cx="3898595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750105" y="1562100"/>
            <a:ext cx="3898595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0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559105" y="1233488"/>
            <a:ext cx="388299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559105" y="2106612"/>
            <a:ext cx="3882998" cy="414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4746579" y="1233488"/>
            <a:ext cx="390212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4746579" y="2106612"/>
            <a:ext cx="3902121" cy="414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55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5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2774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2100649" y="6400800"/>
            <a:ext cx="7043351" cy="457200"/>
          </a:xfrm>
          <a:custGeom>
            <a:avLst/>
            <a:gdLst/>
            <a:ahLst/>
            <a:cxnLst/>
            <a:rect l="l" t="t" r="r" b="b"/>
            <a:pathLst>
              <a:path w="7043351" h="457200" extrusionOk="0">
                <a:moveTo>
                  <a:pt x="370702" y="0"/>
                </a:moveTo>
                <a:lnTo>
                  <a:pt x="6865666" y="0"/>
                </a:lnTo>
                <a:lnTo>
                  <a:pt x="7035113" y="0"/>
                </a:lnTo>
                <a:lnTo>
                  <a:pt x="7043351" y="0"/>
                </a:lnTo>
                <a:lnTo>
                  <a:pt x="7043351" y="457188"/>
                </a:lnTo>
                <a:lnTo>
                  <a:pt x="7043351" y="457188"/>
                </a:lnTo>
                <a:lnTo>
                  <a:pt x="7043351" y="457200"/>
                </a:lnTo>
                <a:lnTo>
                  <a:pt x="7033555" y="457188"/>
                </a:lnTo>
                <a:lnTo>
                  <a:pt x="6865666" y="457188"/>
                </a:lnTo>
                <a:lnTo>
                  <a:pt x="6865666" y="456983"/>
                </a:lnTo>
                <a:lnTo>
                  <a:pt x="0" y="448574"/>
                </a:lnTo>
                <a:close/>
              </a:path>
            </a:pathLst>
          </a:custGeom>
          <a:solidFill>
            <a:srgbClr val="00A3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5071648" y="6492240"/>
            <a:ext cx="315083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343900" y="6492240"/>
            <a:ext cx="29121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66978" y="6480312"/>
            <a:ext cx="1844847" cy="278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>
            <a:off x="0" y="834887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559105" y="1562100"/>
            <a:ext cx="8089595" cy="468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559105" y="178031"/>
            <a:ext cx="8089595" cy="77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"/>
          <p:cNvSpPr txBox="1"/>
          <p:nvPr/>
        </p:nvSpPr>
        <p:spPr>
          <a:xfrm>
            <a:off x="8228153" y="6498595"/>
            <a:ext cx="1769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4845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663" r:id="rId19"/>
    <p:sldLayoutId id="2147483672" r:id="rId20"/>
    <p:sldLayoutId id="2147483681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6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5448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dirty="0"/>
              <a:t>FY </a:t>
            </a:r>
            <a:r>
              <a:rPr lang="en-US" dirty="0" smtClean="0"/>
              <a:t>2022/23 Budget</a:t>
            </a:r>
            <a:endParaRPr dirty="0"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fontScale="85000" lnSpcReduction="10000"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dirty="0" smtClean="0"/>
              <a:t>YPI Charter Schools Finance Committee </a:t>
            </a:r>
            <a:r>
              <a:rPr lang="en-US" dirty="0"/>
              <a:t>Meeting, </a:t>
            </a:r>
            <a:r>
              <a:rPr lang="en-US" dirty="0" smtClean="0"/>
              <a:t>June 27,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45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MORCS– Summary Budget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838200"/>
            <a:ext cx="649641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HS– Summary Budget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277" y="914400"/>
            <a:ext cx="651753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YPICS – </a:t>
            </a:r>
            <a:r>
              <a:rPr lang="en-US" dirty="0" smtClean="0"/>
              <a:t>Summary Budget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718" y="914400"/>
            <a:ext cx="630152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4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28600"/>
            <a:ext cx="8001000" cy="609600"/>
          </a:xfrm>
        </p:spPr>
        <p:txBody>
          <a:bodyPr/>
          <a:lstStyle/>
          <a:p>
            <a:r>
              <a:rPr lang="en-US" dirty="0" smtClean="0"/>
              <a:t>Revenue Assumptions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533400" y="990600"/>
            <a:ext cx="8229600" cy="5105400"/>
          </a:xfrm>
        </p:spPr>
        <p:txBody>
          <a:bodyPr>
            <a:normAutofit fontScale="925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FY21-22 – Hold Harmless provision for charter </a:t>
            </a:r>
            <a:r>
              <a:rPr lang="en-US" sz="2400" dirty="0" smtClean="0"/>
              <a:t>school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FY22-23 – Hold Harmless does not include charter schools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FY22-23 - COLA 6.56%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$8 billion, one‐time per‐ADA discretionary grant ($1300 per ADA)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$</a:t>
            </a:r>
            <a:r>
              <a:rPr lang="en-US" sz="2400" dirty="0"/>
              <a:t>2.1 billion boost to LCFF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SB740 assumes 75% funding reduction for Other Costs and 5% reduction to Rent Reimbursement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GEAR UP grant ending September 2022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Community Schools Planning Grants</a:t>
            </a:r>
          </a:p>
          <a:p>
            <a:pPr marL="27432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3322525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Revenue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Enrollment / ADA</a:t>
            </a:r>
          </a:p>
          <a:p>
            <a:pPr lvl="1"/>
            <a:r>
              <a:rPr lang="en-US" dirty="0" smtClean="0"/>
              <a:t>BCCS – 322 / 302.68 or 94%</a:t>
            </a:r>
          </a:p>
          <a:p>
            <a:pPr lvl="1"/>
            <a:r>
              <a:rPr lang="en-US" dirty="0" smtClean="0"/>
              <a:t>MORCS – 270 / 253.80 or 94%</a:t>
            </a:r>
          </a:p>
          <a:p>
            <a:pPr lvl="1"/>
            <a:r>
              <a:rPr lang="en-US" dirty="0" smtClean="0"/>
              <a:t>High School – 214 / 196.88 or 92%</a:t>
            </a:r>
          </a:p>
          <a:p>
            <a:r>
              <a:rPr lang="en-US" dirty="0"/>
              <a:t>Unduplicated Count</a:t>
            </a:r>
          </a:p>
          <a:p>
            <a:pPr lvl="1"/>
            <a:r>
              <a:rPr lang="en-US" dirty="0"/>
              <a:t>BCCS – </a:t>
            </a:r>
            <a:r>
              <a:rPr lang="en-US" dirty="0" smtClean="0"/>
              <a:t>85%</a:t>
            </a:r>
            <a:endParaRPr lang="en-US" dirty="0"/>
          </a:p>
          <a:p>
            <a:pPr lvl="1"/>
            <a:r>
              <a:rPr lang="en-US" dirty="0"/>
              <a:t>MORCS – </a:t>
            </a:r>
            <a:r>
              <a:rPr lang="en-US" dirty="0" smtClean="0"/>
              <a:t>95%</a:t>
            </a:r>
            <a:endParaRPr lang="en-US" dirty="0"/>
          </a:p>
          <a:p>
            <a:pPr lvl="1"/>
            <a:r>
              <a:rPr lang="en-US" dirty="0"/>
              <a:t>High School – </a:t>
            </a:r>
            <a:r>
              <a:rPr lang="en-US" dirty="0" smtClean="0"/>
              <a:t>89%</a:t>
            </a:r>
            <a:endParaRPr lang="en-US" dirty="0"/>
          </a:p>
          <a:p>
            <a:pPr lvl="1"/>
            <a:r>
              <a:rPr lang="en-US" dirty="0"/>
              <a:t>LAUSD – </a:t>
            </a:r>
            <a:r>
              <a:rPr lang="en-US" dirty="0" smtClean="0"/>
              <a:t>85.62%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43991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Expense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4572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Updated Teacher Salary Scale</a:t>
            </a:r>
          </a:p>
          <a:p>
            <a:pPr lvl="1"/>
            <a:r>
              <a:rPr lang="en-US" dirty="0" smtClean="0"/>
              <a:t>Salary Increase (COLA)</a:t>
            </a:r>
          </a:p>
          <a:p>
            <a:pPr lvl="1"/>
            <a:r>
              <a:rPr lang="en-US" dirty="0" smtClean="0"/>
              <a:t>Increase minimum hourly rate to $18</a:t>
            </a:r>
          </a:p>
          <a:p>
            <a:pPr lvl="1"/>
            <a:r>
              <a:rPr lang="en-US" dirty="0" smtClean="0"/>
              <a:t>STRS increase from 16.92% to 19.1%</a:t>
            </a:r>
          </a:p>
          <a:p>
            <a:pPr lvl="1"/>
            <a:r>
              <a:rPr lang="en-US" dirty="0" smtClean="0"/>
              <a:t>Computer Replacement Plan</a:t>
            </a:r>
          </a:p>
          <a:p>
            <a:pPr lvl="1"/>
            <a:r>
              <a:rPr lang="en-US" dirty="0" smtClean="0"/>
              <a:t>Additional Staff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4907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Expense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4572000"/>
          </a:xfrm>
        </p:spPr>
        <p:txBody>
          <a:bodyPr>
            <a:normAutofit fontScale="55000" lnSpcReduction="20000"/>
          </a:bodyPr>
          <a:lstStyle/>
          <a:p>
            <a:pPr marL="114300" indent="0"/>
            <a:r>
              <a:rPr lang="en-US" dirty="0" smtClean="0"/>
              <a:t>Additional Staff </a:t>
            </a:r>
          </a:p>
          <a:p>
            <a:pPr lvl="1"/>
            <a:r>
              <a:rPr lang="en-US" dirty="0" smtClean="0"/>
              <a:t>BCCS</a:t>
            </a:r>
          </a:p>
          <a:p>
            <a:pPr lvl="2"/>
            <a:r>
              <a:rPr lang="en-US" dirty="0"/>
              <a:t>School Psychologist in-lieu of </a:t>
            </a:r>
            <a:r>
              <a:rPr lang="en-US" dirty="0" smtClean="0"/>
              <a:t>contract</a:t>
            </a:r>
          </a:p>
          <a:p>
            <a:pPr lvl="2"/>
            <a:r>
              <a:rPr lang="en-US" dirty="0"/>
              <a:t>Reading </a:t>
            </a:r>
            <a:r>
              <a:rPr lang="en-US" dirty="0" smtClean="0"/>
              <a:t>Specialist</a:t>
            </a:r>
          </a:p>
          <a:p>
            <a:pPr lvl="2"/>
            <a:r>
              <a:rPr lang="en-US" dirty="0"/>
              <a:t>Instructional </a:t>
            </a:r>
            <a:r>
              <a:rPr lang="en-US" dirty="0" smtClean="0"/>
              <a:t>Coach</a:t>
            </a:r>
          </a:p>
          <a:p>
            <a:pPr lvl="2"/>
            <a:r>
              <a:rPr lang="en-US" dirty="0" smtClean="0"/>
              <a:t>Community Schools Coordinator</a:t>
            </a:r>
          </a:p>
          <a:p>
            <a:pPr lvl="1"/>
            <a:r>
              <a:rPr lang="en-US" dirty="0" smtClean="0"/>
              <a:t>MORCS</a:t>
            </a:r>
          </a:p>
          <a:p>
            <a:pPr lvl="2"/>
            <a:r>
              <a:rPr lang="en-US" dirty="0"/>
              <a:t>School Psychologist in-lieu of contract</a:t>
            </a:r>
          </a:p>
          <a:p>
            <a:pPr lvl="2"/>
            <a:r>
              <a:rPr lang="en-US" dirty="0" smtClean="0"/>
              <a:t>Part </a:t>
            </a:r>
            <a:r>
              <a:rPr lang="en-US" dirty="0"/>
              <a:t>Time Custodian (MORCS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Floating Substitute Teacher</a:t>
            </a:r>
          </a:p>
          <a:p>
            <a:pPr lvl="2"/>
            <a:r>
              <a:rPr lang="en-US" dirty="0" smtClean="0"/>
              <a:t>Community </a:t>
            </a:r>
            <a:r>
              <a:rPr lang="en-US" dirty="0"/>
              <a:t>Schools Coordinator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BCHS</a:t>
            </a:r>
          </a:p>
          <a:p>
            <a:pPr lvl="2"/>
            <a:r>
              <a:rPr lang="en-US" dirty="0"/>
              <a:t>School Psychologist in-lieu of contract</a:t>
            </a:r>
          </a:p>
          <a:p>
            <a:pPr lvl="2"/>
            <a:r>
              <a:rPr lang="en-US" dirty="0" smtClean="0"/>
              <a:t>ESL Specialist (BCHS)</a:t>
            </a:r>
          </a:p>
          <a:p>
            <a:pPr lvl="2"/>
            <a:r>
              <a:rPr lang="en-US" dirty="0" smtClean="0"/>
              <a:t>SPED Teacher (BCHS)</a:t>
            </a:r>
          </a:p>
          <a:p>
            <a:pPr lvl="2"/>
            <a:r>
              <a:rPr lang="en-US" dirty="0" smtClean="0"/>
              <a:t>College &amp; Career Support (BCHS)</a:t>
            </a:r>
          </a:p>
          <a:p>
            <a:pPr lvl="2"/>
            <a:r>
              <a:rPr lang="en-US" dirty="0"/>
              <a:t>Community Schools </a:t>
            </a:r>
            <a:r>
              <a:rPr lang="en-US" dirty="0" smtClean="0"/>
              <a:t>Coordinator</a:t>
            </a:r>
          </a:p>
          <a:p>
            <a:pPr lvl="1"/>
            <a:r>
              <a:rPr lang="en-US" dirty="0" smtClean="0"/>
              <a:t>LSC</a:t>
            </a:r>
          </a:p>
          <a:p>
            <a:pPr lvl="2"/>
            <a:r>
              <a:rPr lang="en-US" dirty="0" smtClean="0"/>
              <a:t>Coordinator </a:t>
            </a:r>
            <a:r>
              <a:rPr lang="en-US" dirty="0"/>
              <a:t>of </a:t>
            </a:r>
            <a:r>
              <a:rPr lang="en-US" dirty="0" smtClean="0"/>
              <a:t>Compliance </a:t>
            </a:r>
          </a:p>
          <a:p>
            <a:pPr marL="104140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53507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Expense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Rent </a:t>
            </a:r>
          </a:p>
          <a:p>
            <a:pPr lvl="1"/>
            <a:r>
              <a:rPr lang="en-US" dirty="0" smtClean="0"/>
              <a:t>BCCS ($148,200)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M&amp;O costs of $300K (MORCS)</a:t>
            </a:r>
          </a:p>
          <a:p>
            <a:pPr lvl="1"/>
            <a:r>
              <a:rPr lang="en-US" dirty="0" smtClean="0"/>
              <a:t>Prop 39 for High School ($247K)</a:t>
            </a:r>
          </a:p>
          <a:p>
            <a:pPr lvl="1"/>
            <a:r>
              <a:rPr lang="en-US" dirty="0" smtClean="0"/>
              <a:t>LSC ($50K)</a:t>
            </a:r>
          </a:p>
          <a:p>
            <a:r>
              <a:rPr lang="en-US" dirty="0" smtClean="0"/>
              <a:t>Capital Projects </a:t>
            </a:r>
            <a:endParaRPr lang="en-US" dirty="0"/>
          </a:p>
          <a:p>
            <a:pPr lvl="1"/>
            <a:r>
              <a:rPr lang="en-US" dirty="0" smtClean="0"/>
              <a:t>A/C Upgrade $50K (BCCS)</a:t>
            </a:r>
          </a:p>
          <a:p>
            <a:pPr lvl="1"/>
            <a:r>
              <a:rPr lang="en-US" dirty="0" smtClean="0"/>
              <a:t>Foundation Repair $60K (BCCS)</a:t>
            </a:r>
          </a:p>
          <a:p>
            <a:pPr lvl="1"/>
            <a:r>
              <a:rPr lang="en-US" dirty="0" smtClean="0"/>
              <a:t>Intercom System Replacement $50K(BCCS)</a:t>
            </a:r>
          </a:p>
          <a:p>
            <a:r>
              <a:rPr lang="en-US" dirty="0" smtClean="0"/>
              <a:t>MORCS Prop 1D repayment loan</a:t>
            </a:r>
          </a:p>
          <a:p>
            <a:r>
              <a:rPr lang="en-US" dirty="0" smtClean="0"/>
              <a:t>LCS Cost – allocated based on the number of students.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5424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Expense Assumptions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ExED contracts:</a:t>
            </a:r>
          </a:p>
          <a:p>
            <a:pPr lvl="1"/>
            <a:r>
              <a:rPr lang="en-US" dirty="0" smtClean="0"/>
              <a:t>Management and Accounting Services :</a:t>
            </a:r>
          </a:p>
          <a:p>
            <a:pPr lvl="2"/>
            <a:r>
              <a:rPr lang="en-US" dirty="0" smtClean="0"/>
              <a:t>FY22-23 $235,750 – (Contract approved last year)</a:t>
            </a:r>
          </a:p>
          <a:p>
            <a:pPr lvl="1"/>
            <a:r>
              <a:rPr lang="en-US" dirty="0" smtClean="0"/>
              <a:t>CALPADS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$12,300 </a:t>
            </a:r>
            <a:r>
              <a:rPr lang="en-US" dirty="0"/>
              <a:t>per </a:t>
            </a:r>
            <a:r>
              <a:rPr lang="en-US" dirty="0" smtClean="0"/>
              <a:t>school ($600 increase per school from FY21-22)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09735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55"/>
            <a:ext cx="8229600" cy="951345"/>
          </a:xfrm>
        </p:spPr>
        <p:txBody>
          <a:bodyPr/>
          <a:lstStyle/>
          <a:p>
            <a:r>
              <a:rPr lang="en-US" dirty="0" smtClean="0"/>
              <a:t>Central Admin </a:t>
            </a:r>
            <a:r>
              <a:rPr lang="en-US" dirty="0"/>
              <a:t>– Summary Budget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975946"/>
            <a:ext cx="7258050" cy="52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2475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BCCS – Summary Budget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838200"/>
            <a:ext cx="661063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ExED 2019">
      <a:dk1>
        <a:srgbClr val="000000"/>
      </a:dk1>
      <a:lt1>
        <a:srgbClr val="FFFFFF"/>
      </a:lt1>
      <a:dk2>
        <a:srgbClr val="00539B"/>
      </a:dk2>
      <a:lt2>
        <a:srgbClr val="F2F2F2"/>
      </a:lt2>
      <a:accent1>
        <a:srgbClr val="00539B"/>
      </a:accent1>
      <a:accent2>
        <a:srgbClr val="00A3C9"/>
      </a:accent2>
      <a:accent3>
        <a:srgbClr val="FF893E"/>
      </a:accent3>
      <a:accent4>
        <a:srgbClr val="FFC000"/>
      </a:accent4>
      <a:accent5>
        <a:srgbClr val="70AD47"/>
      </a:accent5>
      <a:accent6>
        <a:srgbClr val="9251F1"/>
      </a:accent6>
      <a:hlink>
        <a:srgbClr val="00539B"/>
      </a:hlink>
      <a:folHlink>
        <a:srgbClr val="FF8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10801</TotalTime>
  <Words>349</Words>
  <Application>Microsoft Office PowerPoint</Application>
  <PresentationFormat>On-screen Show (4:3)</PresentationFormat>
  <Paragraphs>78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Neue</vt:lpstr>
      <vt:lpstr>Office Theme</vt:lpstr>
      <vt:lpstr>FY 2022/23 Budget</vt:lpstr>
      <vt:lpstr>Revenue Assumptions</vt:lpstr>
      <vt:lpstr>Revenue Assumptions</vt:lpstr>
      <vt:lpstr>Expense Assumptions</vt:lpstr>
      <vt:lpstr>Expense Assumptions</vt:lpstr>
      <vt:lpstr>Expense Assumptions</vt:lpstr>
      <vt:lpstr>Expense Assumptions</vt:lpstr>
      <vt:lpstr>Central Admin – Summary Budget</vt:lpstr>
      <vt:lpstr>BCCS – Summary Budget</vt:lpstr>
      <vt:lpstr>MORCS– Summary Budget</vt:lpstr>
      <vt:lpstr>HS– Summary Budget</vt:lpstr>
      <vt:lpstr>YPICS – Summary Budget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Castillo</dc:creator>
  <cp:lastModifiedBy>Irina Castillo</cp:lastModifiedBy>
  <cp:revision>194</cp:revision>
  <dcterms:created xsi:type="dcterms:W3CDTF">2015-06-05T18:18:15Z</dcterms:created>
  <dcterms:modified xsi:type="dcterms:W3CDTF">2022-06-28T21:08:36Z</dcterms:modified>
</cp:coreProperties>
</file>