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3"/>
  </p:notesMasterIdLst>
  <p:sldIdLst>
    <p:sldId id="293" r:id="rId2"/>
    <p:sldId id="287" r:id="rId3"/>
    <p:sldId id="278" r:id="rId4"/>
    <p:sldId id="279" r:id="rId5"/>
    <p:sldId id="292" r:id="rId6"/>
    <p:sldId id="280" r:id="rId7"/>
    <p:sldId id="281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A9EFC-A667-4959-809D-08466598289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45953-2C1A-425C-9658-5E6CAE9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90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7d4481fc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7d4481fcd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d7d4481fcd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84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45953-2C1A-425C-9658-5E6CAE9EC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v1.3" type="title">
  <p:cSld name="Cover Slide v1.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24067"/>
            <a:ext cx="9144000" cy="237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602" y="614723"/>
            <a:ext cx="2672291" cy="1213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894924" y="1752600"/>
            <a:ext cx="6751365" cy="181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894922" y="3543300"/>
            <a:ext cx="6751367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rgbClr val="00A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84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5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0" y="495300"/>
            <a:ext cx="91440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86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>
  <p:cSld name="Thank You Dar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10800000" flipH="1">
            <a:off x="0" y="0"/>
            <a:ext cx="4572000" cy="649224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041" y="511230"/>
            <a:ext cx="2639059" cy="12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894924" y="3417637"/>
            <a:ext cx="6751365" cy="136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894922" y="4762500"/>
            <a:ext cx="6751367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04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Thank You L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 rot="10800000" flipH="1">
            <a:off x="0" y="0"/>
            <a:ext cx="4572000" cy="649224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041" y="511230"/>
            <a:ext cx="2639059" cy="12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1894924" y="3417637"/>
            <a:ext cx="6751365" cy="136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C9"/>
              </a:buClr>
              <a:buSzPts val="6600"/>
              <a:buFont typeface="Arial"/>
              <a:buNone/>
              <a:defRPr sz="6600">
                <a:solidFill>
                  <a:srgbClr val="00A3C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1894922" y="4762500"/>
            <a:ext cx="6751367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A3C9"/>
              </a:buClr>
              <a:buSzPts val="2000"/>
              <a:buNone/>
              <a:defRPr sz="2000">
                <a:solidFill>
                  <a:srgbClr val="00A3C9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636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OR REFERENCE">
  <p:cSld name="COLOR REFERENC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2">
            <a:alphaModFix/>
          </a:blip>
          <a:srcRect t="63095"/>
          <a:stretch/>
        </p:blipFill>
        <p:spPr>
          <a:xfrm>
            <a:off x="371710" y="3151220"/>
            <a:ext cx="2898140" cy="11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t="63095"/>
          <a:stretch/>
        </p:blipFill>
        <p:spPr>
          <a:xfrm>
            <a:off x="3368728" y="3151220"/>
            <a:ext cx="2582505" cy="118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t="63095"/>
          <a:stretch/>
        </p:blipFill>
        <p:spPr>
          <a:xfrm>
            <a:off x="6050110" y="3151218"/>
            <a:ext cx="2582505" cy="1181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5"/>
          <p:cNvGrpSpPr/>
          <p:nvPr/>
        </p:nvGrpSpPr>
        <p:grpSpPr>
          <a:xfrm>
            <a:off x="496643" y="1913413"/>
            <a:ext cx="8011039" cy="826674"/>
            <a:chOff x="1594585" y="2324546"/>
            <a:chExt cx="6858000" cy="826674"/>
          </a:xfrm>
        </p:grpSpPr>
        <p:sp>
          <p:nvSpPr>
            <p:cNvPr id="109" name="Google Shape;109;p15"/>
            <p:cNvSpPr/>
            <p:nvPr/>
          </p:nvSpPr>
          <p:spPr>
            <a:xfrm>
              <a:off x="1594585" y="2324546"/>
              <a:ext cx="1072326" cy="826674"/>
            </a:xfrm>
            <a:prstGeom prst="rect">
              <a:avLst/>
            </a:prstGeom>
            <a:solidFill>
              <a:srgbClr val="00539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0,83,155</a:t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751720" y="2324546"/>
              <a:ext cx="1072326" cy="826674"/>
            </a:xfrm>
            <a:prstGeom prst="rect">
              <a:avLst/>
            </a:prstGeom>
            <a:solidFill>
              <a:srgbClr val="00A3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0,163,201</a:t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908855" y="2324546"/>
              <a:ext cx="1072326" cy="826674"/>
            </a:xfrm>
            <a:prstGeom prst="rect">
              <a:avLst/>
            </a:prstGeom>
            <a:solidFill>
              <a:srgbClr val="FF893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255,137,62</a:t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065990" y="2324546"/>
              <a:ext cx="1072326" cy="8266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255,192,0</a:t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23125" y="2324546"/>
              <a:ext cx="1072326" cy="826674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112,173,71</a:t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380259" y="2324546"/>
              <a:ext cx="1072326" cy="826674"/>
            </a:xfrm>
            <a:prstGeom prst="rect">
              <a:avLst/>
            </a:prstGeom>
            <a:solidFill>
              <a:srgbClr val="9251F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146,81,241</a:t>
              </a:r>
              <a:endParaRPr/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371709" y="4465662"/>
            <a:ext cx="8260906" cy="1181106"/>
            <a:chOff x="571500" y="4876795"/>
            <a:chExt cx="8260906" cy="1181106"/>
          </a:xfrm>
        </p:grpSpPr>
        <p:pic>
          <p:nvPicPr>
            <p:cNvPr id="116" name="Google Shape;116;p15"/>
            <p:cNvPicPr preferRelativeResize="0"/>
            <p:nvPr/>
          </p:nvPicPr>
          <p:blipFill rotWithShape="1">
            <a:blip r:embed="rId5">
              <a:alphaModFix/>
            </a:blip>
            <a:srcRect t="63095"/>
            <a:stretch/>
          </p:blipFill>
          <p:spPr>
            <a:xfrm>
              <a:off x="571500" y="4876799"/>
              <a:ext cx="2582505" cy="118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5"/>
            <p:cNvPicPr preferRelativeResize="0"/>
            <p:nvPr/>
          </p:nvPicPr>
          <p:blipFill rotWithShape="1">
            <a:blip r:embed="rId6">
              <a:alphaModFix/>
            </a:blip>
            <a:srcRect t="63095"/>
            <a:stretch/>
          </p:blipFill>
          <p:spPr>
            <a:xfrm>
              <a:off x="3568518" y="4876797"/>
              <a:ext cx="2582505" cy="1181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5"/>
            <p:cNvPicPr preferRelativeResize="0"/>
            <p:nvPr/>
          </p:nvPicPr>
          <p:blipFill rotWithShape="1">
            <a:blip r:embed="rId7">
              <a:alphaModFix/>
            </a:blip>
            <a:srcRect t="63095"/>
            <a:stretch/>
          </p:blipFill>
          <p:spPr>
            <a:xfrm>
              <a:off x="6249901" y="4876795"/>
              <a:ext cx="2582505" cy="1181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5"/>
          <p:cNvSpPr/>
          <p:nvPr/>
        </p:nvSpPr>
        <p:spPr>
          <a:xfrm>
            <a:off x="571500" y="685800"/>
            <a:ext cx="7886700" cy="876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Color Reference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055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8229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33800"/>
            <a:ext cx="8229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9619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F222-A035-4E6D-BF5D-4559CBE7DB4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5447-6604-4459-B239-17F44D43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80895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47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v3.1">
  <p:cSld name="Cover Slide v3.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t="22278" b="10434"/>
          <a:stretch/>
        </p:blipFill>
        <p:spPr>
          <a:xfrm>
            <a:off x="0" y="2015152"/>
            <a:ext cx="9144000" cy="440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295" y="546989"/>
            <a:ext cx="2151256" cy="9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3238500" y="112062"/>
            <a:ext cx="5407789" cy="136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3238498" y="1447800"/>
            <a:ext cx="5407791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rgbClr val="00A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77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v5.3">
  <p:cSld name="Cover Slide v5.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t="10841" b="17307"/>
          <a:stretch/>
        </p:blipFill>
        <p:spPr>
          <a:xfrm>
            <a:off x="0" y="686"/>
            <a:ext cx="9143999" cy="490603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 rot="10800000" flipH="1">
            <a:off x="0" y="686"/>
            <a:ext cx="3561644" cy="4905352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040" y="461011"/>
            <a:ext cx="1863441" cy="84963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1894924" y="4785548"/>
            <a:ext cx="6848628" cy="136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894922" y="6134100"/>
            <a:ext cx="6848630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 rot="10800000" flipH="1">
            <a:off x="0" y="4906723"/>
            <a:ext cx="872480" cy="1207789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41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. Text, R. Photo">
  <p:cSld name="Title. L. Text, R. 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5319713" y="1582738"/>
            <a:ext cx="3136900" cy="419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45843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55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. Text, R. Chart">
  <p:cSld name="Title. L. Text, R. Char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40128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chart" idx="2"/>
          </p:nvPr>
        </p:nvSpPr>
        <p:spPr>
          <a:xfrm>
            <a:off x="4724400" y="1562100"/>
            <a:ext cx="39243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47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Intro Text,, Bottom Chart">
  <p:cSld name="Title. Intro Text,, Bottom Char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559105" y="1371600"/>
            <a:ext cx="808959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chart" idx="2"/>
          </p:nvPr>
        </p:nvSpPr>
        <p:spPr>
          <a:xfrm>
            <a:off x="1729212" y="3429000"/>
            <a:ext cx="5761776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2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38985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750105" y="1562100"/>
            <a:ext cx="38985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559105" y="1233488"/>
            <a:ext cx="388299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559105" y="2106612"/>
            <a:ext cx="3882998" cy="414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4746579" y="1233488"/>
            <a:ext cx="390212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4746579" y="2106612"/>
            <a:ext cx="3902121" cy="414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55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rgbClr val="00A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66978" y="6480312"/>
            <a:ext cx="1844847" cy="278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0" y="834887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8089595" cy="468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"/>
          <p:cNvSpPr txBox="1"/>
          <p:nvPr/>
        </p:nvSpPr>
        <p:spPr>
          <a:xfrm>
            <a:off x="8228153" y="6498595"/>
            <a:ext cx="1769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4845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663" r:id="rId20"/>
    <p:sldLayoutId id="2147483672" r:id="rId21"/>
    <p:sldLayoutId id="2147483681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6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5448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dirty="0"/>
              <a:t>FY 2021/22 </a:t>
            </a:r>
            <a:r>
              <a:rPr lang="en-US" dirty="0" smtClean="0"/>
              <a:t>Budget</a:t>
            </a:r>
            <a:endParaRPr dirty="0"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85000" lnSpcReduction="10000"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dirty="0" smtClean="0"/>
              <a:t>YPI Charter Schools Finance Committee </a:t>
            </a:r>
            <a:r>
              <a:rPr lang="en-US" dirty="0"/>
              <a:t>Meeting, </a:t>
            </a:r>
            <a:r>
              <a:rPr lang="en-US" dirty="0" smtClean="0"/>
              <a:t>June 14, </a:t>
            </a:r>
            <a:r>
              <a:rPr lang="en-US" dirty="0"/>
              <a:t>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5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MORCS– Summary Budget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545" y="914400"/>
            <a:ext cx="61264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HS– Summary Budget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545" y="914400"/>
            <a:ext cx="61264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8001000" cy="609600"/>
          </a:xfrm>
        </p:spPr>
        <p:txBody>
          <a:bodyPr/>
          <a:lstStyle/>
          <a:p>
            <a:r>
              <a:rPr lang="en-US" dirty="0" smtClean="0"/>
              <a:t>Revenue Assumptions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8229600" cy="4267200"/>
          </a:xfrm>
        </p:spPr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One time funding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LCFF - 5.07% COLA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SPED COLA – 4.05%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SB740 assumes 0% funding for Other Costs and 20% reduction to Rent Reimbursement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PPP Loan is not included in the budget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GEAR UP grant ending in FY21-22</a:t>
            </a:r>
          </a:p>
          <a:p>
            <a:pPr marL="27432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3322525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Revenue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Enrollment / ADA</a:t>
            </a:r>
          </a:p>
          <a:p>
            <a:pPr lvl="1"/>
            <a:r>
              <a:rPr lang="en-US" dirty="0" smtClean="0"/>
              <a:t>BCCS – 330 / 316.80 or 96%</a:t>
            </a:r>
          </a:p>
          <a:p>
            <a:pPr lvl="1"/>
            <a:r>
              <a:rPr lang="en-US" dirty="0" smtClean="0"/>
              <a:t>MORCS – 273 / 263.45 or 96.5%</a:t>
            </a:r>
          </a:p>
          <a:p>
            <a:pPr lvl="1"/>
            <a:r>
              <a:rPr lang="en-US" dirty="0" smtClean="0"/>
              <a:t>High School – 190 / 179.55 or 95%</a:t>
            </a:r>
          </a:p>
          <a:p>
            <a:r>
              <a:rPr lang="en-US" dirty="0"/>
              <a:t>Unduplicated Count</a:t>
            </a:r>
          </a:p>
          <a:p>
            <a:pPr lvl="1"/>
            <a:r>
              <a:rPr lang="en-US" dirty="0"/>
              <a:t>BCCS – </a:t>
            </a:r>
            <a:r>
              <a:rPr lang="en-US" dirty="0" smtClean="0"/>
              <a:t>85%</a:t>
            </a:r>
            <a:endParaRPr lang="en-US" dirty="0"/>
          </a:p>
          <a:p>
            <a:pPr lvl="1"/>
            <a:r>
              <a:rPr lang="en-US" dirty="0"/>
              <a:t>MORCS – </a:t>
            </a:r>
            <a:r>
              <a:rPr lang="en-US" dirty="0" smtClean="0"/>
              <a:t>95%</a:t>
            </a:r>
            <a:endParaRPr lang="en-US" dirty="0"/>
          </a:p>
          <a:p>
            <a:pPr lvl="1"/>
            <a:r>
              <a:rPr lang="en-US" dirty="0"/>
              <a:t>High School – </a:t>
            </a:r>
            <a:r>
              <a:rPr lang="en-US" dirty="0" smtClean="0"/>
              <a:t>9</a:t>
            </a:r>
            <a:r>
              <a:rPr lang="en-US" dirty="0"/>
              <a:t>1</a:t>
            </a:r>
            <a:r>
              <a:rPr lang="en-US" dirty="0" smtClean="0"/>
              <a:t>%</a:t>
            </a:r>
            <a:endParaRPr lang="en-US" dirty="0"/>
          </a:p>
          <a:p>
            <a:pPr lvl="1"/>
            <a:r>
              <a:rPr lang="en-US" dirty="0"/>
              <a:t>LAUSD – </a:t>
            </a:r>
            <a:r>
              <a:rPr lang="en-US" dirty="0" smtClean="0"/>
              <a:t>85.06%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43991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Expense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Salaries</a:t>
            </a:r>
          </a:p>
          <a:p>
            <a:pPr lvl="1"/>
            <a:r>
              <a:rPr lang="en-US" dirty="0" smtClean="0"/>
              <a:t>Updated Teacher Salary Scale</a:t>
            </a:r>
          </a:p>
          <a:p>
            <a:pPr lvl="1"/>
            <a:r>
              <a:rPr lang="en-US" dirty="0" smtClean="0"/>
              <a:t>Additional Staff </a:t>
            </a:r>
          </a:p>
          <a:p>
            <a:pPr lvl="2"/>
            <a:r>
              <a:rPr lang="en-US" dirty="0" smtClean="0"/>
              <a:t>Acceleration Specialist (MORCS and BCHS)</a:t>
            </a:r>
          </a:p>
          <a:p>
            <a:pPr lvl="2"/>
            <a:r>
              <a:rPr lang="en-US" dirty="0" smtClean="0"/>
              <a:t>SPED Teacher (BCHS)</a:t>
            </a:r>
          </a:p>
          <a:p>
            <a:pPr lvl="2"/>
            <a:r>
              <a:rPr lang="en-US" dirty="0" smtClean="0"/>
              <a:t>School Psychologist</a:t>
            </a:r>
          </a:p>
          <a:p>
            <a:pPr lvl="2"/>
            <a:r>
              <a:rPr lang="en-US" dirty="0" smtClean="0"/>
              <a:t>Senior Director of Community School Partnerships</a:t>
            </a:r>
          </a:p>
          <a:p>
            <a:pPr lvl="2"/>
            <a:r>
              <a:rPr lang="en-US" dirty="0" smtClean="0"/>
              <a:t>Additional Tutor (BCCS)</a:t>
            </a:r>
          </a:p>
          <a:p>
            <a:r>
              <a:rPr lang="en-US" dirty="0" smtClean="0"/>
              <a:t>STRS 16.92% </a:t>
            </a:r>
          </a:p>
          <a:p>
            <a:r>
              <a:rPr lang="en-US" dirty="0" smtClean="0"/>
              <a:t>SUI increase from 0.05% to 1.32%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4907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559100" y="952625"/>
            <a:ext cx="8089500" cy="239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SUI Increase </a:t>
            </a:r>
            <a:endParaRPr b="1"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Expense Assumptions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69" name="Google Shape;169;p22"/>
          <p:cNvGraphicFramePr/>
          <p:nvPr>
            <p:extLst>
              <p:ext uri="{D42A27DB-BD31-4B8C-83A1-F6EECF244321}">
                <p14:modId xmlns:p14="http://schemas.microsoft.com/office/powerpoint/2010/main" val="4031531982"/>
              </p:ext>
            </p:extLst>
          </p:nvPr>
        </p:nvGraphicFramePr>
        <p:xfrm>
          <a:off x="870025" y="1472500"/>
          <a:ext cx="7239000" cy="2666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dirty="0">
                          <a:solidFill>
                            <a:schemeClr val="lt1"/>
                          </a:solidFill>
                        </a:rPr>
                        <a:t>FY 20/21</a:t>
                      </a:r>
                      <a:endParaRPr sz="23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dirty="0">
                          <a:solidFill>
                            <a:schemeClr val="lt1"/>
                          </a:solidFill>
                        </a:rPr>
                        <a:t>FY 21/22</a:t>
                      </a:r>
                      <a:endParaRPr sz="23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>
                          <a:solidFill>
                            <a:schemeClr val="lt1"/>
                          </a:solidFill>
                        </a:rPr>
                        <a:t>Change</a:t>
                      </a:r>
                      <a:endParaRPr sz="2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BCCS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$742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$25,120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$24,378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MORCS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$658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$23,264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$22,606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BCHS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$472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$18,920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$18,448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0069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LCS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$240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$10,295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 smtClean="0"/>
                        <a:t>$10,055</a:t>
                      </a:r>
                      <a:endParaRPr sz="23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755722"/>
                  </a:ext>
                </a:extLst>
              </a:tr>
            </a:tbl>
          </a:graphicData>
        </a:graphic>
      </p:graphicFrame>
      <p:sp>
        <p:nvSpPr>
          <p:cNvPr id="170" name="Google Shape;170;p22"/>
          <p:cNvSpPr txBox="1"/>
          <p:nvPr/>
        </p:nvSpPr>
        <p:spPr>
          <a:xfrm>
            <a:off x="1745675" y="153850"/>
            <a:ext cx="4206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0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Expense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Rent </a:t>
            </a:r>
          </a:p>
          <a:p>
            <a:pPr lvl="1"/>
            <a:r>
              <a:rPr lang="en-US" dirty="0" smtClean="0"/>
              <a:t>BCCS ($148,200)</a:t>
            </a:r>
          </a:p>
          <a:p>
            <a:pPr lvl="1"/>
            <a:r>
              <a:rPr lang="en-US" dirty="0" smtClean="0"/>
              <a:t>M&amp;O with LAUSD for MORCS $145K (first 6 months of the year)</a:t>
            </a:r>
          </a:p>
          <a:p>
            <a:pPr lvl="1"/>
            <a:r>
              <a:rPr lang="en-US" dirty="0" smtClean="0"/>
              <a:t>M&amp;O costs of $50K (last 6 month of the year)</a:t>
            </a:r>
          </a:p>
          <a:p>
            <a:pPr lvl="1"/>
            <a:r>
              <a:rPr lang="en-US" dirty="0" smtClean="0"/>
              <a:t>Prop 39 for High School ($225K)</a:t>
            </a:r>
          </a:p>
          <a:p>
            <a:pPr lvl="1"/>
            <a:r>
              <a:rPr lang="en-US" dirty="0" smtClean="0"/>
              <a:t>LSC ($48K)</a:t>
            </a:r>
          </a:p>
          <a:p>
            <a:r>
              <a:rPr lang="en-US" dirty="0" smtClean="0"/>
              <a:t>MORCS Prop 1D repayment loan</a:t>
            </a:r>
          </a:p>
          <a:p>
            <a:r>
              <a:rPr lang="en-US" dirty="0" smtClean="0"/>
              <a:t>LCS Cost – allocated based on the number of students.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5424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Expense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ExED contracts:</a:t>
            </a:r>
          </a:p>
          <a:p>
            <a:pPr lvl="1"/>
            <a:r>
              <a:rPr lang="en-US" dirty="0" smtClean="0"/>
              <a:t>Management and Accounting Services :</a:t>
            </a:r>
          </a:p>
          <a:p>
            <a:pPr lvl="2"/>
            <a:r>
              <a:rPr lang="en-US" dirty="0" smtClean="0"/>
              <a:t>FY21-22 $228,900 </a:t>
            </a:r>
            <a:r>
              <a:rPr lang="en-US" dirty="0" smtClean="0"/>
              <a:t>– ($6,618 or 3% increase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FY22-23 $235,750 – ($6,850 or 3% increase)</a:t>
            </a:r>
            <a:endParaRPr lang="en-US" dirty="0" smtClean="0"/>
          </a:p>
          <a:p>
            <a:pPr lvl="1"/>
            <a:r>
              <a:rPr lang="en-US" dirty="0" smtClean="0"/>
              <a:t>CALPADS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$11,700 </a:t>
            </a:r>
            <a:r>
              <a:rPr lang="en-US" dirty="0"/>
              <a:t>per </a:t>
            </a:r>
            <a:r>
              <a:rPr lang="en-US" dirty="0" smtClean="0"/>
              <a:t>school ($450 increase per school from FY20-21)</a:t>
            </a:r>
          </a:p>
          <a:p>
            <a:pPr lvl="1"/>
            <a:r>
              <a:rPr lang="en-US" dirty="0" smtClean="0"/>
              <a:t>One-Time </a:t>
            </a:r>
          </a:p>
          <a:p>
            <a:pPr lvl="2"/>
            <a:r>
              <a:rPr lang="en-US" dirty="0" smtClean="0"/>
              <a:t>$5,000 per school</a:t>
            </a:r>
            <a:endParaRPr lang="en-US" dirty="0"/>
          </a:p>
          <a:p>
            <a:r>
              <a:rPr lang="en-US" sz="2800" dirty="0"/>
              <a:t>CASH</a:t>
            </a:r>
            <a:r>
              <a:rPr lang="en-US" dirty="0" smtClean="0"/>
              <a:t> Flow needs</a:t>
            </a:r>
          </a:p>
          <a:p>
            <a:pPr lvl="1"/>
            <a:r>
              <a:rPr lang="en-US" dirty="0" smtClean="0"/>
              <a:t>Bert Corona High School will repay MORCS the funds borrowed in June 30, 2021 by January 2022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09735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5"/>
            <a:ext cx="8229600" cy="951345"/>
          </a:xfrm>
        </p:spPr>
        <p:txBody>
          <a:bodyPr/>
          <a:lstStyle/>
          <a:p>
            <a:r>
              <a:rPr lang="en-US" dirty="0" smtClean="0"/>
              <a:t>Central Admin </a:t>
            </a:r>
            <a:r>
              <a:rPr lang="en-US" dirty="0"/>
              <a:t>– Summary Budget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6724650" cy="58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475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BCCS – Summary Budget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066" y="990600"/>
            <a:ext cx="603895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ExED 2019">
      <a:dk1>
        <a:srgbClr val="000000"/>
      </a:dk1>
      <a:lt1>
        <a:srgbClr val="FFFFFF"/>
      </a:lt1>
      <a:dk2>
        <a:srgbClr val="00539B"/>
      </a:dk2>
      <a:lt2>
        <a:srgbClr val="F2F2F2"/>
      </a:lt2>
      <a:accent1>
        <a:srgbClr val="00539B"/>
      </a:accent1>
      <a:accent2>
        <a:srgbClr val="00A3C9"/>
      </a:accent2>
      <a:accent3>
        <a:srgbClr val="FF893E"/>
      </a:accent3>
      <a:accent4>
        <a:srgbClr val="FFC000"/>
      </a:accent4>
      <a:accent5>
        <a:srgbClr val="70AD47"/>
      </a:accent5>
      <a:accent6>
        <a:srgbClr val="9251F1"/>
      </a:accent6>
      <a:hlink>
        <a:srgbClr val="00539B"/>
      </a:hlink>
      <a:folHlink>
        <a:srgbClr val="FF8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</TotalTime>
  <Words>344</Words>
  <Application>Microsoft Office PowerPoint</Application>
  <PresentationFormat>On-screen Show (4:3)</PresentationFormat>
  <Paragraphs>80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</vt:lpstr>
      <vt:lpstr>Office Theme</vt:lpstr>
      <vt:lpstr>FY 2021/22 Budget</vt:lpstr>
      <vt:lpstr>Revenue Assumptions</vt:lpstr>
      <vt:lpstr>Revenue Assumptions</vt:lpstr>
      <vt:lpstr>Expense Assumptions</vt:lpstr>
      <vt:lpstr>Expense Assumptions</vt:lpstr>
      <vt:lpstr>Expense Assumptions</vt:lpstr>
      <vt:lpstr>Expense Assumptions</vt:lpstr>
      <vt:lpstr>Central Admin – Summary Budget</vt:lpstr>
      <vt:lpstr>BCCS – Summary Budget</vt:lpstr>
      <vt:lpstr>MORCS– Summary Budget</vt:lpstr>
      <vt:lpstr>HS– Summary Budget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Castillo</dc:creator>
  <cp:lastModifiedBy>Irina Castillo</cp:lastModifiedBy>
  <cp:revision>165</cp:revision>
  <dcterms:created xsi:type="dcterms:W3CDTF">2015-06-05T18:18:15Z</dcterms:created>
  <dcterms:modified xsi:type="dcterms:W3CDTF">2021-06-18T17:22:54Z</dcterms:modified>
</cp:coreProperties>
</file>