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2"/>
  </p:notesMasterIdLst>
  <p:sldIdLst>
    <p:sldId id="256" r:id="rId2"/>
    <p:sldId id="259" r:id="rId3"/>
    <p:sldId id="257" r:id="rId4"/>
    <p:sldId id="258" r:id="rId5"/>
    <p:sldId id="261" r:id="rId6"/>
    <p:sldId id="262" r:id="rId7"/>
    <p:sldId id="263" r:id="rId8"/>
    <p:sldId id="260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C9"/>
    <a:srgbClr val="FFC000"/>
    <a:srgbClr val="9251F1"/>
    <a:srgbClr val="70AD47"/>
    <a:srgbClr val="FF893E"/>
    <a:srgbClr val="00539B"/>
    <a:srgbClr val="2774AE"/>
    <a:srgbClr val="FFC72C"/>
    <a:srgbClr val="005587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96" autoAdjust="0"/>
  </p:normalViewPr>
  <p:slideViewPr>
    <p:cSldViewPr snapToObjects="1">
      <p:cViewPr varScale="1">
        <p:scale>
          <a:sx n="115" d="100"/>
          <a:sy n="115" d="100"/>
        </p:scale>
        <p:origin x="75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5B2EB-B12E-0744-AF4E-BA1B1594D7F9}" type="datetimeFigureOut">
              <a:rPr lang="en-US" smtClean="0"/>
              <a:t>4/17/2021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4E5BD-648D-4540-ADEC-0AAB36A502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8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v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15583F-827D-4C03-8AEC-EBC0F0088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24067"/>
            <a:ext cx="9144000" cy="2376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FB7D3B-53A2-4F28-9E5E-799D721C5F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602" y="614723"/>
            <a:ext cx="2672291" cy="1213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924" y="1752600"/>
            <a:ext cx="6751365" cy="1814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922" y="3543300"/>
            <a:ext cx="6751367" cy="443980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5A85F2E-1ADE-4F89-860F-3ED1F83569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539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457200">
              <a:lnSpc>
                <a:spcPts val="2300"/>
              </a:lnSpc>
            </a:pPr>
            <a:endParaRPr lang="en-US" sz="2400" i="1" dirty="0">
              <a:solidFill>
                <a:srgbClr val="2774AE"/>
              </a:solidFill>
              <a:latin typeface="Helvetica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D6B7A1-43BC-4D88-BFD6-60B486758039}"/>
              </a:ext>
            </a:extLst>
          </p:cNvPr>
          <p:cNvSpPr/>
          <p:nvPr userDrawn="1"/>
        </p:nvSpPr>
        <p:spPr>
          <a:xfrm>
            <a:off x="2100649" y="6400800"/>
            <a:ext cx="7043351" cy="457200"/>
          </a:xfrm>
          <a:custGeom>
            <a:avLst/>
            <a:gdLst>
              <a:gd name="connsiteX0" fmla="*/ 370702 w 7043351"/>
              <a:gd name="connsiteY0" fmla="*/ 0 h 457200"/>
              <a:gd name="connsiteX1" fmla="*/ 6865666 w 7043351"/>
              <a:gd name="connsiteY1" fmla="*/ 0 h 457200"/>
              <a:gd name="connsiteX2" fmla="*/ 7035113 w 7043351"/>
              <a:gd name="connsiteY2" fmla="*/ 0 h 457200"/>
              <a:gd name="connsiteX3" fmla="*/ 7043351 w 7043351"/>
              <a:gd name="connsiteY3" fmla="*/ 0 h 457200"/>
              <a:gd name="connsiteX4" fmla="*/ 7043351 w 7043351"/>
              <a:gd name="connsiteY4" fmla="*/ 457188 h 457200"/>
              <a:gd name="connsiteX5" fmla="*/ 7043351 w 7043351"/>
              <a:gd name="connsiteY5" fmla="*/ 457188 h 457200"/>
              <a:gd name="connsiteX6" fmla="*/ 7043351 w 7043351"/>
              <a:gd name="connsiteY6" fmla="*/ 457200 h 457200"/>
              <a:gd name="connsiteX7" fmla="*/ 7033555 w 7043351"/>
              <a:gd name="connsiteY7" fmla="*/ 457188 h 457200"/>
              <a:gd name="connsiteX8" fmla="*/ 6865666 w 7043351"/>
              <a:gd name="connsiteY8" fmla="*/ 457188 h 457200"/>
              <a:gd name="connsiteX9" fmla="*/ 6865666 w 7043351"/>
              <a:gd name="connsiteY9" fmla="*/ 456983 h 457200"/>
              <a:gd name="connsiteX10" fmla="*/ 0 w 7043351"/>
              <a:gd name="connsiteY10" fmla="*/ 44857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3351" h="457200">
                <a:moveTo>
                  <a:pt x="370702" y="0"/>
                </a:moveTo>
                <a:lnTo>
                  <a:pt x="6865666" y="0"/>
                </a:lnTo>
                <a:lnTo>
                  <a:pt x="7035113" y="0"/>
                </a:lnTo>
                <a:lnTo>
                  <a:pt x="7043351" y="0"/>
                </a:lnTo>
                <a:lnTo>
                  <a:pt x="7043351" y="457188"/>
                </a:lnTo>
                <a:lnTo>
                  <a:pt x="7043351" y="457188"/>
                </a:lnTo>
                <a:lnTo>
                  <a:pt x="7043351" y="457200"/>
                </a:lnTo>
                <a:lnTo>
                  <a:pt x="7033555" y="457188"/>
                </a:lnTo>
                <a:lnTo>
                  <a:pt x="6865666" y="457188"/>
                </a:lnTo>
                <a:lnTo>
                  <a:pt x="6865666" y="456983"/>
                </a:lnTo>
                <a:lnTo>
                  <a:pt x="0" y="448574"/>
                </a:lnTo>
                <a:close/>
              </a:path>
            </a:pathLst>
          </a:custGeom>
          <a:solidFill>
            <a:srgbClr val="00A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5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CCDC1E-74B3-4270-9322-1DAF11B4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FADAE3-C090-4DF3-828B-0F102681C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0F4B93-0715-435A-8973-C54A4F9382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3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B2E02-C502-48D3-B30A-7A3AE7506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30CD1-F47C-4BE6-9BBE-476D78324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4ADC0-CE80-4712-9B65-609B336BFEEA}"/>
              </a:ext>
            </a:extLst>
          </p:cNvPr>
          <p:cNvSpPr/>
          <p:nvPr userDrawn="1"/>
        </p:nvSpPr>
        <p:spPr>
          <a:xfrm>
            <a:off x="0" y="4953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1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C55E04-CDC5-4AA4-B431-940C7294A2F3}"/>
              </a:ext>
            </a:extLst>
          </p:cNvPr>
          <p:cNvSpPr/>
          <p:nvPr userDrawn="1"/>
        </p:nvSpPr>
        <p:spPr>
          <a:xfrm>
            <a:off x="0" y="0"/>
            <a:ext cx="9144000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3070AF2-2689-4725-8B96-9CAE8B25AF61}"/>
              </a:ext>
            </a:extLst>
          </p:cNvPr>
          <p:cNvSpPr/>
          <p:nvPr userDrawn="1"/>
        </p:nvSpPr>
        <p:spPr>
          <a:xfrm flipV="1">
            <a:off x="0" y="0"/>
            <a:ext cx="4572000" cy="6492240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289F39-47CC-4C47-95BC-BE23A1E21B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041" y="511230"/>
            <a:ext cx="2639059" cy="120327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55714F32-AA2E-42D1-A8BA-35D14CFBE3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539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457200">
              <a:lnSpc>
                <a:spcPts val="2300"/>
              </a:lnSpc>
            </a:pPr>
            <a:endParaRPr lang="en-US" sz="2400" i="1" dirty="0">
              <a:solidFill>
                <a:srgbClr val="2774AE"/>
              </a:solidFill>
              <a:latin typeface="Helvetica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DEAF45-27FB-4B97-A5FB-49BE4B21537B}"/>
              </a:ext>
            </a:extLst>
          </p:cNvPr>
          <p:cNvSpPr/>
          <p:nvPr userDrawn="1"/>
        </p:nvSpPr>
        <p:spPr>
          <a:xfrm>
            <a:off x="2100649" y="6400800"/>
            <a:ext cx="7043351" cy="457200"/>
          </a:xfrm>
          <a:custGeom>
            <a:avLst/>
            <a:gdLst>
              <a:gd name="connsiteX0" fmla="*/ 370702 w 7043351"/>
              <a:gd name="connsiteY0" fmla="*/ 0 h 457200"/>
              <a:gd name="connsiteX1" fmla="*/ 6865666 w 7043351"/>
              <a:gd name="connsiteY1" fmla="*/ 0 h 457200"/>
              <a:gd name="connsiteX2" fmla="*/ 7035113 w 7043351"/>
              <a:gd name="connsiteY2" fmla="*/ 0 h 457200"/>
              <a:gd name="connsiteX3" fmla="*/ 7043351 w 7043351"/>
              <a:gd name="connsiteY3" fmla="*/ 0 h 457200"/>
              <a:gd name="connsiteX4" fmla="*/ 7043351 w 7043351"/>
              <a:gd name="connsiteY4" fmla="*/ 457188 h 457200"/>
              <a:gd name="connsiteX5" fmla="*/ 7043351 w 7043351"/>
              <a:gd name="connsiteY5" fmla="*/ 457188 h 457200"/>
              <a:gd name="connsiteX6" fmla="*/ 7043351 w 7043351"/>
              <a:gd name="connsiteY6" fmla="*/ 457200 h 457200"/>
              <a:gd name="connsiteX7" fmla="*/ 7033555 w 7043351"/>
              <a:gd name="connsiteY7" fmla="*/ 457188 h 457200"/>
              <a:gd name="connsiteX8" fmla="*/ 6865666 w 7043351"/>
              <a:gd name="connsiteY8" fmla="*/ 457188 h 457200"/>
              <a:gd name="connsiteX9" fmla="*/ 6865666 w 7043351"/>
              <a:gd name="connsiteY9" fmla="*/ 456983 h 457200"/>
              <a:gd name="connsiteX10" fmla="*/ 0 w 7043351"/>
              <a:gd name="connsiteY10" fmla="*/ 44857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3351" h="457200">
                <a:moveTo>
                  <a:pt x="370702" y="0"/>
                </a:moveTo>
                <a:lnTo>
                  <a:pt x="6865666" y="0"/>
                </a:lnTo>
                <a:lnTo>
                  <a:pt x="7035113" y="0"/>
                </a:lnTo>
                <a:lnTo>
                  <a:pt x="7043351" y="0"/>
                </a:lnTo>
                <a:lnTo>
                  <a:pt x="7043351" y="457188"/>
                </a:lnTo>
                <a:lnTo>
                  <a:pt x="7043351" y="457188"/>
                </a:lnTo>
                <a:lnTo>
                  <a:pt x="7043351" y="457200"/>
                </a:lnTo>
                <a:lnTo>
                  <a:pt x="7033555" y="457188"/>
                </a:lnTo>
                <a:lnTo>
                  <a:pt x="6865666" y="457188"/>
                </a:lnTo>
                <a:lnTo>
                  <a:pt x="6865666" y="456983"/>
                </a:lnTo>
                <a:lnTo>
                  <a:pt x="0" y="4485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924" y="3417637"/>
            <a:ext cx="6751365" cy="1367911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922" y="4762500"/>
            <a:ext cx="6751367" cy="443980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07A67-24EF-4E59-8207-C41D408ED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2E81D-F5A5-4051-9C92-ABA067FB1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94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3070AF2-2689-4725-8B96-9CAE8B25AF61}"/>
              </a:ext>
            </a:extLst>
          </p:cNvPr>
          <p:cNvSpPr/>
          <p:nvPr userDrawn="1"/>
        </p:nvSpPr>
        <p:spPr>
          <a:xfrm flipV="1">
            <a:off x="0" y="0"/>
            <a:ext cx="4572000" cy="6492240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289F39-47CC-4C47-95BC-BE23A1E21B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041" y="511230"/>
            <a:ext cx="2639059" cy="120327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55714F32-AA2E-42D1-A8BA-35D14CFBE3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539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457200">
              <a:lnSpc>
                <a:spcPts val="2300"/>
              </a:lnSpc>
            </a:pPr>
            <a:endParaRPr lang="en-US" sz="2400" i="1" dirty="0">
              <a:solidFill>
                <a:srgbClr val="2774AE"/>
              </a:solidFill>
              <a:latin typeface="Helvetica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DEAF45-27FB-4B97-A5FB-49BE4B21537B}"/>
              </a:ext>
            </a:extLst>
          </p:cNvPr>
          <p:cNvSpPr/>
          <p:nvPr userDrawn="1"/>
        </p:nvSpPr>
        <p:spPr>
          <a:xfrm>
            <a:off x="2100649" y="6400800"/>
            <a:ext cx="7043351" cy="457200"/>
          </a:xfrm>
          <a:custGeom>
            <a:avLst/>
            <a:gdLst>
              <a:gd name="connsiteX0" fmla="*/ 370702 w 7043351"/>
              <a:gd name="connsiteY0" fmla="*/ 0 h 457200"/>
              <a:gd name="connsiteX1" fmla="*/ 6865666 w 7043351"/>
              <a:gd name="connsiteY1" fmla="*/ 0 h 457200"/>
              <a:gd name="connsiteX2" fmla="*/ 7035113 w 7043351"/>
              <a:gd name="connsiteY2" fmla="*/ 0 h 457200"/>
              <a:gd name="connsiteX3" fmla="*/ 7043351 w 7043351"/>
              <a:gd name="connsiteY3" fmla="*/ 0 h 457200"/>
              <a:gd name="connsiteX4" fmla="*/ 7043351 w 7043351"/>
              <a:gd name="connsiteY4" fmla="*/ 457188 h 457200"/>
              <a:gd name="connsiteX5" fmla="*/ 7043351 w 7043351"/>
              <a:gd name="connsiteY5" fmla="*/ 457188 h 457200"/>
              <a:gd name="connsiteX6" fmla="*/ 7043351 w 7043351"/>
              <a:gd name="connsiteY6" fmla="*/ 457200 h 457200"/>
              <a:gd name="connsiteX7" fmla="*/ 7033555 w 7043351"/>
              <a:gd name="connsiteY7" fmla="*/ 457188 h 457200"/>
              <a:gd name="connsiteX8" fmla="*/ 6865666 w 7043351"/>
              <a:gd name="connsiteY8" fmla="*/ 457188 h 457200"/>
              <a:gd name="connsiteX9" fmla="*/ 6865666 w 7043351"/>
              <a:gd name="connsiteY9" fmla="*/ 456983 h 457200"/>
              <a:gd name="connsiteX10" fmla="*/ 0 w 7043351"/>
              <a:gd name="connsiteY10" fmla="*/ 44857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3351" h="457200">
                <a:moveTo>
                  <a:pt x="370702" y="0"/>
                </a:moveTo>
                <a:lnTo>
                  <a:pt x="6865666" y="0"/>
                </a:lnTo>
                <a:lnTo>
                  <a:pt x="7035113" y="0"/>
                </a:lnTo>
                <a:lnTo>
                  <a:pt x="7043351" y="0"/>
                </a:lnTo>
                <a:lnTo>
                  <a:pt x="7043351" y="457188"/>
                </a:lnTo>
                <a:lnTo>
                  <a:pt x="7043351" y="457188"/>
                </a:lnTo>
                <a:lnTo>
                  <a:pt x="7043351" y="457200"/>
                </a:lnTo>
                <a:lnTo>
                  <a:pt x="7033555" y="457188"/>
                </a:lnTo>
                <a:lnTo>
                  <a:pt x="6865666" y="457188"/>
                </a:lnTo>
                <a:lnTo>
                  <a:pt x="6865666" y="456983"/>
                </a:lnTo>
                <a:lnTo>
                  <a:pt x="0" y="4485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924" y="3417637"/>
            <a:ext cx="6751365" cy="1367911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6600">
                <a:solidFill>
                  <a:srgbClr val="00A3C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922" y="4762500"/>
            <a:ext cx="6751367" cy="443980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r">
              <a:buNone/>
              <a:defRPr sz="2000">
                <a:solidFill>
                  <a:srgbClr val="00A3C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07A67-24EF-4E59-8207-C41D408ED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2E81D-F5A5-4051-9C92-ABA067FB1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17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LOR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7A95F-72E0-4A78-B7A7-D6723442C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3095"/>
          <a:stretch/>
        </p:blipFill>
        <p:spPr>
          <a:xfrm>
            <a:off x="371710" y="3151220"/>
            <a:ext cx="2898140" cy="118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5B807-C011-4B82-A1B8-3A956CAFA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3095"/>
          <a:stretch/>
        </p:blipFill>
        <p:spPr>
          <a:xfrm>
            <a:off x="3368728" y="3151220"/>
            <a:ext cx="2582505" cy="1181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48FD1-D565-43EE-AF2D-FA3007985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095"/>
          <a:stretch/>
        </p:blipFill>
        <p:spPr>
          <a:xfrm>
            <a:off x="6050110" y="3151218"/>
            <a:ext cx="2582505" cy="11811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CCAD89-0649-417E-ABA3-09FC0F690AF6}"/>
              </a:ext>
            </a:extLst>
          </p:cNvPr>
          <p:cNvGrpSpPr/>
          <p:nvPr userDrawn="1"/>
        </p:nvGrpSpPr>
        <p:grpSpPr>
          <a:xfrm>
            <a:off x="496643" y="1913413"/>
            <a:ext cx="8011038" cy="826674"/>
            <a:chOff x="1594585" y="2324546"/>
            <a:chExt cx="6858000" cy="8266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5CFDFF-193C-4F78-AD93-7B24720DC5A2}"/>
                </a:ext>
              </a:extLst>
            </p:cNvPr>
            <p:cNvSpPr/>
            <p:nvPr/>
          </p:nvSpPr>
          <p:spPr>
            <a:xfrm>
              <a:off x="1594585" y="2324546"/>
              <a:ext cx="1072326" cy="826674"/>
            </a:xfrm>
            <a:prstGeom prst="rect">
              <a:avLst/>
            </a:pr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0,83,155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99EC96-DDBE-4802-831A-A158826139D1}"/>
                </a:ext>
              </a:extLst>
            </p:cNvPr>
            <p:cNvSpPr/>
            <p:nvPr/>
          </p:nvSpPr>
          <p:spPr>
            <a:xfrm>
              <a:off x="2751720" y="2324546"/>
              <a:ext cx="1072326" cy="826674"/>
            </a:xfrm>
            <a:prstGeom prst="rect">
              <a:avLst/>
            </a:prstGeom>
            <a:solidFill>
              <a:srgbClr val="00A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0,163,201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8457A6-8C48-4034-AF63-739D97BB2844}"/>
                </a:ext>
              </a:extLst>
            </p:cNvPr>
            <p:cNvSpPr/>
            <p:nvPr/>
          </p:nvSpPr>
          <p:spPr>
            <a:xfrm>
              <a:off x="3908855" y="2324546"/>
              <a:ext cx="1072326" cy="826674"/>
            </a:xfrm>
            <a:prstGeom prst="rect">
              <a:avLst/>
            </a:prstGeom>
            <a:solidFill>
              <a:srgbClr val="FF8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255,137,62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ADD6AE-53E4-469D-B5D2-F871BE65B777}"/>
                </a:ext>
              </a:extLst>
            </p:cNvPr>
            <p:cNvSpPr/>
            <p:nvPr/>
          </p:nvSpPr>
          <p:spPr>
            <a:xfrm>
              <a:off x="5065990" y="2324546"/>
              <a:ext cx="1072326" cy="82667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255,192,0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FFD58E-AE91-4D12-9465-7442D2442765}"/>
                </a:ext>
              </a:extLst>
            </p:cNvPr>
            <p:cNvSpPr/>
            <p:nvPr/>
          </p:nvSpPr>
          <p:spPr>
            <a:xfrm>
              <a:off x="6223125" y="2324546"/>
              <a:ext cx="1072326" cy="826674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112,173,71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BB4E3-CC1A-4E82-87FA-CB285DA19A33}"/>
                </a:ext>
              </a:extLst>
            </p:cNvPr>
            <p:cNvSpPr/>
            <p:nvPr/>
          </p:nvSpPr>
          <p:spPr>
            <a:xfrm>
              <a:off x="7380259" y="2324546"/>
              <a:ext cx="1072326" cy="826674"/>
            </a:xfrm>
            <a:prstGeom prst="rect">
              <a:avLst/>
            </a:prstGeom>
            <a:solidFill>
              <a:srgbClr val="925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b="1" dirty="0"/>
                <a:t>146,81,241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8439A-CF0B-4190-9296-ABE6924204BB}"/>
              </a:ext>
            </a:extLst>
          </p:cNvPr>
          <p:cNvGrpSpPr/>
          <p:nvPr userDrawn="1"/>
        </p:nvGrpSpPr>
        <p:grpSpPr>
          <a:xfrm>
            <a:off x="371709" y="4465662"/>
            <a:ext cx="8260906" cy="1181106"/>
            <a:chOff x="571500" y="4876795"/>
            <a:chExt cx="8260906" cy="11811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16488F-4B41-449A-9845-E1B070F90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3095"/>
            <a:stretch/>
          </p:blipFill>
          <p:spPr>
            <a:xfrm>
              <a:off x="571500" y="4876799"/>
              <a:ext cx="2582505" cy="118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AAB603-1E7F-49B6-95BC-25BED93C0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3095"/>
            <a:stretch/>
          </p:blipFill>
          <p:spPr>
            <a:xfrm>
              <a:off x="3568518" y="4876797"/>
              <a:ext cx="2582505" cy="11811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19E963-B04A-4259-B1A4-4DDEA0ADE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3095"/>
            <a:stretch/>
          </p:blipFill>
          <p:spPr>
            <a:xfrm>
              <a:off x="6249901" y="4876795"/>
              <a:ext cx="2582505" cy="1181105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7E0D3B4-BE71-44B4-BBEF-C8AE3D9A7F65}"/>
              </a:ext>
            </a:extLst>
          </p:cNvPr>
          <p:cNvSpPr/>
          <p:nvPr userDrawn="1"/>
        </p:nvSpPr>
        <p:spPr>
          <a:xfrm>
            <a:off x="571500" y="685800"/>
            <a:ext cx="7886700" cy="876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Color Reference</a:t>
            </a:r>
          </a:p>
        </p:txBody>
      </p:sp>
    </p:spTree>
    <p:extLst>
      <p:ext uri="{BB962C8B-B14F-4D97-AF65-F5344CB8AC3E}">
        <p14:creationId xmlns:p14="http://schemas.microsoft.com/office/powerpoint/2010/main" val="354786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v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4BC88-DED3-4555-B968-C86998CDA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78" b="10434"/>
          <a:stretch/>
        </p:blipFill>
        <p:spPr>
          <a:xfrm>
            <a:off x="0" y="2015152"/>
            <a:ext cx="9144000" cy="4409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0656D-10B0-4CA9-8A0E-38DAF9DE94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95" y="546989"/>
            <a:ext cx="2151256" cy="977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0" y="112062"/>
            <a:ext cx="5407789" cy="13679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498" y="1447800"/>
            <a:ext cx="5407791" cy="443980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5A85F2E-1ADE-4F89-860F-3ED1F83569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539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457200">
              <a:lnSpc>
                <a:spcPts val="2300"/>
              </a:lnSpc>
            </a:pPr>
            <a:endParaRPr lang="en-US" sz="2400" i="1" dirty="0">
              <a:solidFill>
                <a:srgbClr val="2774AE"/>
              </a:solidFill>
              <a:latin typeface="Helvetica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D6B7A1-43BC-4D88-BFD6-60B486758039}"/>
              </a:ext>
            </a:extLst>
          </p:cNvPr>
          <p:cNvSpPr/>
          <p:nvPr userDrawn="1"/>
        </p:nvSpPr>
        <p:spPr>
          <a:xfrm>
            <a:off x="2100649" y="6400800"/>
            <a:ext cx="7043351" cy="457200"/>
          </a:xfrm>
          <a:custGeom>
            <a:avLst/>
            <a:gdLst>
              <a:gd name="connsiteX0" fmla="*/ 370702 w 7043351"/>
              <a:gd name="connsiteY0" fmla="*/ 0 h 457200"/>
              <a:gd name="connsiteX1" fmla="*/ 6865666 w 7043351"/>
              <a:gd name="connsiteY1" fmla="*/ 0 h 457200"/>
              <a:gd name="connsiteX2" fmla="*/ 7035113 w 7043351"/>
              <a:gd name="connsiteY2" fmla="*/ 0 h 457200"/>
              <a:gd name="connsiteX3" fmla="*/ 7043351 w 7043351"/>
              <a:gd name="connsiteY3" fmla="*/ 0 h 457200"/>
              <a:gd name="connsiteX4" fmla="*/ 7043351 w 7043351"/>
              <a:gd name="connsiteY4" fmla="*/ 457188 h 457200"/>
              <a:gd name="connsiteX5" fmla="*/ 7043351 w 7043351"/>
              <a:gd name="connsiteY5" fmla="*/ 457188 h 457200"/>
              <a:gd name="connsiteX6" fmla="*/ 7043351 w 7043351"/>
              <a:gd name="connsiteY6" fmla="*/ 457200 h 457200"/>
              <a:gd name="connsiteX7" fmla="*/ 7033555 w 7043351"/>
              <a:gd name="connsiteY7" fmla="*/ 457188 h 457200"/>
              <a:gd name="connsiteX8" fmla="*/ 6865666 w 7043351"/>
              <a:gd name="connsiteY8" fmla="*/ 457188 h 457200"/>
              <a:gd name="connsiteX9" fmla="*/ 6865666 w 7043351"/>
              <a:gd name="connsiteY9" fmla="*/ 456983 h 457200"/>
              <a:gd name="connsiteX10" fmla="*/ 0 w 7043351"/>
              <a:gd name="connsiteY10" fmla="*/ 44857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3351" h="457200">
                <a:moveTo>
                  <a:pt x="370702" y="0"/>
                </a:moveTo>
                <a:lnTo>
                  <a:pt x="6865666" y="0"/>
                </a:lnTo>
                <a:lnTo>
                  <a:pt x="7035113" y="0"/>
                </a:lnTo>
                <a:lnTo>
                  <a:pt x="7043351" y="0"/>
                </a:lnTo>
                <a:lnTo>
                  <a:pt x="7043351" y="457188"/>
                </a:lnTo>
                <a:lnTo>
                  <a:pt x="7043351" y="457188"/>
                </a:lnTo>
                <a:lnTo>
                  <a:pt x="7043351" y="457200"/>
                </a:lnTo>
                <a:lnTo>
                  <a:pt x="7033555" y="457188"/>
                </a:lnTo>
                <a:lnTo>
                  <a:pt x="6865666" y="457188"/>
                </a:lnTo>
                <a:lnTo>
                  <a:pt x="6865666" y="456983"/>
                </a:lnTo>
                <a:lnTo>
                  <a:pt x="0" y="448574"/>
                </a:lnTo>
                <a:close/>
              </a:path>
            </a:pathLst>
          </a:custGeom>
          <a:solidFill>
            <a:srgbClr val="00A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8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v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E4BCB9-AF2B-4ED0-B595-278061FDE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41" b="17307"/>
          <a:stretch/>
        </p:blipFill>
        <p:spPr>
          <a:xfrm>
            <a:off x="0" y="686"/>
            <a:ext cx="9143999" cy="4906038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A964785-9F88-40F0-9B4E-D823BE4BE1E6}"/>
              </a:ext>
            </a:extLst>
          </p:cNvPr>
          <p:cNvSpPr/>
          <p:nvPr userDrawn="1"/>
        </p:nvSpPr>
        <p:spPr>
          <a:xfrm flipV="1">
            <a:off x="0" y="686"/>
            <a:ext cx="3561644" cy="4905352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41209C-10B8-41AA-B41E-22ECDA961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7040" y="461011"/>
            <a:ext cx="1863441" cy="849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924" y="4785548"/>
            <a:ext cx="6848628" cy="13679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922" y="6134100"/>
            <a:ext cx="6848630" cy="443980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6C6DAD2-8025-426E-B7D6-7F01A8958888}"/>
              </a:ext>
            </a:extLst>
          </p:cNvPr>
          <p:cNvSpPr/>
          <p:nvPr userDrawn="1"/>
        </p:nvSpPr>
        <p:spPr>
          <a:xfrm flipV="1">
            <a:off x="0" y="4906723"/>
            <a:ext cx="872480" cy="1207789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2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05" y="1562100"/>
            <a:ext cx="8089595" cy="468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A7D351-EC34-47F7-87F7-39CE018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DF57A-CAF2-4D8F-A43A-590A1B7E7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1BEE-684B-421A-9D46-28EFEC986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. L. Text, R.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23E78F-B24F-435A-9844-6A2347A0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19713" y="1582738"/>
            <a:ext cx="3136900" cy="4191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A7D351-EC34-47F7-87F7-39CE018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DF57A-CAF2-4D8F-A43A-590A1B7E7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1BEE-684B-421A-9D46-28EFEC986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42A4E9-6D00-43C2-BA7C-C1AC58F43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05" y="1562100"/>
            <a:ext cx="4584395" cy="468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0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. L. Text, R.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A7D351-EC34-47F7-87F7-39CE018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DF57A-CAF2-4D8F-A43A-590A1B7E7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1BEE-684B-421A-9D46-28EFEC986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42A4E9-6D00-43C2-BA7C-C1AC58F43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05" y="1562100"/>
            <a:ext cx="4012895" cy="468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ECEC459-4B0C-4105-8B50-69888EA927E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24400" y="1562100"/>
            <a:ext cx="3924300" cy="46863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6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. Intro Text,, Botto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A7D351-EC34-47F7-87F7-39CE0186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DF57A-CAF2-4D8F-A43A-590A1B7E7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11BEE-684B-421A-9D46-28EFEC986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42A4E9-6D00-43C2-BA7C-C1AC58F43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05" y="1371600"/>
            <a:ext cx="8089595" cy="2057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ECEC459-4B0C-4105-8B50-69888EA927E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729212" y="3429000"/>
            <a:ext cx="5761776" cy="28194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105" y="1562100"/>
            <a:ext cx="3898595" cy="468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105" y="1562100"/>
            <a:ext cx="3898595" cy="4686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56856A-D2D2-4E19-90C4-9D4D5366D0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1FD8B2-2313-46F1-B21E-1AC565BC40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F8A8F-405C-45C0-8DEE-EC45FF7D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0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105" y="1233488"/>
            <a:ext cx="388299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105" y="2106612"/>
            <a:ext cx="3882998" cy="4141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6579" y="1233488"/>
            <a:ext cx="390212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6579" y="2106612"/>
            <a:ext cx="3902121" cy="4141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11D5AFC-65A8-44DD-8953-2F1967D170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45537-BE47-406E-997C-365EFB800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E1D3B-4BBF-4E2D-8CFB-3EEEE8C6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9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66E392F-110C-4F69-A61D-2C4FEDAD3A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539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457200">
              <a:lnSpc>
                <a:spcPts val="2300"/>
              </a:lnSpc>
            </a:pPr>
            <a:endParaRPr lang="en-US" sz="2400" i="1" dirty="0">
              <a:solidFill>
                <a:srgbClr val="2774AE"/>
              </a:solidFill>
              <a:latin typeface="Helvetica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419A16-F658-46C8-A22F-51CF59044FA4}"/>
              </a:ext>
            </a:extLst>
          </p:cNvPr>
          <p:cNvSpPr/>
          <p:nvPr userDrawn="1"/>
        </p:nvSpPr>
        <p:spPr>
          <a:xfrm>
            <a:off x="2100649" y="6400800"/>
            <a:ext cx="7043351" cy="457200"/>
          </a:xfrm>
          <a:custGeom>
            <a:avLst/>
            <a:gdLst>
              <a:gd name="connsiteX0" fmla="*/ 370702 w 7043351"/>
              <a:gd name="connsiteY0" fmla="*/ 0 h 457200"/>
              <a:gd name="connsiteX1" fmla="*/ 6865666 w 7043351"/>
              <a:gd name="connsiteY1" fmla="*/ 0 h 457200"/>
              <a:gd name="connsiteX2" fmla="*/ 7035113 w 7043351"/>
              <a:gd name="connsiteY2" fmla="*/ 0 h 457200"/>
              <a:gd name="connsiteX3" fmla="*/ 7043351 w 7043351"/>
              <a:gd name="connsiteY3" fmla="*/ 0 h 457200"/>
              <a:gd name="connsiteX4" fmla="*/ 7043351 w 7043351"/>
              <a:gd name="connsiteY4" fmla="*/ 457188 h 457200"/>
              <a:gd name="connsiteX5" fmla="*/ 7043351 w 7043351"/>
              <a:gd name="connsiteY5" fmla="*/ 457188 h 457200"/>
              <a:gd name="connsiteX6" fmla="*/ 7043351 w 7043351"/>
              <a:gd name="connsiteY6" fmla="*/ 457200 h 457200"/>
              <a:gd name="connsiteX7" fmla="*/ 7033555 w 7043351"/>
              <a:gd name="connsiteY7" fmla="*/ 457188 h 457200"/>
              <a:gd name="connsiteX8" fmla="*/ 6865666 w 7043351"/>
              <a:gd name="connsiteY8" fmla="*/ 457188 h 457200"/>
              <a:gd name="connsiteX9" fmla="*/ 6865666 w 7043351"/>
              <a:gd name="connsiteY9" fmla="*/ 456983 h 457200"/>
              <a:gd name="connsiteX10" fmla="*/ 0 w 7043351"/>
              <a:gd name="connsiteY10" fmla="*/ 44857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3351" h="457200">
                <a:moveTo>
                  <a:pt x="370702" y="0"/>
                </a:moveTo>
                <a:lnTo>
                  <a:pt x="6865666" y="0"/>
                </a:lnTo>
                <a:lnTo>
                  <a:pt x="7035113" y="0"/>
                </a:lnTo>
                <a:lnTo>
                  <a:pt x="7043351" y="0"/>
                </a:lnTo>
                <a:lnTo>
                  <a:pt x="7043351" y="457188"/>
                </a:lnTo>
                <a:lnTo>
                  <a:pt x="7043351" y="457188"/>
                </a:lnTo>
                <a:lnTo>
                  <a:pt x="7043351" y="457200"/>
                </a:lnTo>
                <a:lnTo>
                  <a:pt x="7033555" y="457188"/>
                </a:lnTo>
                <a:lnTo>
                  <a:pt x="6865666" y="457188"/>
                </a:lnTo>
                <a:lnTo>
                  <a:pt x="6865666" y="456983"/>
                </a:lnTo>
                <a:lnTo>
                  <a:pt x="0" y="448574"/>
                </a:lnTo>
                <a:close/>
              </a:path>
            </a:pathLst>
          </a:custGeom>
          <a:solidFill>
            <a:srgbClr val="00A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DE4B133-1850-4D3E-A84F-861C590F2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1648" y="6492240"/>
            <a:ext cx="3150836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3FE049C-B828-4DE7-960E-154C7B337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3900" y="6492240"/>
            <a:ext cx="291218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fld id="{18D0D879-7429-4748-B409-D1A9E08F30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10521-91DC-428B-81DE-D885A18DFA0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66978" y="6480312"/>
            <a:ext cx="1844847" cy="2782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4E5591-6DAE-4A9A-A2C7-88324C6A3597}"/>
              </a:ext>
            </a:extLst>
          </p:cNvPr>
          <p:cNvCxnSpPr/>
          <p:nvPr userDrawn="1"/>
        </p:nvCxnSpPr>
        <p:spPr>
          <a:xfrm>
            <a:off x="0" y="834887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B6AAFF4-A355-49B3-AEB7-7944FF33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105" y="1562100"/>
            <a:ext cx="8089595" cy="468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Placeholder 18">
            <a:extLst>
              <a:ext uri="{FF2B5EF4-FFF2-40B4-BE49-F238E27FC236}">
                <a16:creationId xmlns:a16="http://schemas.microsoft.com/office/drawing/2014/main" id="{72540F51-A1A0-4E1C-A6F3-93501C7E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05" y="178031"/>
            <a:ext cx="8089595" cy="774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E7456D-CE0D-4380-887A-B92049387E0D}"/>
              </a:ext>
            </a:extLst>
          </p:cNvPr>
          <p:cNvSpPr txBox="1"/>
          <p:nvPr userDrawn="1"/>
        </p:nvSpPr>
        <p:spPr>
          <a:xfrm>
            <a:off x="8228153" y="6498595"/>
            <a:ext cx="176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" pitchFamily="2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378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6" r:id="rId2"/>
    <p:sldLayoutId id="2147483733" r:id="rId3"/>
    <p:sldLayoutId id="2147483710" r:id="rId4"/>
    <p:sldLayoutId id="2147483736" r:id="rId5"/>
    <p:sldLayoutId id="2147483737" r:id="rId6"/>
    <p:sldLayoutId id="2147483738" r:id="rId7"/>
    <p:sldLayoutId id="2147483712" r:id="rId8"/>
    <p:sldLayoutId id="2147483713" r:id="rId9"/>
    <p:sldLayoutId id="2147483714" r:id="rId10"/>
    <p:sldLayoutId id="2147483721" r:id="rId11"/>
    <p:sldLayoutId id="2147483730" r:id="rId12"/>
    <p:sldLayoutId id="2147483739" r:id="rId13"/>
    <p:sldLayoutId id="214748371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25" indent="-2286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863" indent="-2286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orient="horz" pos="984" userDrawn="1">
          <p15:clr>
            <a:srgbClr val="F26B43"/>
          </p15:clr>
        </p15:guide>
        <p15:guide id="5" orient="horz" pos="3936" userDrawn="1">
          <p15:clr>
            <a:srgbClr val="F26B43"/>
          </p15:clr>
        </p15:guide>
        <p15:guide id="6" orient="horz" pos="4032" userDrawn="1">
          <p15:clr>
            <a:srgbClr val="F26B43"/>
          </p15:clr>
        </p15:guide>
        <p15:guide id="7" pos="5448" userDrawn="1">
          <p15:clr>
            <a:srgbClr val="F26B43"/>
          </p15:clr>
        </p15:guide>
        <p15:guide id="8" orient="horz" pos="432" userDrawn="1">
          <p15:clr>
            <a:srgbClr val="F26B43"/>
          </p15:clr>
        </p15:guide>
        <p15:guide id="9" pos="20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e.ca.gov/fg/cr/crrsa.asp#esserii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640F-FC2F-44CF-8875-1298EEE22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 and Federal Budget Update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103A9-A19E-49FA-BC93-97833777C8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18,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6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105" y="950713"/>
            <a:ext cx="8305495" cy="5074578"/>
          </a:xfrm>
        </p:spPr>
        <p:txBody>
          <a:bodyPr/>
          <a:lstStyle/>
          <a:p>
            <a:r>
              <a:rPr lang="en-US" dirty="0" smtClean="0"/>
              <a:t>Funds are one-time in nature but span multiple years</a:t>
            </a:r>
          </a:p>
          <a:p>
            <a:pPr marL="514350" lvl="1" indent="-285750"/>
            <a:r>
              <a:rPr lang="en-US" dirty="0" smtClean="0"/>
              <a:t>Traditional one-time expense for one-time revenue rule may not apply but there must be a plan in place to eliminate or reallocate the expense when the funds go away.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$$ requires significant planning.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323" y="2819400"/>
            <a:ext cx="85344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Critical to have a plan that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onsiders all of the available $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s aligned with the LCAP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Leverages one-time dollars for on-going benefits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Communicates the short-term nature of modifications to school’s program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Maintains fiscal solvency after the funds are gone</a:t>
            </a:r>
            <a:endParaRPr lang="en-US" dirty="0" smtClean="0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53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budget year has been like no other.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3426068"/>
            <a:ext cx="3880954" cy="2574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446578"/>
            <a:ext cx="645906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January 2020: 2.29% COLA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May 2020: 7.92% deficit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June 2020: flat funding with significant cash deferrals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3 federal stimulus bills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New state In-Person Instruction &amp; Expanded Learning Opportunities Grants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855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C0C9E-A711-4BBE-8D4B-D7B8FAA3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8089595" cy="4686300"/>
          </a:xfrm>
        </p:spPr>
        <p:txBody>
          <a:bodyPr/>
          <a:lstStyle/>
          <a:p>
            <a:r>
              <a:rPr lang="en-US" dirty="0" smtClean="0"/>
              <a:t>Signed into law on March 5, 2021</a:t>
            </a:r>
          </a:p>
          <a:p>
            <a:r>
              <a:rPr lang="en-US" dirty="0" smtClean="0"/>
              <a:t>Provides $</a:t>
            </a:r>
            <a:r>
              <a:rPr lang="en-US" dirty="0"/>
              <a:t>2.0 billion for In-Person Instruction Grants and $4.6 billion for Expanded Learning Opportunities </a:t>
            </a:r>
            <a:r>
              <a:rPr lang="en-US" dirty="0" smtClean="0"/>
              <a:t>Grants.</a:t>
            </a:r>
          </a:p>
          <a:p>
            <a:r>
              <a:rPr lang="en-US" b="1" dirty="0" smtClean="0"/>
              <a:t>AB 86 Funding Estimates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BC86E1-DE14-4CBA-BB6E-D321736B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Bill 86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527044"/>
              </p:ext>
            </p:extLst>
          </p:nvPr>
        </p:nvGraphicFramePr>
        <p:xfrm>
          <a:off x="838200" y="3124200"/>
          <a:ext cx="685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0217901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921534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162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In-Person Instruction Grant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Expanded Learning Opportunity Grant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682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$120,524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$253,863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38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$121,374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$255,652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5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$75,858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$159,781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56356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7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105" y="952500"/>
            <a:ext cx="8089595" cy="52959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offer in-person instruction to students by April 1 (in accordance with the color tier county is 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Still eligible for incrementally decreased grant amounts as long as in-person instruction is offered by May 15 (grant is reduced by 1% for each instructional day between 4/1 and 5/15 that the LEA does not provide in-person instruction -- $770/day for VCES; $908/day for VCMS.)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Entire grant is forfeited if 1) the LEA does not offer in-person instruction by May 15 or 2) the LEA does not provide continuous in-person instruction through the remainder of the school year (hybrid model OK).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no partial grant amount for serving some but not all of the required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Grants is distributed in proportion to an LEA’s share of Local Control Funding Formula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LEAs will receive an in initial allocation in May and a final allocation in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Grant recipients must report to the state by June 1 on when they reopened for in-person instruction.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 86: In-Person Instruction Grants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0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17" y="1066800"/>
            <a:ext cx="8430451" cy="39585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 86: In Person Instructional Grants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5218" y="5389452"/>
            <a:ext cx="777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12529"/>
                </a:solidFill>
                <a:latin typeface="Merriweather"/>
              </a:rPr>
              <a:t>Note: Purple Tier testing cadence not required for LEAs </a:t>
            </a:r>
            <a:r>
              <a:rPr lang="en-US" sz="1400" dirty="0">
                <a:solidFill>
                  <a:srgbClr val="212529"/>
                </a:solidFill>
                <a:latin typeface="Merriweather"/>
              </a:rPr>
              <a:t>that are providing in-person instruction by April 1, or have a board adopted plan for in-person instruction by that date and have posted their COVID-19 Safety Plan (</a:t>
            </a:r>
            <a:r>
              <a:rPr lang="en-US" sz="1400" dirty="0" smtClean="0">
                <a:solidFill>
                  <a:srgbClr val="212529"/>
                </a:solidFill>
                <a:latin typeface="Merriweather"/>
              </a:rPr>
              <a:t>CSP). 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50499" y="4865422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School Services of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3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105" y="1066800"/>
            <a:ext cx="8089595" cy="51816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used </a:t>
            </a:r>
            <a:r>
              <a:rPr lang="en-US" dirty="0"/>
              <a:t>for various strategies to accelerate learning and address student needs, such as extended learning time, professional development, programs to address social-emotional learning, and access to school meals.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85</a:t>
            </a:r>
            <a:r>
              <a:rPr lang="en-US" dirty="0"/>
              <a:t>% of the funds must be used for activities provided in-person, and up to 15% of funds may be used for activities provided remotely.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least 10% of grant proceeds must be used to employ </a:t>
            </a:r>
            <a:r>
              <a:rPr lang="en-US" dirty="0" smtClean="0"/>
              <a:t>paraprofessionals (full-time </a:t>
            </a:r>
            <a:r>
              <a:rPr lang="en-US" dirty="0"/>
              <a:t>status is </a:t>
            </a:r>
            <a:r>
              <a:rPr lang="en-US" dirty="0" smtClean="0"/>
              <a:t>prioritized, not required).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an LEA foregoes receiving the In-Person Instruction Grant, then up to ten percent of the Expanded Learning Opportunity Grant may be used for costs associated with reopening for in-person instruction. 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Funds are available to spend though August 31,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LEAs will be required to adopt a plan by June </a:t>
            </a:r>
            <a:r>
              <a:rPr lang="en-US" dirty="0"/>
              <a:t>1, </a:t>
            </a:r>
            <a:r>
              <a:rPr lang="en-US" dirty="0" smtClean="0"/>
              <a:t>2021, detailing </a:t>
            </a:r>
            <a:r>
              <a:rPr lang="en-US" dirty="0"/>
              <a:t>the use of the Expanded Learning Opportunity </a:t>
            </a:r>
            <a:r>
              <a:rPr lang="en-US" dirty="0" smtClean="0"/>
              <a:t>Grant.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 86: Expanded Learning Opportunity Grants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1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Approved by Congress in December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Funds a second round of </a:t>
            </a:r>
            <a:r>
              <a:rPr lang="en-US" dirty="0"/>
              <a:t>Elementary and Secondary School Emergency </a:t>
            </a:r>
            <a:r>
              <a:rPr lang="en-US" dirty="0" smtClean="0"/>
              <a:t>Relief (ESSER)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ESSER II Funds can be used in much the same way as the ESSER Funds under the Coronavirus Aid, Relief, and Economic Security (CARES) Act. </a:t>
            </a:r>
            <a:r>
              <a:rPr lang="en-US" dirty="0" smtClean="0"/>
              <a:t> (Allowable expenditures available 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.)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Funds can be spent through September 30,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Coronavirus Response and Relief Supplemental Appropriations </a:t>
            </a:r>
            <a:r>
              <a:rPr lang="en-US" dirty="0" smtClean="0"/>
              <a:t>(CRRSA) 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578419"/>
              </p:ext>
            </p:extLst>
          </p:nvPr>
        </p:nvGraphicFramePr>
        <p:xfrm>
          <a:off x="914400" y="44958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9835322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6946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Preliminary</a:t>
                      </a:r>
                      <a:r>
                        <a:rPr lang="en-US" baseline="0" dirty="0" smtClean="0"/>
                        <a:t> Estimate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93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$431,447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8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$505,152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962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$256,038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622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105" y="952500"/>
            <a:ext cx="8089595" cy="52959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$1.9 Trillion stimulus bill earmarks nearly $170 billion for education, including $122.8 billion for a third round of funding into the Elementary and Secondary School Emergency Relief (ESSER) Fund.  </a:t>
            </a:r>
          </a:p>
          <a:p>
            <a:r>
              <a:rPr lang="en-US" sz="1400" dirty="0" smtClean="0"/>
              <a:t>ESSER III funds are available to spend through September 30, 2024.  (Actual deadline: 9/30/23, but a federal provision grants an additional year past the stated deadline.)</a:t>
            </a:r>
          </a:p>
          <a:p>
            <a:r>
              <a:rPr lang="en-US" sz="1400" dirty="0" smtClean="0"/>
              <a:t>Reopening plan must be published within 30 days of receiving ESSER III. </a:t>
            </a:r>
            <a:r>
              <a:rPr lang="en-US" sz="1400" dirty="0"/>
              <a:t> </a:t>
            </a:r>
            <a:r>
              <a:rPr lang="en-US" sz="1400" dirty="0" smtClean="0"/>
              <a:t>(Existing adopted reopening plan OK as long </a:t>
            </a:r>
            <a:r>
              <a:rPr lang="en-US" sz="1400" dirty="0"/>
              <a:t>as </a:t>
            </a:r>
            <a:r>
              <a:rPr lang="en-US" sz="1400" dirty="0" smtClean="0"/>
              <a:t>LEA </a:t>
            </a:r>
            <a:r>
              <a:rPr lang="en-US" sz="1400" dirty="0"/>
              <a:t>allowed for a public comment period and the plan details a “safe return to in-person instruction and continuity of services.” 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20% of ESSER III funds must be reserved for learning loss mitigation measures (e.g. expanded learning programs and summer school)</a:t>
            </a:r>
          </a:p>
          <a:p>
            <a:r>
              <a:rPr lang="en-US" sz="1400" b="1" dirty="0" smtClean="0"/>
              <a:t>ESSER III Funding </a:t>
            </a:r>
            <a:r>
              <a:rPr lang="en-US" sz="1400" b="1" dirty="0" smtClean="0"/>
              <a:t>Estimates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Rescue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269082"/>
              </p:ext>
            </p:extLst>
          </p:nvPr>
        </p:nvGraphicFramePr>
        <p:xfrm>
          <a:off x="1066800" y="4280279"/>
          <a:ext cx="6096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5924083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249505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48685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Set Aside for Learning Loss*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ESSER III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11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$188,194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$940,969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874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MORCS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$220,343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$1,101,715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84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BCHS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$111,682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$558,409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3046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175" y="6087107"/>
            <a:ext cx="6167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*Set aside for learning loss represents 20% of Total ESSER III funding and is included in total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334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$$ requires significant planning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State and Federal Budget Update - March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0D879-7429-4748-B409-D1A9E08F30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519114"/>
              </p:ext>
            </p:extLst>
          </p:nvPr>
        </p:nvGraphicFramePr>
        <p:xfrm>
          <a:off x="558800" y="1562100"/>
          <a:ext cx="80899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80">
                  <a:extLst>
                    <a:ext uri="{9D8B030D-6E8A-4147-A177-3AD203B41FA5}">
                      <a16:colId xmlns:a16="http://schemas.microsoft.com/office/drawing/2014/main" val="2448922560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2317041753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890050068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1602217522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2509931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BCCS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MORCS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BCHS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Spend By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685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Coronavirus Relief Fund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386,116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355,055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258,188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5/31/2021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164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In-Person Instruction Grant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120,524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121,374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75,858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8/31/2022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19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Expanded Learning Grant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253,863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255,652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159,781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8/31/2022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161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33,581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16,560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23,921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9/30/2022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257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ESSER 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111,213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124,055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60,790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9/30/2022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919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ESSER II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431,447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505,152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256,038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9/30/2023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72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ESSER III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940,969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$ 1,101,715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558,409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9/30/2024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37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2,277,713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$ 2,479,563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1,392,985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966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744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D 2019">
      <a:dk1>
        <a:sysClr val="windowText" lastClr="000000"/>
      </a:dk1>
      <a:lt1>
        <a:sysClr val="window" lastClr="FFFFFF"/>
      </a:lt1>
      <a:dk2>
        <a:srgbClr val="00539B"/>
      </a:dk2>
      <a:lt2>
        <a:srgbClr val="F2F2F2"/>
      </a:lt2>
      <a:accent1>
        <a:srgbClr val="00539B"/>
      </a:accent1>
      <a:accent2>
        <a:srgbClr val="00A3C9"/>
      </a:accent2>
      <a:accent3>
        <a:srgbClr val="FF893E"/>
      </a:accent3>
      <a:accent4>
        <a:srgbClr val="FFC000"/>
      </a:accent4>
      <a:accent5>
        <a:srgbClr val="70AD47"/>
      </a:accent5>
      <a:accent6>
        <a:srgbClr val="9251F1"/>
      </a:accent6>
      <a:hlink>
        <a:srgbClr val="00539B"/>
      </a:hlink>
      <a:folHlink>
        <a:srgbClr val="FF893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9C5DA253-6879-44CE-AD61-31E0C8D9F5C4}" vid="{803D3EA0-8D97-4751-95E9-636843F8A1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ExED PowerPoint Template</Template>
  <TotalTime>2714</TotalTime>
  <Words>1054</Words>
  <Application>Microsoft Office PowerPoint</Application>
  <PresentationFormat>On-screen Show (4:3)</PresentationFormat>
  <Paragraphs>147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Merriweather</vt:lpstr>
      <vt:lpstr>Wingdings</vt:lpstr>
      <vt:lpstr>Office Theme</vt:lpstr>
      <vt:lpstr>State and Federal Budget Update</vt:lpstr>
      <vt:lpstr>This budget year has been like no other.</vt:lpstr>
      <vt:lpstr>Assembly Bill 86</vt:lpstr>
      <vt:lpstr>AB 86: In-Person Instruction Grants</vt:lpstr>
      <vt:lpstr>AB 86: In Person Instructional Grants</vt:lpstr>
      <vt:lpstr>AB 86: Expanded Learning Opportunity Grants</vt:lpstr>
      <vt:lpstr>Coronavirus Response and Relief Supplemental Appropriations (CRRSA) Act</vt:lpstr>
      <vt:lpstr>American Rescue Plan</vt:lpstr>
      <vt:lpstr>Significant $$ requires significant planning</vt:lpstr>
      <vt:lpstr>Significant $$ requires significant planning.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Samira Estilai</dc:creator>
  <cp:lastModifiedBy>Irina Castillo</cp:lastModifiedBy>
  <cp:revision>26</cp:revision>
  <dcterms:created xsi:type="dcterms:W3CDTF">2021-03-17T03:06:33Z</dcterms:created>
  <dcterms:modified xsi:type="dcterms:W3CDTF">2021-04-17T20:46:56Z</dcterms:modified>
</cp:coreProperties>
</file>