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5" r:id="rId1"/>
  </p:sldMasterIdLst>
  <p:notesMasterIdLst>
    <p:notesMasterId r:id="rId15"/>
  </p:notesMasterIdLst>
  <p:sldIdLst>
    <p:sldId id="256" r:id="rId2"/>
    <p:sldId id="287" r:id="rId3"/>
    <p:sldId id="278" r:id="rId4"/>
    <p:sldId id="279" r:id="rId5"/>
    <p:sldId id="280" r:id="rId6"/>
    <p:sldId id="281" r:id="rId7"/>
    <p:sldId id="292" r:id="rId8"/>
    <p:sldId id="293" r:id="rId9"/>
    <p:sldId id="294" r:id="rId10"/>
    <p:sldId id="288" r:id="rId11"/>
    <p:sldId id="289" r:id="rId12"/>
    <p:sldId id="290" r:id="rId13"/>
    <p:sldId id="291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3A9EFC-A667-4959-809D-08466598289B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A45953-2C1A-425C-9658-5E6CAE9EC2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8740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A45953-2C1A-425C-9658-5E6CAE9EC21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5932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1F222-A035-4E6D-BF5D-4559CBE7DB42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F5447-6604-4459-B239-17F44D43FC4C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1F222-A035-4E6D-BF5D-4559CBE7DB42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F5447-6604-4459-B239-17F44D43FC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1F222-A035-4E6D-BF5D-4559CBE7DB42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F5447-6604-4459-B239-17F44D43FC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33400" y="1752600"/>
            <a:ext cx="8229600" cy="1828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400" y="3733800"/>
            <a:ext cx="8229600" cy="1828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21413253"/>
      </p:ext>
    </p:extLst>
  </p:cSld>
  <p:clrMapOvr>
    <a:masterClrMapping/>
  </p:clrMapOvr>
  <p:transition>
    <p:cut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803903" y="1407668"/>
            <a:ext cx="5202873" cy="1646427"/>
          </a:xfrm>
        </p:spPr>
        <p:txBody>
          <a:bodyPr anchor="ctr" anchorCtr="0"/>
          <a:lstStyle>
            <a:lvl1pPr algn="ctr">
              <a:defRPr sz="4000" b="1" cap="none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5718744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ection Header"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803903" y="1407668"/>
            <a:ext cx="5202873" cy="1646427"/>
          </a:xfrm>
        </p:spPr>
        <p:txBody>
          <a:bodyPr anchor="ctr" anchorCtr="0"/>
          <a:lstStyle>
            <a:lvl1pPr algn="ctr">
              <a:defRPr sz="4000" b="1" cap="none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2832873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Section Header"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803903" y="1407668"/>
            <a:ext cx="5202873" cy="1646427"/>
          </a:xfrm>
        </p:spPr>
        <p:txBody>
          <a:bodyPr anchor="ctr" anchorCtr="0"/>
          <a:lstStyle>
            <a:lvl1pPr algn="ctr">
              <a:defRPr sz="4000" b="1" cap="none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1386572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1F222-A035-4E6D-BF5D-4559CBE7DB42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F5447-6604-4459-B239-17F44D43FC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1F222-A035-4E6D-BF5D-4559CBE7DB42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F5447-6604-4459-B239-17F44D43FC4C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1F222-A035-4E6D-BF5D-4559CBE7DB42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F5447-6604-4459-B239-17F44D43FC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1F222-A035-4E6D-BF5D-4559CBE7DB42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F5447-6604-4459-B239-17F44D43FC4C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1F222-A035-4E6D-BF5D-4559CBE7DB42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F5447-6604-4459-B239-17F44D43FC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1F222-A035-4E6D-BF5D-4559CBE7DB42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F5447-6604-4459-B239-17F44D43FC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1F222-A035-4E6D-BF5D-4559CBE7DB42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F5447-6604-4459-B239-17F44D43FC4C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1F222-A035-4E6D-BF5D-4559CBE7DB42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F5447-6604-4459-B239-17F44D43FC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F41F222-A035-4E6D-BF5D-4559CBE7DB42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66AF5447-6604-4459-B239-17F44D43FC4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6" r:id="rId1"/>
    <p:sldLayoutId id="2147483767" r:id="rId2"/>
    <p:sldLayoutId id="2147483768" r:id="rId3"/>
    <p:sldLayoutId id="2147483769" r:id="rId4"/>
    <p:sldLayoutId id="2147483770" r:id="rId5"/>
    <p:sldLayoutId id="2147483771" r:id="rId6"/>
    <p:sldLayoutId id="2147483772" r:id="rId7"/>
    <p:sldLayoutId id="2147483773" r:id="rId8"/>
    <p:sldLayoutId id="2147483774" r:id="rId9"/>
    <p:sldLayoutId id="2147483775" r:id="rId10"/>
    <p:sldLayoutId id="2147483776" r:id="rId11"/>
    <p:sldLayoutId id="2147483777" r:id="rId12"/>
    <p:sldLayoutId id="2147483663" r:id="rId13"/>
    <p:sldLayoutId id="2147483672" r:id="rId14"/>
    <p:sldLayoutId id="2147483681" r:id="rId15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FY20-21 REVISED budget 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YPI Charter Schools, </a:t>
            </a:r>
            <a:r>
              <a:rPr lang="en-US" dirty="0" err="1"/>
              <a:t>Inc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19081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9255"/>
            <a:ext cx="8229600" cy="951345"/>
          </a:xfrm>
        </p:spPr>
        <p:txBody>
          <a:bodyPr/>
          <a:lstStyle/>
          <a:p>
            <a:r>
              <a:rPr lang="en-US" dirty="0"/>
              <a:t>Central Admin – Summary Budget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0" y="838200"/>
            <a:ext cx="6724650" cy="58547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9524755"/>
      </p:ext>
    </p:extLst>
  </p:cSld>
  <p:clrMapOvr>
    <a:masterClrMapping/>
  </p:clrMapOvr>
  <p:transition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dirty="0"/>
              <a:t>BCCS – Budget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76400" y="1014046"/>
            <a:ext cx="6214001" cy="541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8300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dirty="0"/>
              <a:t>MORCS– Summary Budget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19200" y="1143000"/>
            <a:ext cx="6214001" cy="541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10211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dirty="0"/>
              <a:t>HS– Summary Budget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80962" y="914400"/>
            <a:ext cx="6382076" cy="5556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1127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Revenue Assumptions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1"/>
          </p:nvPr>
        </p:nvSpPr>
        <p:spPr>
          <a:xfrm>
            <a:off x="533400" y="1447800"/>
            <a:ext cx="8229600" cy="4953000"/>
          </a:xfrm>
        </p:spPr>
        <p:txBody>
          <a:bodyPr>
            <a:normAutofit fontScale="92500" lnSpcReduction="10000"/>
          </a:bodyPr>
          <a:lstStyle/>
          <a:p>
            <a:endParaRPr lang="en-US" sz="2000" dirty="0"/>
          </a:p>
          <a:p>
            <a:r>
              <a:rPr lang="en-US" sz="2000" dirty="0"/>
              <a:t>LCFF </a:t>
            </a:r>
            <a:r>
              <a:rPr lang="en-US" sz="2000" dirty="0" smtClean="0"/>
              <a:t>- 0</a:t>
            </a:r>
            <a:r>
              <a:rPr lang="en-US" sz="2000" dirty="0"/>
              <a:t>% COLA  (June Budget -10%)</a:t>
            </a:r>
          </a:p>
          <a:p>
            <a:endParaRPr lang="en-US" sz="2000" dirty="0"/>
          </a:p>
          <a:p>
            <a:r>
              <a:rPr lang="en-US" sz="2000" dirty="0"/>
              <a:t>SB740 assumes 0% funding for Other Costs and 20% reduction to Rent Reimbursement</a:t>
            </a:r>
          </a:p>
          <a:p>
            <a:endParaRPr lang="en-US" sz="2000" dirty="0"/>
          </a:p>
          <a:p>
            <a:r>
              <a:rPr lang="en-US" sz="2000" dirty="0"/>
              <a:t>PPP Loan is not included in the budget </a:t>
            </a:r>
          </a:p>
          <a:p>
            <a:endParaRPr lang="en-US" sz="2000" dirty="0"/>
          </a:p>
          <a:p>
            <a:r>
              <a:rPr lang="en-US" sz="2000" dirty="0"/>
              <a:t>Enrollment / ADA – FY19-20 P2</a:t>
            </a:r>
          </a:p>
          <a:p>
            <a:endParaRPr lang="en-US" sz="2000" dirty="0"/>
          </a:p>
          <a:p>
            <a:r>
              <a:rPr lang="en-US" sz="2000" dirty="0"/>
              <a:t>Unduplicated Count</a:t>
            </a:r>
          </a:p>
          <a:p>
            <a:pPr lvl="1"/>
            <a:r>
              <a:rPr lang="en-US" dirty="0"/>
              <a:t>BCCS – 77%</a:t>
            </a:r>
          </a:p>
          <a:p>
            <a:pPr lvl="1"/>
            <a:r>
              <a:rPr lang="en-US" dirty="0"/>
              <a:t>MORCS – 94%</a:t>
            </a:r>
          </a:p>
          <a:p>
            <a:pPr lvl="1"/>
            <a:r>
              <a:rPr lang="en-US" dirty="0"/>
              <a:t>High School – 92%</a:t>
            </a:r>
          </a:p>
          <a:p>
            <a:pPr lvl="1"/>
            <a:r>
              <a:rPr lang="en-US" dirty="0"/>
              <a:t>LAUSD – 85.40%</a:t>
            </a:r>
          </a:p>
          <a:p>
            <a:endParaRPr lang="en-US" sz="2000" dirty="0"/>
          </a:p>
          <a:p>
            <a:pPr marL="274320" lvl="1" indent="0">
              <a:buNone/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4063322525"/>
      </p:ext>
    </p:extLst>
  </p:cSld>
  <p:clrMapOvr>
    <a:masterClrMapping/>
  </p:clrMapOvr>
  <p:transition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Revenue Assumptions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33400" y="1371600"/>
            <a:ext cx="8229600" cy="5257800"/>
          </a:xfrm>
        </p:spPr>
        <p:txBody>
          <a:bodyPr>
            <a:normAutofit/>
          </a:bodyPr>
          <a:lstStyle/>
          <a:p>
            <a:r>
              <a:rPr lang="en-US" sz="2000" u="sng" dirty="0"/>
              <a:t>One time CARES Act Funding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u="sng" dirty="0"/>
          </a:p>
          <a:p>
            <a:r>
              <a:rPr lang="en-US" sz="1600" u="sng" dirty="0"/>
              <a:t>Budgeted Expenditures</a:t>
            </a:r>
          </a:p>
          <a:p>
            <a:pPr lvl="1"/>
            <a:r>
              <a:rPr lang="en-US" sz="1600" dirty="0"/>
              <a:t>Chromebooks</a:t>
            </a:r>
          </a:p>
          <a:p>
            <a:pPr lvl="1"/>
            <a:r>
              <a:rPr lang="en-US" sz="1600" dirty="0"/>
              <a:t>Summer School</a:t>
            </a:r>
          </a:p>
          <a:p>
            <a:pPr lvl="1"/>
            <a:r>
              <a:rPr lang="en-US" sz="1600" dirty="0"/>
              <a:t>Hotspots</a:t>
            </a:r>
          </a:p>
          <a:p>
            <a:pPr lvl="1"/>
            <a:r>
              <a:rPr lang="en-US" sz="1600" dirty="0"/>
              <a:t>Internet Stipends</a:t>
            </a:r>
          </a:p>
          <a:p>
            <a:pPr lvl="1"/>
            <a:r>
              <a:rPr lang="en-US" sz="1600" dirty="0"/>
              <a:t>Technology for teachers</a:t>
            </a:r>
          </a:p>
          <a:p>
            <a:pPr lvl="1"/>
            <a:r>
              <a:rPr lang="en-US" sz="1600" dirty="0"/>
              <a:t>Curriculum and PD to support distance learning</a:t>
            </a:r>
          </a:p>
          <a:p>
            <a:pPr lvl="1"/>
            <a:r>
              <a:rPr lang="en-US" sz="1600" dirty="0"/>
              <a:t>Counselor (BCCS)</a:t>
            </a:r>
          </a:p>
          <a:p>
            <a:pPr lvl="1"/>
            <a:r>
              <a:rPr lang="en-US" sz="1600" dirty="0"/>
              <a:t>PPE related purchases (hand washing stations, Air purifiers, Face Shields and masks, and others)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2019300"/>
            <a:ext cx="7362825" cy="99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6543991"/>
      </p:ext>
    </p:extLst>
  </p:cSld>
  <p:clrMapOvr>
    <a:masterClrMapping/>
  </p:clrMapOvr>
  <p:transition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Expense Assumptions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33400" y="1752600"/>
            <a:ext cx="8229600" cy="45720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Salaries</a:t>
            </a:r>
          </a:p>
          <a:p>
            <a:pPr lvl="1"/>
            <a:r>
              <a:rPr lang="en-US" dirty="0"/>
              <a:t>Remove salary </a:t>
            </a:r>
            <a:r>
              <a:rPr lang="en-US" dirty="0" smtClean="0"/>
              <a:t>freeze</a:t>
            </a:r>
          </a:p>
          <a:p>
            <a:pPr lvl="1"/>
            <a:r>
              <a:rPr lang="en-US" dirty="0" smtClean="0"/>
              <a:t>Updated Teacher Salary Table to reflect minimum exempt salary requirement</a:t>
            </a:r>
            <a:endParaRPr lang="en-US" dirty="0"/>
          </a:p>
          <a:p>
            <a:pPr lvl="1"/>
            <a:r>
              <a:rPr lang="en-US" dirty="0"/>
              <a:t>Adjusted to reflect the current staffing</a:t>
            </a:r>
          </a:p>
          <a:p>
            <a:pPr lvl="2"/>
            <a:r>
              <a:rPr lang="en-US" sz="1600" dirty="0"/>
              <a:t>Senior Director of Program Position Temporarily changed  to part-time position</a:t>
            </a:r>
          </a:p>
          <a:p>
            <a:pPr lvl="2"/>
            <a:r>
              <a:rPr lang="en-US" sz="1600" dirty="0"/>
              <a:t>Move COO salary back to LSC to support Senior Director of Programs </a:t>
            </a:r>
            <a:r>
              <a:rPr lang="en-US" sz="1600" dirty="0" smtClean="0"/>
              <a:t>change</a:t>
            </a:r>
            <a:endParaRPr lang="en-US" sz="1600" dirty="0"/>
          </a:p>
          <a:p>
            <a:pPr lvl="2"/>
            <a:r>
              <a:rPr lang="en-US" sz="1600" dirty="0"/>
              <a:t>Move </a:t>
            </a:r>
            <a:r>
              <a:rPr lang="en-US" sz="1600" dirty="0" smtClean="0"/>
              <a:t>Mr. Myers </a:t>
            </a:r>
            <a:r>
              <a:rPr lang="en-US" sz="1600" dirty="0"/>
              <a:t>from Part-Time Data Director Position to Full-time EA of Bert Corona Charter School Position</a:t>
            </a:r>
          </a:p>
          <a:p>
            <a:pPr lvl="2"/>
            <a:r>
              <a:rPr lang="en-US" sz="1600" dirty="0"/>
              <a:t>Due to increased marketing/outreach need with student losses retain Marketing position through EOY 20-21</a:t>
            </a:r>
          </a:p>
          <a:p>
            <a:r>
              <a:rPr lang="en-US" dirty="0"/>
              <a:t>STRS 16.15% </a:t>
            </a:r>
            <a:endParaRPr lang="en-US" dirty="0" smtClean="0"/>
          </a:p>
          <a:p>
            <a:r>
              <a:rPr lang="en-US" dirty="0" smtClean="0"/>
              <a:t>Health </a:t>
            </a:r>
            <a:r>
              <a:rPr lang="en-US" dirty="0"/>
              <a:t>Insurance Costs are estimated to stay the same as FY19-20</a:t>
            </a:r>
          </a:p>
          <a:p>
            <a:r>
              <a:rPr lang="en-US" dirty="0"/>
              <a:t>Added expenditures associated with CARES Act funding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3249072"/>
      </p:ext>
    </p:extLst>
  </p:cSld>
  <p:clrMapOvr>
    <a:masterClrMapping/>
  </p:clrMapOvr>
  <p:transition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Expense Assumptions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33400" y="1752600"/>
            <a:ext cx="8229600" cy="4800600"/>
          </a:xfrm>
        </p:spPr>
        <p:txBody>
          <a:bodyPr>
            <a:normAutofit/>
          </a:bodyPr>
          <a:lstStyle/>
          <a:p>
            <a:r>
              <a:rPr lang="en-US" dirty="0"/>
              <a:t>Rent </a:t>
            </a:r>
          </a:p>
          <a:p>
            <a:pPr lvl="1"/>
            <a:r>
              <a:rPr lang="en-US" dirty="0"/>
              <a:t>BCCS ($10,300 a month)</a:t>
            </a:r>
          </a:p>
          <a:p>
            <a:pPr lvl="1"/>
            <a:r>
              <a:rPr lang="en-US" dirty="0"/>
              <a:t>M&amp;O for MORCS $280K + $60K for Utilities</a:t>
            </a:r>
          </a:p>
          <a:p>
            <a:pPr lvl="1"/>
            <a:r>
              <a:rPr lang="en-US" dirty="0"/>
              <a:t>M&amp;O contract assumes 3 years</a:t>
            </a:r>
          </a:p>
          <a:p>
            <a:pPr lvl="1"/>
            <a:r>
              <a:rPr lang="en-US" dirty="0"/>
              <a:t>Prop 39 for High School ($227K)</a:t>
            </a:r>
          </a:p>
          <a:p>
            <a:pPr lvl="1"/>
            <a:r>
              <a:rPr lang="en-US" dirty="0"/>
              <a:t>Central Admin building rent reduction to $3500 starting October 2020 (current Lease does not end until September 2021)</a:t>
            </a:r>
          </a:p>
          <a:p>
            <a:r>
              <a:rPr lang="en-US" dirty="0"/>
              <a:t>MORCS Prop 1D repayment loan</a:t>
            </a:r>
          </a:p>
          <a:p>
            <a:r>
              <a:rPr lang="en-US" dirty="0"/>
              <a:t>Indirect Cost – allocated based on the number of students.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625424"/>
      </p:ext>
    </p:extLst>
  </p:cSld>
  <p:clrMapOvr>
    <a:masterClrMapping/>
  </p:clrMapOvr>
  <p:transition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Expense Assumptions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33400" y="1752600"/>
            <a:ext cx="8229600" cy="3886200"/>
          </a:xfrm>
        </p:spPr>
        <p:txBody>
          <a:bodyPr>
            <a:normAutofit/>
          </a:bodyPr>
          <a:lstStyle/>
          <a:p>
            <a:r>
              <a:rPr lang="en-US" dirty="0"/>
              <a:t>ExED contracts:</a:t>
            </a:r>
          </a:p>
          <a:p>
            <a:pPr lvl="1"/>
            <a:r>
              <a:rPr lang="en-US" dirty="0"/>
              <a:t>Management and Accounting Services :</a:t>
            </a:r>
          </a:p>
          <a:p>
            <a:pPr lvl="2"/>
            <a:r>
              <a:rPr lang="en-US" dirty="0"/>
              <a:t>$222,282 – no increase </a:t>
            </a:r>
          </a:p>
          <a:p>
            <a:pPr lvl="1"/>
            <a:r>
              <a:rPr lang="en-US" dirty="0"/>
              <a:t>CALPADS:</a:t>
            </a:r>
          </a:p>
          <a:p>
            <a:pPr lvl="2"/>
            <a:r>
              <a:rPr lang="en-US" dirty="0"/>
              <a:t>$11,500 per school (increase from $8,750 due to increase in complexity of CALPADS reporting)</a:t>
            </a:r>
          </a:p>
          <a:p>
            <a:r>
              <a:rPr lang="en-US" sz="2800" dirty="0"/>
              <a:t>CASH</a:t>
            </a:r>
            <a:r>
              <a:rPr lang="en-US" dirty="0"/>
              <a:t> Flow needs</a:t>
            </a:r>
          </a:p>
          <a:p>
            <a:pPr lvl="1"/>
            <a:r>
              <a:rPr lang="en-US" dirty="0"/>
              <a:t>Bert Corona High School will need to borrow from </a:t>
            </a:r>
            <a:r>
              <a:rPr lang="en-US" dirty="0" err="1"/>
              <a:t>Monsenor</a:t>
            </a:r>
            <a:r>
              <a:rPr lang="en-US" dirty="0"/>
              <a:t> Oscar Romero during the year to support cash flow needs due to the deferrals – up to $600K</a:t>
            </a:r>
          </a:p>
          <a:p>
            <a:pPr marL="27432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6609735"/>
      </p:ext>
    </p:extLst>
  </p:cSld>
  <p:clrMapOvr>
    <a:masterClrMapping/>
  </p:clrMapOvr>
  <p:transition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Cash Deferrals - BCCS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1676400"/>
            <a:ext cx="7086600" cy="36962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5905436"/>
      </p:ext>
    </p:extLst>
  </p:cSld>
  <p:clrMapOvr>
    <a:masterClrMapping/>
  </p:clrMapOvr>
  <p:transition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Cash Deferrals - MORCS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1647578"/>
            <a:ext cx="7256023" cy="35340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0187184"/>
      </p:ext>
    </p:extLst>
  </p:cSld>
  <p:clrMapOvr>
    <a:masterClrMapping/>
  </p:clrMapOvr>
  <p:transition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Cash Deferrals - BCCHS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1573353"/>
            <a:ext cx="7239000" cy="35257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6744714"/>
      </p:ext>
    </p:extLst>
  </p:cSld>
  <p:clrMapOvr>
    <a:masterClrMapping/>
  </p:clrMapOvr>
  <p:transition>
    <p:cut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5594</TotalTime>
  <Words>380</Words>
  <Application>Microsoft Office PowerPoint</Application>
  <PresentationFormat>On-screen Show (4:3)</PresentationFormat>
  <Paragraphs>71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Calibri</vt:lpstr>
      <vt:lpstr>Clarity</vt:lpstr>
      <vt:lpstr>FY20-21 REVISED budget  </vt:lpstr>
      <vt:lpstr>Revenue Assumptions</vt:lpstr>
      <vt:lpstr>Revenue Assumptions</vt:lpstr>
      <vt:lpstr>Expense Assumptions</vt:lpstr>
      <vt:lpstr>Expense Assumptions</vt:lpstr>
      <vt:lpstr>Expense Assumptions</vt:lpstr>
      <vt:lpstr>Cash Deferrals - BCCS</vt:lpstr>
      <vt:lpstr>Cash Deferrals - MORCS</vt:lpstr>
      <vt:lpstr>Cash Deferrals - BCCHS</vt:lpstr>
      <vt:lpstr>Central Admin – Summary Budget</vt:lpstr>
      <vt:lpstr>BCCS – Budget</vt:lpstr>
      <vt:lpstr>MORCS– Summary Budget</vt:lpstr>
      <vt:lpstr>HS– Summary Budget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Irina Castillo</dc:creator>
  <cp:lastModifiedBy>Irina Castillo</cp:lastModifiedBy>
  <cp:revision>163</cp:revision>
  <dcterms:created xsi:type="dcterms:W3CDTF">2015-06-05T18:18:15Z</dcterms:created>
  <dcterms:modified xsi:type="dcterms:W3CDTF">2020-10-26T23:12:26Z</dcterms:modified>
</cp:coreProperties>
</file>