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364" r:id="rId5"/>
    <p:sldId id="370" r:id="rId6"/>
    <p:sldId id="348" r:id="rId7"/>
    <p:sldId id="381" r:id="rId8"/>
    <p:sldId id="378" r:id="rId9"/>
    <p:sldId id="391" r:id="rId10"/>
    <p:sldId id="394" r:id="rId11"/>
    <p:sldId id="387" r:id="rId12"/>
    <p:sldId id="647" r:id="rId13"/>
    <p:sldId id="646" r:id="rId14"/>
    <p:sldId id="431" r:id="rId15"/>
    <p:sldId id="376" r:id="rId16"/>
    <p:sldId id="320" r:id="rId17"/>
    <p:sldId id="322" r:id="rId18"/>
    <p:sldId id="324" r:id="rId19"/>
    <p:sldId id="380" r:id="rId20"/>
    <p:sldId id="282" r:id="rId21"/>
    <p:sldId id="386" r:id="rId22"/>
    <p:sldId id="313" r:id="rId23"/>
  </p:sldIdLst>
  <p:sldSz cx="7772400" cy="10058400"/>
  <p:notesSz cx="6858000" cy="1228725"/>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
          <p15:clr>
            <a:srgbClr val="A4A3A4"/>
          </p15:clr>
        </p15:guide>
        <p15:guide id="2" orient="horz" pos="6165">
          <p15:clr>
            <a:srgbClr val="A4A3A4"/>
          </p15:clr>
        </p15:guide>
        <p15:guide id="3" pos="4723">
          <p15:clr>
            <a:srgbClr val="A4A3A4"/>
          </p15:clr>
        </p15:guide>
        <p15:guide id="4" pos="340">
          <p15:clr>
            <a:srgbClr val="A4A3A4"/>
          </p15:clr>
        </p15:guide>
        <p15:guide id="5" pos="172">
          <p15:clr>
            <a:srgbClr val="A4A3A4"/>
          </p15:clr>
        </p15:guide>
        <p15:guide id="6" pos="455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00"/>
    <a:srgbClr val="CF142B"/>
    <a:srgbClr val="45BDCF"/>
    <a:srgbClr val="749C69"/>
    <a:srgbClr val="B7D342"/>
    <a:srgbClr val="639828"/>
    <a:srgbClr val="00CC00"/>
    <a:srgbClr val="538022"/>
    <a:srgbClr val="C092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52E6B-8F3B-4DEE-8016-3BBC1976176E}" v="83" dt="2020-06-17T16:01:34.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74" autoAdjust="0"/>
    <p:restoredTop sz="72706" autoAdjust="0"/>
  </p:normalViewPr>
  <p:slideViewPr>
    <p:cSldViewPr snapToGrid="0" snapToObjects="1">
      <p:cViewPr>
        <p:scale>
          <a:sx n="150" d="100"/>
          <a:sy n="150" d="100"/>
        </p:scale>
        <p:origin x="3090" y="-3096"/>
      </p:cViewPr>
      <p:guideLst>
        <p:guide orient="horz" pos="174"/>
        <p:guide orient="horz" pos="6165"/>
        <p:guide pos="4723"/>
        <p:guide pos="340"/>
        <p:guide pos="172"/>
        <p:guide pos="45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3" d="100"/>
          <a:sy n="53" d="100"/>
        </p:scale>
        <p:origin x="-28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huan" userId="1e2d0ab8-a5fb-4a80-b710-e3c0e88b915e" providerId="ADAL" clId="{BCB52E6B-8F3B-4DEE-8016-3BBC1976176E}"/>
    <pc:docChg chg="undo custSel addSld delSld modSld">
      <pc:chgData name="Joseph Chuan" userId="1e2d0ab8-a5fb-4a80-b710-e3c0e88b915e" providerId="ADAL" clId="{BCB52E6B-8F3B-4DEE-8016-3BBC1976176E}" dt="2020-06-17T18:33:19.278" v="6845" actId="20577"/>
      <pc:docMkLst>
        <pc:docMk/>
      </pc:docMkLst>
      <pc:sldChg chg="modNotesTx">
        <pc:chgData name="Joseph Chuan" userId="1e2d0ab8-a5fb-4a80-b710-e3c0e88b915e" providerId="ADAL" clId="{BCB52E6B-8F3B-4DEE-8016-3BBC1976176E}" dt="2020-06-17T18:31:37.778" v="6841" actId="6549"/>
        <pc:sldMkLst>
          <pc:docMk/>
          <pc:sldMk cId="3529210389" sldId="282"/>
        </pc:sldMkLst>
      </pc:sldChg>
      <pc:sldChg chg="modNotesTx">
        <pc:chgData name="Joseph Chuan" userId="1e2d0ab8-a5fb-4a80-b710-e3c0e88b915e" providerId="ADAL" clId="{BCB52E6B-8F3B-4DEE-8016-3BBC1976176E}" dt="2020-06-17T18:31:45.300" v="6843" actId="6549"/>
        <pc:sldMkLst>
          <pc:docMk/>
          <pc:sldMk cId="1188499584" sldId="313"/>
        </pc:sldMkLst>
      </pc:sldChg>
      <pc:sldChg chg="del">
        <pc:chgData name="Joseph Chuan" userId="1e2d0ab8-a5fb-4a80-b710-e3c0e88b915e" providerId="ADAL" clId="{BCB52E6B-8F3B-4DEE-8016-3BBC1976176E}" dt="2020-06-15T23:02:46.969" v="165" actId="47"/>
        <pc:sldMkLst>
          <pc:docMk/>
          <pc:sldMk cId="1226064716" sldId="314"/>
        </pc:sldMkLst>
      </pc:sldChg>
      <pc:sldChg chg="del">
        <pc:chgData name="Joseph Chuan" userId="1e2d0ab8-a5fb-4a80-b710-e3c0e88b915e" providerId="ADAL" clId="{BCB52E6B-8F3B-4DEE-8016-3BBC1976176E}" dt="2020-06-16T23:23:57.710" v="3862" actId="2696"/>
        <pc:sldMkLst>
          <pc:docMk/>
          <pc:sldMk cId="4128242096" sldId="317"/>
        </pc:sldMkLst>
      </pc:sldChg>
      <pc:sldChg chg="modNotesTx">
        <pc:chgData name="Joseph Chuan" userId="1e2d0ab8-a5fb-4a80-b710-e3c0e88b915e" providerId="ADAL" clId="{BCB52E6B-8F3B-4DEE-8016-3BBC1976176E}" dt="2020-06-17T18:31:23.010" v="6837" actId="6549"/>
        <pc:sldMkLst>
          <pc:docMk/>
          <pc:sldMk cId="1528079504" sldId="320"/>
        </pc:sldMkLst>
      </pc:sldChg>
      <pc:sldChg chg="modNotesTx">
        <pc:chgData name="Joseph Chuan" userId="1e2d0ab8-a5fb-4a80-b710-e3c0e88b915e" providerId="ADAL" clId="{BCB52E6B-8F3B-4DEE-8016-3BBC1976176E}" dt="2020-06-17T18:31:28.922" v="6838" actId="6549"/>
        <pc:sldMkLst>
          <pc:docMk/>
          <pc:sldMk cId="119435522" sldId="322"/>
        </pc:sldMkLst>
      </pc:sldChg>
      <pc:sldChg chg="modNotesTx">
        <pc:chgData name="Joseph Chuan" userId="1e2d0ab8-a5fb-4a80-b710-e3c0e88b915e" providerId="ADAL" clId="{BCB52E6B-8F3B-4DEE-8016-3BBC1976176E}" dt="2020-06-17T18:31:31.579" v="6839" actId="6549"/>
        <pc:sldMkLst>
          <pc:docMk/>
          <pc:sldMk cId="821518127" sldId="324"/>
        </pc:sldMkLst>
      </pc:sldChg>
      <pc:sldChg chg="modSp mod modNotesTx">
        <pc:chgData name="Joseph Chuan" userId="1e2d0ab8-a5fb-4a80-b710-e3c0e88b915e" providerId="ADAL" clId="{BCB52E6B-8F3B-4DEE-8016-3BBC1976176E}" dt="2020-06-17T18:30:59.827" v="6833" actId="6549"/>
        <pc:sldMkLst>
          <pc:docMk/>
          <pc:sldMk cId="0" sldId="348"/>
        </pc:sldMkLst>
        <pc:spChg chg="mod">
          <ac:chgData name="Joseph Chuan" userId="1e2d0ab8-a5fb-4a80-b710-e3c0e88b915e" providerId="ADAL" clId="{BCB52E6B-8F3B-4DEE-8016-3BBC1976176E}" dt="2020-06-17T14:48:20.518" v="5423" actId="20577"/>
          <ac:spMkLst>
            <pc:docMk/>
            <pc:sldMk cId="0" sldId="348"/>
            <ac:spMk id="32" creationId="{00000000-0000-0000-0000-000000000000}"/>
          </ac:spMkLst>
        </pc:spChg>
        <pc:spChg chg="mod">
          <ac:chgData name="Joseph Chuan" userId="1e2d0ab8-a5fb-4a80-b710-e3c0e88b915e" providerId="ADAL" clId="{BCB52E6B-8F3B-4DEE-8016-3BBC1976176E}" dt="2020-06-17T14:51:44.917" v="5906" actId="1076"/>
          <ac:spMkLst>
            <pc:docMk/>
            <pc:sldMk cId="0" sldId="348"/>
            <ac:spMk id="33" creationId="{00000000-0000-0000-0000-000000000000}"/>
          </ac:spMkLst>
        </pc:spChg>
        <pc:spChg chg="mod">
          <ac:chgData name="Joseph Chuan" userId="1e2d0ab8-a5fb-4a80-b710-e3c0e88b915e" providerId="ADAL" clId="{BCB52E6B-8F3B-4DEE-8016-3BBC1976176E}" dt="2020-06-17T14:51:32.262" v="5905" actId="20577"/>
          <ac:spMkLst>
            <pc:docMk/>
            <pc:sldMk cId="0" sldId="348"/>
            <ac:spMk id="34" creationId="{00000000-0000-0000-0000-000000000000}"/>
          </ac:spMkLst>
        </pc:spChg>
      </pc:sldChg>
      <pc:sldChg chg="addSp delSp modSp mod modNotesTx">
        <pc:chgData name="Joseph Chuan" userId="1e2d0ab8-a5fb-4a80-b710-e3c0e88b915e" providerId="ADAL" clId="{BCB52E6B-8F3B-4DEE-8016-3BBC1976176E}" dt="2020-06-17T18:30:53.704" v="6831" actId="6549"/>
        <pc:sldMkLst>
          <pc:docMk/>
          <pc:sldMk cId="1226064716" sldId="364"/>
        </pc:sldMkLst>
        <pc:spChg chg="del">
          <ac:chgData name="Joseph Chuan" userId="1e2d0ab8-a5fb-4a80-b710-e3c0e88b915e" providerId="ADAL" clId="{BCB52E6B-8F3B-4DEE-8016-3BBC1976176E}" dt="2020-06-15T22:57:03.759" v="6" actId="478"/>
          <ac:spMkLst>
            <pc:docMk/>
            <pc:sldMk cId="1226064716" sldId="364"/>
            <ac:spMk id="9" creationId="{00000000-0000-0000-0000-000000000000}"/>
          </ac:spMkLst>
        </pc:spChg>
        <pc:spChg chg="mod">
          <ac:chgData name="Joseph Chuan" userId="1e2d0ab8-a5fb-4a80-b710-e3c0e88b915e" providerId="ADAL" clId="{BCB52E6B-8F3B-4DEE-8016-3BBC1976176E}" dt="2020-06-17T15:15:48.296" v="6679" actId="20577"/>
          <ac:spMkLst>
            <pc:docMk/>
            <pc:sldMk cId="1226064716" sldId="364"/>
            <ac:spMk id="12" creationId="{00000000-0000-0000-0000-000000000000}"/>
          </ac:spMkLst>
        </pc:spChg>
        <pc:spChg chg="mod">
          <ac:chgData name="Joseph Chuan" userId="1e2d0ab8-a5fb-4a80-b710-e3c0e88b915e" providerId="ADAL" clId="{BCB52E6B-8F3B-4DEE-8016-3BBC1976176E}" dt="2020-06-15T22:57:49.948" v="94" actId="20577"/>
          <ac:spMkLst>
            <pc:docMk/>
            <pc:sldMk cId="1226064716" sldId="364"/>
            <ac:spMk id="13" creationId="{00000000-0000-0000-0000-000000000000}"/>
          </ac:spMkLst>
        </pc:spChg>
        <pc:spChg chg="mod">
          <ac:chgData name="Joseph Chuan" userId="1e2d0ab8-a5fb-4a80-b710-e3c0e88b915e" providerId="ADAL" clId="{BCB52E6B-8F3B-4DEE-8016-3BBC1976176E}" dt="2020-06-16T22:47:45.616" v="2274" actId="1037"/>
          <ac:spMkLst>
            <pc:docMk/>
            <pc:sldMk cId="1226064716" sldId="364"/>
            <ac:spMk id="15" creationId="{00000000-0000-0000-0000-000000000000}"/>
          </ac:spMkLst>
        </pc:spChg>
        <pc:picChg chg="add mod">
          <ac:chgData name="Joseph Chuan" userId="1e2d0ab8-a5fb-4a80-b710-e3c0e88b915e" providerId="ADAL" clId="{BCB52E6B-8F3B-4DEE-8016-3BBC1976176E}" dt="2020-06-16T22:47:45.616" v="2274" actId="1037"/>
          <ac:picMkLst>
            <pc:docMk/>
            <pc:sldMk cId="1226064716" sldId="364"/>
            <ac:picMk id="3" creationId="{C38D7D34-4278-4B62-A8C6-B38554510681}"/>
          </ac:picMkLst>
        </pc:picChg>
        <pc:picChg chg="mod">
          <ac:chgData name="Joseph Chuan" userId="1e2d0ab8-a5fb-4a80-b710-e3c0e88b915e" providerId="ADAL" clId="{BCB52E6B-8F3B-4DEE-8016-3BBC1976176E}" dt="2020-06-16T22:47:45.616" v="2274" actId="1037"/>
          <ac:picMkLst>
            <pc:docMk/>
            <pc:sldMk cId="1226064716" sldId="364"/>
            <ac:picMk id="4" creationId="{00000000-0000-0000-0000-000000000000}"/>
          </ac:picMkLst>
        </pc:picChg>
        <pc:picChg chg="add mod ord modCrop">
          <ac:chgData name="Joseph Chuan" userId="1e2d0ab8-a5fb-4a80-b710-e3c0e88b915e" providerId="ADAL" clId="{BCB52E6B-8F3B-4DEE-8016-3BBC1976176E}" dt="2020-06-15T23:02:10.519" v="119" actId="1036"/>
          <ac:picMkLst>
            <pc:docMk/>
            <pc:sldMk cId="1226064716" sldId="364"/>
            <ac:picMk id="6" creationId="{3BE9B02D-47C2-456F-AEFE-55EA2DE8ED0E}"/>
          </ac:picMkLst>
        </pc:picChg>
        <pc:picChg chg="mod">
          <ac:chgData name="Joseph Chuan" userId="1e2d0ab8-a5fb-4a80-b710-e3c0e88b915e" providerId="ADAL" clId="{BCB52E6B-8F3B-4DEE-8016-3BBC1976176E}" dt="2020-06-15T23:02:34.444" v="164" actId="1076"/>
          <ac:picMkLst>
            <pc:docMk/>
            <pc:sldMk cId="1226064716" sldId="364"/>
            <ac:picMk id="10" creationId="{00000000-0000-0000-0000-000000000000}"/>
          </ac:picMkLst>
        </pc:picChg>
        <pc:picChg chg="add del">
          <ac:chgData name="Joseph Chuan" userId="1e2d0ab8-a5fb-4a80-b710-e3c0e88b915e" providerId="ADAL" clId="{BCB52E6B-8F3B-4DEE-8016-3BBC1976176E}" dt="2020-06-15T23:00:20.918" v="101" actId="478"/>
          <ac:picMkLst>
            <pc:docMk/>
            <pc:sldMk cId="1226064716" sldId="364"/>
            <ac:picMk id="1026" creationId="{00000000-0000-0000-0000-000000000000}"/>
          </ac:picMkLst>
        </pc:picChg>
      </pc:sldChg>
      <pc:sldChg chg="del">
        <pc:chgData name="Joseph Chuan" userId="1e2d0ab8-a5fb-4a80-b710-e3c0e88b915e" providerId="ADAL" clId="{BCB52E6B-8F3B-4DEE-8016-3BBC1976176E}" dt="2020-06-15T23:02:46.969" v="165" actId="47"/>
        <pc:sldMkLst>
          <pc:docMk/>
          <pc:sldMk cId="1226064716" sldId="365"/>
        </pc:sldMkLst>
      </pc:sldChg>
      <pc:sldChg chg="del">
        <pc:chgData name="Joseph Chuan" userId="1e2d0ab8-a5fb-4a80-b710-e3c0e88b915e" providerId="ADAL" clId="{BCB52E6B-8F3B-4DEE-8016-3BBC1976176E}" dt="2020-06-15T23:02:46.969" v="165" actId="47"/>
        <pc:sldMkLst>
          <pc:docMk/>
          <pc:sldMk cId="1226064716" sldId="366"/>
        </pc:sldMkLst>
      </pc:sldChg>
      <pc:sldChg chg="del">
        <pc:chgData name="Joseph Chuan" userId="1e2d0ab8-a5fb-4a80-b710-e3c0e88b915e" providerId="ADAL" clId="{BCB52E6B-8F3B-4DEE-8016-3BBC1976176E}" dt="2020-06-15T23:02:50.337" v="166" actId="47"/>
        <pc:sldMkLst>
          <pc:docMk/>
          <pc:sldMk cId="1226064716" sldId="367"/>
        </pc:sldMkLst>
      </pc:sldChg>
      <pc:sldChg chg="addSp modSp mod modNotesTx">
        <pc:chgData name="Joseph Chuan" userId="1e2d0ab8-a5fb-4a80-b710-e3c0e88b915e" providerId="ADAL" clId="{BCB52E6B-8F3B-4DEE-8016-3BBC1976176E}" dt="2020-06-17T18:30:56.849" v="6832" actId="6549"/>
        <pc:sldMkLst>
          <pc:docMk/>
          <pc:sldMk cId="0" sldId="370"/>
        </pc:sldMkLst>
        <pc:spChg chg="mod">
          <ac:chgData name="Joseph Chuan" userId="1e2d0ab8-a5fb-4a80-b710-e3c0e88b915e" providerId="ADAL" clId="{BCB52E6B-8F3B-4DEE-8016-3BBC1976176E}" dt="2020-06-17T14:55:51.708" v="6029" actId="20577"/>
          <ac:spMkLst>
            <pc:docMk/>
            <pc:sldMk cId="0" sldId="370"/>
            <ac:spMk id="5" creationId="{00000000-0000-0000-0000-000000000000}"/>
          </ac:spMkLst>
        </pc:spChg>
        <pc:picChg chg="add mod ord">
          <ac:chgData name="Joseph Chuan" userId="1e2d0ab8-a5fb-4a80-b710-e3c0e88b915e" providerId="ADAL" clId="{BCB52E6B-8F3B-4DEE-8016-3BBC1976176E}" dt="2020-06-17T14:56:01.568" v="6036" actId="1038"/>
          <ac:picMkLst>
            <pc:docMk/>
            <pc:sldMk cId="0" sldId="370"/>
            <ac:picMk id="2" creationId="{CBE47392-08C0-4C96-8BCE-BDD947CE4F28}"/>
          </ac:picMkLst>
        </pc:picChg>
      </pc:sldChg>
      <pc:sldChg chg="del">
        <pc:chgData name="Joseph Chuan" userId="1e2d0ab8-a5fb-4a80-b710-e3c0e88b915e" providerId="ADAL" clId="{BCB52E6B-8F3B-4DEE-8016-3BBC1976176E}" dt="2020-06-17T14:27:32.925" v="3970" actId="2696"/>
        <pc:sldMkLst>
          <pc:docMk/>
          <pc:sldMk cId="3529210389" sldId="373"/>
        </pc:sldMkLst>
      </pc:sldChg>
      <pc:sldChg chg="del">
        <pc:chgData name="Joseph Chuan" userId="1e2d0ab8-a5fb-4a80-b710-e3c0e88b915e" providerId="ADAL" clId="{BCB52E6B-8F3B-4DEE-8016-3BBC1976176E}" dt="2020-06-17T14:28:01.742" v="3971" actId="2696"/>
        <pc:sldMkLst>
          <pc:docMk/>
          <pc:sldMk cId="3369234190" sldId="374"/>
        </pc:sldMkLst>
      </pc:sldChg>
      <pc:sldChg chg="addSp modSp mod modNotesTx">
        <pc:chgData name="Joseph Chuan" userId="1e2d0ab8-a5fb-4a80-b710-e3c0e88b915e" providerId="ADAL" clId="{BCB52E6B-8F3B-4DEE-8016-3BBC1976176E}" dt="2020-06-17T18:31:19.810" v="6836" actId="6549"/>
        <pc:sldMkLst>
          <pc:docMk/>
          <pc:sldMk cId="4128242096" sldId="376"/>
        </pc:sldMkLst>
        <pc:grpChg chg="mod">
          <ac:chgData name="Joseph Chuan" userId="1e2d0ab8-a5fb-4a80-b710-e3c0e88b915e" providerId="ADAL" clId="{BCB52E6B-8F3B-4DEE-8016-3BBC1976176E}" dt="2020-06-17T15:18:27.994" v="6702" actId="1035"/>
          <ac:grpSpMkLst>
            <pc:docMk/>
            <pc:sldMk cId="4128242096" sldId="376"/>
            <ac:grpSpMk id="178" creationId="{00000000-0000-0000-0000-000000000000}"/>
          </ac:grpSpMkLst>
        </pc:grpChg>
        <pc:graphicFrameChg chg="mod modGraphic">
          <ac:chgData name="Joseph Chuan" userId="1e2d0ab8-a5fb-4a80-b710-e3c0e88b915e" providerId="ADAL" clId="{BCB52E6B-8F3B-4DEE-8016-3BBC1976176E}" dt="2020-06-17T15:18:40.258" v="6731" actId="1036"/>
          <ac:graphicFrameMkLst>
            <pc:docMk/>
            <pc:sldMk cId="4128242096" sldId="376"/>
            <ac:graphicFrameMk id="6" creationId="{00000000-0000-0000-0000-000000000000}"/>
          </ac:graphicFrameMkLst>
        </pc:graphicFrameChg>
        <pc:picChg chg="add mod">
          <ac:chgData name="Joseph Chuan" userId="1e2d0ab8-a5fb-4a80-b710-e3c0e88b915e" providerId="ADAL" clId="{BCB52E6B-8F3B-4DEE-8016-3BBC1976176E}" dt="2020-06-17T15:19:11.466" v="6741" actId="1036"/>
          <ac:picMkLst>
            <pc:docMk/>
            <pc:sldMk cId="4128242096" sldId="376"/>
            <ac:picMk id="2" creationId="{1CDDC41D-F06D-488F-A3F5-79FA988D5FD5}"/>
          </ac:picMkLst>
        </pc:picChg>
        <pc:picChg chg="mod">
          <ac:chgData name="Joseph Chuan" userId="1e2d0ab8-a5fb-4a80-b710-e3c0e88b915e" providerId="ADAL" clId="{BCB52E6B-8F3B-4DEE-8016-3BBC1976176E}" dt="2020-06-17T15:18:27.994" v="6702" actId="1035"/>
          <ac:picMkLst>
            <pc:docMk/>
            <pc:sldMk cId="4128242096" sldId="376"/>
            <ac:picMk id="3074" creationId="{00000000-0000-0000-0000-000000000000}"/>
          </ac:picMkLst>
        </pc:picChg>
      </pc:sldChg>
      <pc:sldChg chg="del">
        <pc:chgData name="Joseph Chuan" userId="1e2d0ab8-a5fb-4a80-b710-e3c0e88b915e" providerId="ADAL" clId="{BCB52E6B-8F3B-4DEE-8016-3BBC1976176E}" dt="2020-06-17T14:28:07.888" v="3972" actId="2696"/>
        <pc:sldMkLst>
          <pc:docMk/>
          <pc:sldMk cId="3369234190" sldId="377"/>
        </pc:sldMkLst>
      </pc:sldChg>
      <pc:sldChg chg="modSp mod modNotesTx">
        <pc:chgData name="Joseph Chuan" userId="1e2d0ab8-a5fb-4a80-b710-e3c0e88b915e" providerId="ADAL" clId="{BCB52E6B-8F3B-4DEE-8016-3BBC1976176E}" dt="2020-06-17T18:31:08.463" v="6835" actId="6549"/>
        <pc:sldMkLst>
          <pc:docMk/>
          <pc:sldMk cId="1894536261" sldId="378"/>
        </pc:sldMkLst>
        <pc:spChg chg="mod">
          <ac:chgData name="Joseph Chuan" userId="1e2d0ab8-a5fb-4a80-b710-e3c0e88b915e" providerId="ADAL" clId="{BCB52E6B-8F3B-4DEE-8016-3BBC1976176E}" dt="2020-06-17T15:34:41.317" v="6766" actId="20577"/>
          <ac:spMkLst>
            <pc:docMk/>
            <pc:sldMk cId="1894536261" sldId="378"/>
            <ac:spMk id="6" creationId="{00000000-0000-0000-0000-000000000000}"/>
          </ac:spMkLst>
        </pc:spChg>
      </pc:sldChg>
      <pc:sldChg chg="modNotesTx">
        <pc:chgData name="Joseph Chuan" userId="1e2d0ab8-a5fb-4a80-b710-e3c0e88b915e" providerId="ADAL" clId="{BCB52E6B-8F3B-4DEE-8016-3BBC1976176E}" dt="2020-06-17T18:31:34.759" v="6840" actId="6549"/>
        <pc:sldMkLst>
          <pc:docMk/>
          <pc:sldMk cId="1702022180" sldId="380"/>
        </pc:sldMkLst>
      </pc:sldChg>
      <pc:sldChg chg="delSp modSp mod modNotesTx">
        <pc:chgData name="Joseph Chuan" userId="1e2d0ab8-a5fb-4a80-b710-e3c0e88b915e" providerId="ADAL" clId="{BCB52E6B-8F3B-4DEE-8016-3BBC1976176E}" dt="2020-06-17T18:31:03.322" v="6834" actId="6549"/>
        <pc:sldMkLst>
          <pc:docMk/>
          <pc:sldMk cId="1894536261" sldId="381"/>
        </pc:sldMkLst>
        <pc:spChg chg="mod">
          <ac:chgData name="Joseph Chuan" userId="1e2d0ab8-a5fb-4a80-b710-e3c0e88b915e" providerId="ADAL" clId="{BCB52E6B-8F3B-4DEE-8016-3BBC1976176E}" dt="2020-06-17T15:34:20.682" v="6761" actId="20577"/>
          <ac:spMkLst>
            <pc:docMk/>
            <pc:sldMk cId="1894536261" sldId="381"/>
            <ac:spMk id="6" creationId="{00000000-0000-0000-0000-000000000000}"/>
          </ac:spMkLst>
        </pc:spChg>
        <pc:spChg chg="del">
          <ac:chgData name="Joseph Chuan" userId="1e2d0ab8-a5fb-4a80-b710-e3c0e88b915e" providerId="ADAL" clId="{BCB52E6B-8F3B-4DEE-8016-3BBC1976176E}" dt="2020-06-17T14:42:44.766" v="4726" actId="478"/>
          <ac:spMkLst>
            <pc:docMk/>
            <pc:sldMk cId="1894536261" sldId="381"/>
            <ac:spMk id="16" creationId="{00000000-0000-0000-0000-000000000000}"/>
          </ac:spMkLst>
        </pc:spChg>
        <pc:spChg chg="mod">
          <ac:chgData name="Joseph Chuan" userId="1e2d0ab8-a5fb-4a80-b710-e3c0e88b915e" providerId="ADAL" clId="{BCB52E6B-8F3B-4DEE-8016-3BBC1976176E}" dt="2020-06-17T14:45:35.849" v="5118" actId="20577"/>
          <ac:spMkLst>
            <pc:docMk/>
            <pc:sldMk cId="1894536261" sldId="381"/>
            <ac:spMk id="30" creationId="{00000000-0000-0000-0000-000000000000}"/>
          </ac:spMkLst>
        </pc:spChg>
        <pc:spChg chg="mod">
          <ac:chgData name="Joseph Chuan" userId="1e2d0ab8-a5fb-4a80-b710-e3c0e88b915e" providerId="ADAL" clId="{BCB52E6B-8F3B-4DEE-8016-3BBC1976176E}" dt="2020-06-17T14:43:22.172" v="4762" actId="20577"/>
          <ac:spMkLst>
            <pc:docMk/>
            <pc:sldMk cId="1894536261" sldId="381"/>
            <ac:spMk id="31" creationId="{00000000-0000-0000-0000-000000000000}"/>
          </ac:spMkLst>
        </pc:spChg>
      </pc:sldChg>
      <pc:sldChg chg="del">
        <pc:chgData name="Joseph Chuan" userId="1e2d0ab8-a5fb-4a80-b710-e3c0e88b915e" providerId="ADAL" clId="{BCB52E6B-8F3B-4DEE-8016-3BBC1976176E}" dt="2020-06-16T22:45:56.445" v="2267" actId="2696"/>
        <pc:sldMkLst>
          <pc:docMk/>
          <pc:sldMk cId="0" sldId="382"/>
        </pc:sldMkLst>
      </pc:sldChg>
      <pc:sldChg chg="del">
        <pc:chgData name="Joseph Chuan" userId="1e2d0ab8-a5fb-4a80-b710-e3c0e88b915e" providerId="ADAL" clId="{BCB52E6B-8F3B-4DEE-8016-3BBC1976176E}" dt="2020-06-16T22:49:29.441" v="2275" actId="2696"/>
        <pc:sldMkLst>
          <pc:docMk/>
          <pc:sldMk cId="0" sldId="383"/>
        </pc:sldMkLst>
      </pc:sldChg>
      <pc:sldChg chg="del">
        <pc:chgData name="Joseph Chuan" userId="1e2d0ab8-a5fb-4a80-b710-e3c0e88b915e" providerId="ADAL" clId="{BCB52E6B-8F3B-4DEE-8016-3BBC1976176E}" dt="2020-06-16T22:45:50.815" v="2266" actId="2696"/>
        <pc:sldMkLst>
          <pc:docMk/>
          <pc:sldMk cId="0" sldId="384"/>
        </pc:sldMkLst>
      </pc:sldChg>
      <pc:sldChg chg="modNotesTx">
        <pc:chgData name="Joseph Chuan" userId="1e2d0ab8-a5fb-4a80-b710-e3c0e88b915e" providerId="ADAL" clId="{BCB52E6B-8F3B-4DEE-8016-3BBC1976176E}" dt="2020-06-17T18:31:40.994" v="6842" actId="6549"/>
        <pc:sldMkLst>
          <pc:docMk/>
          <pc:sldMk cId="3369234190" sldId="386"/>
        </pc:sldMkLst>
      </pc:sldChg>
      <pc:sldChg chg="addSp delSp modSp mod modNotesTx">
        <pc:chgData name="Joseph Chuan" userId="1e2d0ab8-a5fb-4a80-b710-e3c0e88b915e" providerId="ADAL" clId="{BCB52E6B-8F3B-4DEE-8016-3BBC1976176E}" dt="2020-06-17T15:54:51.280" v="6814" actId="20577"/>
        <pc:sldMkLst>
          <pc:docMk/>
          <pc:sldMk cId="0" sldId="387"/>
        </pc:sldMkLst>
        <pc:spChg chg="mod">
          <ac:chgData name="Joseph Chuan" userId="1e2d0ab8-a5fb-4a80-b710-e3c0e88b915e" providerId="ADAL" clId="{BCB52E6B-8F3B-4DEE-8016-3BBC1976176E}" dt="2020-06-17T15:06:15.148" v="6059" actId="20577"/>
          <ac:spMkLst>
            <pc:docMk/>
            <pc:sldMk cId="0" sldId="387"/>
            <ac:spMk id="2" creationId="{00000000-0000-0000-0000-000000000000}"/>
          </ac:spMkLst>
        </pc:spChg>
        <pc:spChg chg="del mod">
          <ac:chgData name="Joseph Chuan" userId="1e2d0ab8-a5fb-4a80-b710-e3c0e88b915e" providerId="ADAL" clId="{BCB52E6B-8F3B-4DEE-8016-3BBC1976176E}" dt="2020-06-17T15:06:08.325" v="6045" actId="478"/>
          <ac:spMkLst>
            <pc:docMk/>
            <pc:sldMk cId="0" sldId="387"/>
            <ac:spMk id="3" creationId="{00000000-0000-0000-0000-000000000000}"/>
          </ac:spMkLst>
        </pc:spChg>
        <pc:spChg chg="mod">
          <ac:chgData name="Joseph Chuan" userId="1e2d0ab8-a5fb-4a80-b710-e3c0e88b915e" providerId="ADAL" clId="{BCB52E6B-8F3B-4DEE-8016-3BBC1976176E}" dt="2020-06-17T15:54:51.280" v="6814" actId="20577"/>
          <ac:spMkLst>
            <pc:docMk/>
            <pc:sldMk cId="0" sldId="387"/>
            <ac:spMk id="7" creationId="{D68E98EF-C2D5-4769-87EB-7A6A9FF2A8C7}"/>
          </ac:spMkLst>
        </pc:spChg>
        <pc:spChg chg="del">
          <ac:chgData name="Joseph Chuan" userId="1e2d0ab8-a5fb-4a80-b710-e3c0e88b915e" providerId="ADAL" clId="{BCB52E6B-8F3B-4DEE-8016-3BBC1976176E}" dt="2020-06-17T14:30:36.658" v="3996" actId="478"/>
          <ac:spMkLst>
            <pc:docMk/>
            <pc:sldMk cId="0" sldId="387"/>
            <ac:spMk id="9" creationId="{00000000-0000-0000-0000-000000000000}"/>
          </ac:spMkLst>
        </pc:spChg>
        <pc:graphicFrameChg chg="del">
          <ac:chgData name="Joseph Chuan" userId="1e2d0ab8-a5fb-4a80-b710-e3c0e88b915e" providerId="ADAL" clId="{BCB52E6B-8F3B-4DEE-8016-3BBC1976176E}" dt="2020-06-17T14:30:23.932" v="3993" actId="478"/>
          <ac:graphicFrameMkLst>
            <pc:docMk/>
            <pc:sldMk cId="0" sldId="387"/>
            <ac:graphicFrameMk id="4" creationId="{00000000-0000-0000-0000-000000000000}"/>
          </ac:graphicFrameMkLst>
        </pc:graphicFrameChg>
        <pc:graphicFrameChg chg="add del mod">
          <ac:chgData name="Joseph Chuan" userId="1e2d0ab8-a5fb-4a80-b710-e3c0e88b915e" providerId="ADAL" clId="{BCB52E6B-8F3B-4DEE-8016-3BBC1976176E}" dt="2020-06-17T15:06:00.866" v="6043" actId="478"/>
          <ac:graphicFrameMkLst>
            <pc:docMk/>
            <pc:sldMk cId="0" sldId="387"/>
            <ac:graphicFrameMk id="5" creationId="{FF3BD036-60FA-4D4E-A041-8264E067CCD7}"/>
          </ac:graphicFrameMkLst>
        </pc:graphicFrameChg>
        <pc:graphicFrameChg chg="add del mod">
          <ac:chgData name="Joseph Chuan" userId="1e2d0ab8-a5fb-4a80-b710-e3c0e88b915e" providerId="ADAL" clId="{BCB52E6B-8F3B-4DEE-8016-3BBC1976176E}" dt="2020-06-17T15:05:58.742" v="6042" actId="478"/>
          <ac:graphicFrameMkLst>
            <pc:docMk/>
            <pc:sldMk cId="0" sldId="387"/>
            <ac:graphicFrameMk id="6" creationId="{4340AC9C-2413-496A-BBAA-976C0CCE29EF}"/>
          </ac:graphicFrameMkLst>
        </pc:graphicFrameChg>
        <pc:picChg chg="add del mod">
          <ac:chgData name="Joseph Chuan" userId="1e2d0ab8-a5fb-4a80-b710-e3c0e88b915e" providerId="ADAL" clId="{BCB52E6B-8F3B-4DEE-8016-3BBC1976176E}" dt="2020-06-17T15:06:02.742" v="6044" actId="478"/>
          <ac:picMkLst>
            <pc:docMk/>
            <pc:sldMk cId="0" sldId="387"/>
            <ac:picMk id="8" creationId="{F203164B-3CE9-41EB-9649-8A25E7D27D5B}"/>
          </ac:picMkLst>
        </pc:picChg>
        <pc:picChg chg="del">
          <ac:chgData name="Joseph Chuan" userId="1e2d0ab8-a5fb-4a80-b710-e3c0e88b915e" providerId="ADAL" clId="{BCB52E6B-8F3B-4DEE-8016-3BBC1976176E}" dt="2020-06-17T14:30:28.262" v="3995" actId="478"/>
          <ac:picMkLst>
            <pc:docMk/>
            <pc:sldMk cId="0" sldId="387"/>
            <ac:picMk id="2050" creationId="{00000000-0000-0000-0000-000000000000}"/>
          </ac:picMkLst>
        </pc:picChg>
        <pc:picChg chg="del">
          <ac:chgData name="Joseph Chuan" userId="1e2d0ab8-a5fb-4a80-b710-e3c0e88b915e" providerId="ADAL" clId="{BCB52E6B-8F3B-4DEE-8016-3BBC1976176E}" dt="2020-06-17T14:30:26.317" v="3994" actId="478"/>
          <ac:picMkLst>
            <pc:docMk/>
            <pc:sldMk cId="0" sldId="387"/>
            <ac:picMk id="2051" creationId="{00000000-0000-0000-0000-000000000000}"/>
          </ac:picMkLst>
        </pc:picChg>
      </pc:sldChg>
      <pc:sldChg chg="del">
        <pc:chgData name="Joseph Chuan" userId="1e2d0ab8-a5fb-4a80-b710-e3c0e88b915e" providerId="ADAL" clId="{BCB52E6B-8F3B-4DEE-8016-3BBC1976176E}" dt="2020-06-15T23:03:33.530" v="167" actId="2696"/>
        <pc:sldMkLst>
          <pc:docMk/>
          <pc:sldMk cId="0" sldId="388"/>
        </pc:sldMkLst>
      </pc:sldChg>
      <pc:sldChg chg="del">
        <pc:chgData name="Joseph Chuan" userId="1e2d0ab8-a5fb-4a80-b710-e3c0e88b915e" providerId="ADAL" clId="{BCB52E6B-8F3B-4DEE-8016-3BBC1976176E}" dt="2020-06-16T22:32:33.409" v="2265" actId="2696"/>
        <pc:sldMkLst>
          <pc:docMk/>
          <pc:sldMk cId="0" sldId="389"/>
        </pc:sldMkLst>
      </pc:sldChg>
      <pc:sldChg chg="del">
        <pc:chgData name="Joseph Chuan" userId="1e2d0ab8-a5fb-4a80-b710-e3c0e88b915e" providerId="ADAL" clId="{BCB52E6B-8F3B-4DEE-8016-3BBC1976176E}" dt="2020-06-16T21:31:47.183" v="1470" actId="2696"/>
        <pc:sldMkLst>
          <pc:docMk/>
          <pc:sldMk cId="0" sldId="390"/>
        </pc:sldMkLst>
      </pc:sldChg>
      <pc:sldChg chg="modSp mod">
        <pc:chgData name="Joseph Chuan" userId="1e2d0ab8-a5fb-4a80-b710-e3c0e88b915e" providerId="ADAL" clId="{BCB52E6B-8F3B-4DEE-8016-3BBC1976176E}" dt="2020-06-17T16:52:43.824" v="6830" actId="20577"/>
        <pc:sldMkLst>
          <pc:docMk/>
          <pc:sldMk cId="0" sldId="391"/>
        </pc:sldMkLst>
        <pc:graphicFrameChg chg="mod modGraphic">
          <ac:chgData name="Joseph Chuan" userId="1e2d0ab8-a5fb-4a80-b710-e3c0e88b915e" providerId="ADAL" clId="{BCB52E6B-8F3B-4DEE-8016-3BBC1976176E}" dt="2020-06-17T16:52:43.824" v="6830" actId="20577"/>
          <ac:graphicFrameMkLst>
            <pc:docMk/>
            <pc:sldMk cId="0" sldId="391"/>
            <ac:graphicFrameMk id="6" creationId="{00000000-0000-0000-0000-000000000000}"/>
          </ac:graphicFrameMkLst>
        </pc:graphicFrameChg>
        <pc:graphicFrameChg chg="mod modGraphic">
          <ac:chgData name="Joseph Chuan" userId="1e2d0ab8-a5fb-4a80-b710-e3c0e88b915e" providerId="ADAL" clId="{BCB52E6B-8F3B-4DEE-8016-3BBC1976176E}" dt="2020-06-17T15:50:51.383" v="6784"/>
          <ac:graphicFrameMkLst>
            <pc:docMk/>
            <pc:sldMk cId="0" sldId="391"/>
            <ac:graphicFrameMk id="7" creationId="{00000000-0000-0000-0000-000000000000}"/>
          </ac:graphicFrameMkLst>
        </pc:graphicFrameChg>
      </pc:sldChg>
      <pc:sldChg chg="del">
        <pc:chgData name="Joseph Chuan" userId="1e2d0ab8-a5fb-4a80-b710-e3c0e88b915e" providerId="ADAL" clId="{BCB52E6B-8F3B-4DEE-8016-3BBC1976176E}" dt="2020-06-16T21:30:42.055" v="1419" actId="2696"/>
        <pc:sldMkLst>
          <pc:docMk/>
          <pc:sldMk cId="3314472516" sldId="392"/>
        </pc:sldMkLst>
      </pc:sldChg>
      <pc:sldChg chg="del">
        <pc:chgData name="Joseph Chuan" userId="1e2d0ab8-a5fb-4a80-b710-e3c0e88b915e" providerId="ADAL" clId="{BCB52E6B-8F3B-4DEE-8016-3BBC1976176E}" dt="2020-06-16T21:30:32.291" v="1418" actId="2696"/>
        <pc:sldMkLst>
          <pc:docMk/>
          <pc:sldMk cId="3314472516" sldId="393"/>
        </pc:sldMkLst>
      </pc:sldChg>
      <pc:sldChg chg="modSp mod">
        <pc:chgData name="Joseph Chuan" userId="1e2d0ab8-a5fb-4a80-b710-e3c0e88b915e" providerId="ADAL" clId="{BCB52E6B-8F3B-4DEE-8016-3BBC1976176E}" dt="2020-06-17T18:33:19.278" v="6845" actId="20577"/>
        <pc:sldMkLst>
          <pc:docMk/>
          <pc:sldMk cId="0" sldId="394"/>
        </pc:sldMkLst>
        <pc:graphicFrameChg chg="mod modGraphic">
          <ac:chgData name="Joseph Chuan" userId="1e2d0ab8-a5fb-4a80-b710-e3c0e88b915e" providerId="ADAL" clId="{BCB52E6B-8F3B-4DEE-8016-3BBC1976176E}" dt="2020-06-16T23:51:38.480" v="3876" actId="20577"/>
          <ac:graphicFrameMkLst>
            <pc:docMk/>
            <pc:sldMk cId="0" sldId="394"/>
            <ac:graphicFrameMk id="5" creationId="{00000000-0000-0000-0000-000000000000}"/>
          </ac:graphicFrameMkLst>
        </pc:graphicFrameChg>
        <pc:graphicFrameChg chg="mod modGraphic">
          <ac:chgData name="Joseph Chuan" userId="1e2d0ab8-a5fb-4a80-b710-e3c0e88b915e" providerId="ADAL" clId="{BCB52E6B-8F3B-4DEE-8016-3BBC1976176E}" dt="2020-06-17T18:33:19.278" v="6845" actId="20577"/>
          <ac:graphicFrameMkLst>
            <pc:docMk/>
            <pc:sldMk cId="0" sldId="394"/>
            <ac:graphicFrameMk id="10" creationId="{00000000-0000-0000-0000-000000000000}"/>
          </ac:graphicFrameMkLst>
        </pc:graphicFrameChg>
      </pc:sldChg>
      <pc:sldChg chg="delSp add mod">
        <pc:chgData name="Joseph Chuan" userId="1e2d0ab8-a5fb-4a80-b710-e3c0e88b915e" providerId="ADAL" clId="{BCB52E6B-8F3B-4DEE-8016-3BBC1976176E}" dt="2020-06-17T14:42:11.433" v="4725" actId="478"/>
        <pc:sldMkLst>
          <pc:docMk/>
          <pc:sldMk cId="2781602174" sldId="431"/>
        </pc:sldMkLst>
        <pc:spChg chg="del">
          <ac:chgData name="Joseph Chuan" userId="1e2d0ab8-a5fb-4a80-b710-e3c0e88b915e" providerId="ADAL" clId="{BCB52E6B-8F3B-4DEE-8016-3BBC1976176E}" dt="2020-06-17T14:42:11.433" v="4725" actId="478"/>
          <ac:spMkLst>
            <pc:docMk/>
            <pc:sldMk cId="2781602174" sldId="431"/>
            <ac:spMk id="24" creationId="{1F874DE3-ECDA-4133-8D91-5AE2EF30243C}"/>
          </ac:spMkLst>
        </pc:spChg>
      </pc:sldChg>
      <pc:sldChg chg="delSp add mod">
        <pc:chgData name="Joseph Chuan" userId="1e2d0ab8-a5fb-4a80-b710-e3c0e88b915e" providerId="ADAL" clId="{BCB52E6B-8F3B-4DEE-8016-3BBC1976176E}" dt="2020-06-17T14:41:38.896" v="4723" actId="478"/>
        <pc:sldMkLst>
          <pc:docMk/>
          <pc:sldMk cId="1999649940" sldId="646"/>
        </pc:sldMkLst>
        <pc:spChg chg="del">
          <ac:chgData name="Joseph Chuan" userId="1e2d0ab8-a5fb-4a80-b710-e3c0e88b915e" providerId="ADAL" clId="{BCB52E6B-8F3B-4DEE-8016-3BBC1976176E}" dt="2020-06-17T14:41:38.896" v="4723" actId="478"/>
          <ac:spMkLst>
            <pc:docMk/>
            <pc:sldMk cId="1999649940" sldId="646"/>
            <ac:spMk id="24" creationId="{179609CB-4A9E-4C40-BEBE-074574BAD769}"/>
          </ac:spMkLst>
        </pc:spChg>
      </pc:sldChg>
      <pc:sldChg chg="addSp delSp modSp add mod">
        <pc:chgData name="Joseph Chuan" userId="1e2d0ab8-a5fb-4a80-b710-e3c0e88b915e" providerId="ADAL" clId="{BCB52E6B-8F3B-4DEE-8016-3BBC1976176E}" dt="2020-06-17T16:01:38.136" v="6816" actId="1076"/>
        <pc:sldMkLst>
          <pc:docMk/>
          <pc:sldMk cId="3326594878" sldId="647"/>
        </pc:sldMkLst>
        <pc:spChg chg="del mod">
          <ac:chgData name="Joseph Chuan" userId="1e2d0ab8-a5fb-4a80-b710-e3c0e88b915e" providerId="ADAL" clId="{BCB52E6B-8F3B-4DEE-8016-3BBC1976176E}" dt="2020-06-17T15:15:07.270" v="6584" actId="478"/>
          <ac:spMkLst>
            <pc:docMk/>
            <pc:sldMk cId="3326594878" sldId="647"/>
            <ac:spMk id="7" creationId="{D68E98EF-C2D5-4769-87EB-7A6A9FF2A8C7}"/>
          </ac:spMkLst>
        </pc:spChg>
        <pc:graphicFrameChg chg="add mod">
          <ac:chgData name="Joseph Chuan" userId="1e2d0ab8-a5fb-4a80-b710-e3c0e88b915e" providerId="ADAL" clId="{BCB52E6B-8F3B-4DEE-8016-3BBC1976176E}" dt="2020-06-17T16:01:38.136" v="6816" actId="1076"/>
          <ac:graphicFrameMkLst>
            <pc:docMk/>
            <pc:sldMk cId="3326594878" sldId="647"/>
            <ac:graphicFrameMk id="4" creationId="{91E28A9A-7F46-4C5A-8CEB-C876B968F263}"/>
          </ac:graphicFrameMkLst>
        </pc:graphicFrame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FA6CED0-6142-D648-BA0B-BE764BD1001E}" type="datetime1">
              <a:rPr lang="en-US" smtClean="0"/>
              <a:pPr/>
              <a:t>6/17/2020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D2EA66-8D0F-E34A-AC8D-D6992F373269}" type="slidenum">
              <a:rPr lang="en-US" smtClean="0"/>
              <a:pPr/>
              <a:t>‹#›</a:t>
            </a:fld>
            <a:endParaRPr lang="en-US"/>
          </a:p>
        </p:txBody>
      </p:sp>
    </p:spTree>
    <p:extLst>
      <p:ext uri="{BB962C8B-B14F-4D97-AF65-F5344CB8AC3E}">
        <p14:creationId xmlns:p14="http://schemas.microsoft.com/office/powerpoint/2010/main" val="917177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D9E2F0-8462-2445-A506-9C7832342F5C}" type="datetime1">
              <a:rPr lang="en-US" smtClean="0"/>
              <a:pPr/>
              <a:t>6/17/2020</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149FE2-670A-A145-BDEC-F4495B6ABC8D}" type="slidenum">
              <a:rPr lang="en-US" smtClean="0"/>
              <a:pPr/>
              <a:t>‹#›</a:t>
            </a:fld>
            <a:endParaRPr lang="en-US"/>
          </a:p>
        </p:txBody>
      </p:sp>
    </p:spTree>
    <p:extLst>
      <p:ext uri="{BB962C8B-B14F-4D97-AF65-F5344CB8AC3E}">
        <p14:creationId xmlns:p14="http://schemas.microsoft.com/office/powerpoint/2010/main" val="3448772885"/>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a:t>
            </a:fld>
            <a:endParaRPr lang="en-US"/>
          </a:p>
        </p:txBody>
      </p:sp>
    </p:spTree>
    <p:extLst>
      <p:ext uri="{BB962C8B-B14F-4D97-AF65-F5344CB8AC3E}">
        <p14:creationId xmlns:p14="http://schemas.microsoft.com/office/powerpoint/2010/main" val="395294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149FE2-670A-A145-BDEC-F4495B6ABC8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09412" rtl="0" eaLnBrk="1" fontAlgn="auto" latinLnBrk="0" hangingPunct="1">
              <a:lnSpc>
                <a:spcPct val="100000"/>
              </a:lnSpc>
              <a:spcBef>
                <a:spcPts val="0"/>
              </a:spcBef>
              <a:spcAft>
                <a:spcPts val="0"/>
              </a:spcAft>
              <a:buClrTx/>
              <a:buSzTx/>
              <a:buFontTx/>
              <a:buNone/>
              <a:tabLst/>
              <a:defRPr/>
            </a:pPr>
            <a:fld id="{0E149FE2-670A-A145-BDEC-F4495B6ABC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941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14</a:t>
            </a:fld>
            <a:endParaRPr lang="en-US"/>
          </a:p>
        </p:txBody>
      </p:sp>
    </p:spTree>
    <p:extLst>
      <p:ext uri="{BB962C8B-B14F-4D97-AF65-F5344CB8AC3E}">
        <p14:creationId xmlns:p14="http://schemas.microsoft.com/office/powerpoint/2010/main" val="240157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15</a:t>
            </a:fld>
            <a:endParaRPr lang="en-US"/>
          </a:p>
        </p:txBody>
      </p:sp>
    </p:spTree>
    <p:extLst>
      <p:ext uri="{BB962C8B-B14F-4D97-AF65-F5344CB8AC3E}">
        <p14:creationId xmlns:p14="http://schemas.microsoft.com/office/powerpoint/2010/main" val="412639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b="1" baseline="0" dirty="0">
              <a:solidFill>
                <a:schemeClr val="tx1">
                  <a:lumMod val="85000"/>
                  <a:lumOff val="15000"/>
                </a:schemeClr>
              </a:solidFill>
              <a:latin typeface="Arial"/>
              <a:cs typeface="Arial"/>
            </a:endParaRPr>
          </a:p>
        </p:txBody>
      </p:sp>
      <p:sp>
        <p:nvSpPr>
          <p:cNvPr id="4" name="Slide Number Placeholder 3"/>
          <p:cNvSpPr>
            <a:spLocks noGrp="1"/>
          </p:cNvSpPr>
          <p:nvPr>
            <p:ph type="sldNum" sz="quarter" idx="10"/>
          </p:nvPr>
        </p:nvSpPr>
        <p:spPr/>
        <p:txBody>
          <a:bodyPr/>
          <a:lstStyle/>
          <a:p>
            <a:fld id="{0E149FE2-670A-A145-BDEC-F4495B6ABC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4</a:t>
            </a:fld>
            <a:endParaRPr lang="en-US"/>
          </a:p>
        </p:txBody>
      </p:sp>
    </p:spTree>
    <p:extLst>
      <p:ext uri="{BB962C8B-B14F-4D97-AF65-F5344CB8AC3E}">
        <p14:creationId xmlns:p14="http://schemas.microsoft.com/office/powerpoint/2010/main" val="116228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5</a:t>
            </a:fld>
            <a:endParaRPr lang="en-US"/>
          </a:p>
        </p:txBody>
      </p:sp>
    </p:spTree>
    <p:extLst>
      <p:ext uri="{BB962C8B-B14F-4D97-AF65-F5344CB8AC3E}">
        <p14:creationId xmlns:p14="http://schemas.microsoft.com/office/powerpoint/2010/main" val="116228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49FE2-670A-A145-BDEC-F4495B6ABC8D}" type="slidenum">
              <a:rPr lang="en-US" smtClean="0"/>
              <a:pPr/>
              <a:t>6</a:t>
            </a:fld>
            <a:endParaRPr lang="en-US"/>
          </a:p>
        </p:txBody>
      </p:sp>
    </p:spTree>
    <p:extLst>
      <p:ext uri="{BB962C8B-B14F-4D97-AF65-F5344CB8AC3E}">
        <p14:creationId xmlns:p14="http://schemas.microsoft.com/office/powerpoint/2010/main" val="351318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0E149FE2-670A-A145-BDEC-F4495B6ABC8D}" type="slidenum">
              <a:rPr lang="en-US" smtClean="0"/>
              <a:pPr/>
              <a:t>9</a:t>
            </a:fld>
            <a:endParaRPr lang="en-US"/>
          </a:p>
        </p:txBody>
      </p:sp>
    </p:spTree>
    <p:extLst>
      <p:ext uri="{BB962C8B-B14F-4D97-AF65-F5344CB8AC3E}">
        <p14:creationId xmlns:p14="http://schemas.microsoft.com/office/powerpoint/2010/main" val="218665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509412" rtl="0" eaLnBrk="1" fontAlgn="auto" latinLnBrk="0" hangingPunct="1">
              <a:lnSpc>
                <a:spcPct val="100000"/>
              </a:lnSpc>
              <a:spcBef>
                <a:spcPts val="0"/>
              </a:spcBef>
              <a:spcAft>
                <a:spcPts val="0"/>
              </a:spcAft>
              <a:buClrTx/>
              <a:buSzTx/>
              <a:buFontTx/>
              <a:buNone/>
              <a:tabLst/>
              <a:defRPr/>
            </a:pPr>
            <a:fld id="{0E149FE2-670A-A145-BDEC-F4495B6ABC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941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B2F637-54F5-F547-B810-CADC08803205}" type="slidenum">
              <a:rPr lang="en-US" smtClean="0"/>
              <a:pPr/>
              <a:t>‹#›</a:t>
            </a:fld>
            <a:endParaRPr lang="en-US"/>
          </a:p>
        </p:txBody>
      </p:sp>
      <p:pic>
        <p:nvPicPr>
          <p:cNvPr id="8" name="Picture 7" descr="Ricoh Lock Up Red Hi Res Vector EPS File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7746" y="88769"/>
            <a:ext cx="2034988" cy="892538"/>
          </a:xfrm>
          <a:prstGeom prst="rect">
            <a:avLst/>
          </a:prstGeom>
        </p:spPr>
      </p:pic>
      <p:sp>
        <p:nvSpPr>
          <p:cNvPr id="10" name="Text Box 5"/>
          <p:cNvSpPr txBox="1">
            <a:spLocks noChangeArrowheads="1"/>
          </p:cNvSpPr>
          <p:nvPr userDrawn="1"/>
        </p:nvSpPr>
        <p:spPr bwMode="auto">
          <a:xfrm>
            <a:off x="4860275" y="8131100"/>
            <a:ext cx="2640663" cy="259045"/>
          </a:xfrm>
          <a:prstGeom prst="rect">
            <a:avLst/>
          </a:prstGeom>
          <a:noFill/>
          <a:ln w="12700">
            <a:noFill/>
            <a:miter lim="800000"/>
            <a:headEnd/>
            <a:tailEnd/>
          </a:ln>
        </p:spPr>
        <p:txBody>
          <a:bodyPr wrap="square">
            <a:spAutoFit/>
          </a:bodyPr>
          <a:lstStyle/>
          <a:p>
            <a:pPr marL="171450" indent="-171450">
              <a:lnSpc>
                <a:spcPct val="110000"/>
              </a:lnSpc>
              <a:spcBef>
                <a:spcPct val="10000"/>
              </a:spcBef>
              <a:tabLst>
                <a:tab pos="1314450" algn="l"/>
              </a:tabLst>
            </a:pPr>
            <a:r>
              <a:rPr lang="en-US" sz="1000" b="1" dirty="0">
                <a:solidFill>
                  <a:schemeClr val="tx1">
                    <a:lumMod val="75000"/>
                    <a:lumOff val="25000"/>
                  </a:schemeClr>
                </a:solidFill>
                <a:latin typeface="Arial" pitchFamily="34" charset="0"/>
                <a:cs typeface="Arial" pitchFamily="34" charset="0"/>
              </a:rPr>
              <a:t>PREPARED BY:</a:t>
            </a:r>
            <a:endParaRPr lang="en-US" sz="1000" dirty="0">
              <a:latin typeface="Arial" pitchFamily="34" charset="0"/>
              <a:cs typeface="Arial" pitchFamily="34" charset="0"/>
            </a:endParaRPr>
          </a:p>
        </p:txBody>
      </p:sp>
      <p:sp>
        <p:nvSpPr>
          <p:cNvPr id="12" name="Text Box 5"/>
          <p:cNvSpPr txBox="1">
            <a:spLocks noChangeArrowheads="1"/>
          </p:cNvSpPr>
          <p:nvPr userDrawn="1"/>
        </p:nvSpPr>
        <p:spPr bwMode="auto">
          <a:xfrm>
            <a:off x="187764" y="8131100"/>
            <a:ext cx="3217892" cy="259045"/>
          </a:xfrm>
          <a:prstGeom prst="rect">
            <a:avLst/>
          </a:prstGeom>
          <a:noFill/>
          <a:ln w="12700">
            <a:noFill/>
            <a:miter lim="800000"/>
            <a:headEnd/>
            <a:tailEnd/>
          </a:ln>
        </p:spPr>
        <p:txBody>
          <a:bodyPr wrap="square">
            <a:spAutoFit/>
          </a:bodyPr>
          <a:lstStyle/>
          <a:p>
            <a:pPr marL="171450" indent="-171450">
              <a:lnSpc>
                <a:spcPct val="110000"/>
              </a:lnSpc>
              <a:spcBef>
                <a:spcPct val="10000"/>
              </a:spcBef>
              <a:tabLst>
                <a:tab pos="1314450" algn="l"/>
              </a:tabLst>
            </a:pPr>
            <a:r>
              <a:rPr lang="en-US" sz="1000" b="1" dirty="0">
                <a:solidFill>
                  <a:schemeClr val="tx1">
                    <a:lumMod val="75000"/>
                    <a:lumOff val="25000"/>
                  </a:schemeClr>
                </a:solidFill>
                <a:latin typeface="Arial" pitchFamily="34" charset="0"/>
                <a:cs typeface="Arial" pitchFamily="34" charset="0"/>
              </a:rPr>
              <a:t>PRESENTED TO:	</a:t>
            </a:r>
          </a:p>
        </p:txBody>
      </p:sp>
      <p:sp>
        <p:nvSpPr>
          <p:cNvPr id="15" name="Text Placeholder 14"/>
          <p:cNvSpPr>
            <a:spLocks noGrp="1"/>
          </p:cNvSpPr>
          <p:nvPr>
            <p:ph type="body" sz="quarter" idx="14"/>
          </p:nvPr>
        </p:nvSpPr>
        <p:spPr>
          <a:xfrm>
            <a:off x="187764" y="8390219"/>
            <a:ext cx="3133725" cy="657225"/>
          </a:xfrm>
        </p:spPr>
        <p:txBody>
          <a:bodyPr>
            <a:noAutofit/>
          </a:bodyPr>
          <a:lstStyle>
            <a:lvl1pPr marL="0" indent="0">
              <a:buNone/>
              <a:defRPr sz="2800">
                <a:solidFill>
                  <a:schemeClr val="tx1">
                    <a:lumMod val="85000"/>
                    <a:lumOff val="15000"/>
                  </a:schemeClr>
                </a:solidFill>
              </a:defRPr>
            </a:lvl1pPr>
            <a:lvl2pPr>
              <a:defRPr sz="2800">
                <a:solidFill>
                  <a:schemeClr val="tx1">
                    <a:lumMod val="85000"/>
                    <a:lumOff val="15000"/>
                  </a:schemeClr>
                </a:solidFill>
              </a:defRPr>
            </a:lvl2pPr>
            <a:lvl3pPr>
              <a:defRPr sz="2800">
                <a:solidFill>
                  <a:schemeClr val="tx1">
                    <a:lumMod val="85000"/>
                    <a:lumOff val="15000"/>
                  </a:schemeClr>
                </a:solidFill>
              </a:defRPr>
            </a:lvl3pPr>
            <a:lvl4pPr>
              <a:defRPr sz="2800">
                <a:solidFill>
                  <a:schemeClr val="tx1">
                    <a:lumMod val="85000"/>
                    <a:lumOff val="15000"/>
                  </a:schemeClr>
                </a:solidFill>
              </a:defRPr>
            </a:lvl4pPr>
            <a:lvl5pPr>
              <a:defRPr sz="2800">
                <a:solidFill>
                  <a:schemeClr val="tx1">
                    <a:lumMod val="85000"/>
                    <a:lumOff val="15000"/>
                  </a:schemeClr>
                </a:solidFill>
              </a:defRPr>
            </a:lvl5pPr>
          </a:lstStyle>
          <a:p>
            <a:pPr lvl="0"/>
            <a:r>
              <a:rPr lang="en-US" dirty="0"/>
              <a:t>Click to edit Master text styles</a:t>
            </a:r>
          </a:p>
        </p:txBody>
      </p:sp>
      <p:sp>
        <p:nvSpPr>
          <p:cNvPr id="17" name="Text Placeholder 16"/>
          <p:cNvSpPr>
            <a:spLocks noGrp="1"/>
          </p:cNvSpPr>
          <p:nvPr>
            <p:ph type="body" sz="quarter" idx="15"/>
          </p:nvPr>
        </p:nvSpPr>
        <p:spPr>
          <a:xfrm>
            <a:off x="4854717" y="8322388"/>
            <a:ext cx="2640013" cy="877887"/>
          </a:xfrm>
        </p:spPr>
        <p:txBody>
          <a:bodyPr>
            <a:no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18" name="Text Box 5"/>
          <p:cNvSpPr txBox="1">
            <a:spLocks noChangeArrowheads="1"/>
          </p:cNvSpPr>
          <p:nvPr userDrawn="1"/>
        </p:nvSpPr>
        <p:spPr bwMode="auto">
          <a:xfrm>
            <a:off x="4860275" y="9193970"/>
            <a:ext cx="2640663" cy="259045"/>
          </a:xfrm>
          <a:prstGeom prst="rect">
            <a:avLst/>
          </a:prstGeom>
          <a:noFill/>
          <a:ln w="12700">
            <a:noFill/>
            <a:miter lim="800000"/>
            <a:headEnd/>
            <a:tailEnd/>
          </a:ln>
        </p:spPr>
        <p:txBody>
          <a:bodyPr wrap="square">
            <a:spAutoFit/>
          </a:bodyPr>
          <a:lstStyle/>
          <a:p>
            <a:pPr marL="171450" indent="-171450">
              <a:lnSpc>
                <a:spcPct val="110000"/>
              </a:lnSpc>
              <a:spcBef>
                <a:spcPct val="10000"/>
              </a:spcBef>
              <a:tabLst>
                <a:tab pos="1314450" algn="l"/>
              </a:tabLst>
            </a:pPr>
            <a:r>
              <a:rPr lang="en-US" sz="1000" b="1" dirty="0">
                <a:solidFill>
                  <a:srgbClr val="404040"/>
                </a:solidFill>
                <a:latin typeface="Arial" pitchFamily="34" charset="0"/>
                <a:cs typeface="Arial" pitchFamily="34" charset="0"/>
              </a:rPr>
              <a:t>SUBMITTED DATE:</a:t>
            </a:r>
          </a:p>
        </p:txBody>
      </p:sp>
      <p:sp>
        <p:nvSpPr>
          <p:cNvPr id="19" name="Text Placeholder 16"/>
          <p:cNvSpPr>
            <a:spLocks noGrp="1"/>
          </p:cNvSpPr>
          <p:nvPr>
            <p:ph type="body" sz="quarter" idx="16"/>
          </p:nvPr>
        </p:nvSpPr>
        <p:spPr>
          <a:xfrm>
            <a:off x="4854717" y="9408309"/>
            <a:ext cx="2640013" cy="409707"/>
          </a:xfrm>
        </p:spPr>
        <p:txBody>
          <a:bodyPr>
            <a:no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p:txBody>
      </p:sp>
      <p:pic>
        <p:nvPicPr>
          <p:cNvPr id="7" name="Picture 6" descr="balloon_rgb.eps"/>
          <p:cNvPicPr>
            <a:picLocks noChangeAspect="1"/>
          </p:cNvPicPr>
          <p:nvPr userDrawn="1"/>
        </p:nvPicPr>
        <p:blipFill>
          <a:blip r:embed="rId3" cstate="print">
            <a:alphaModFix amt="93000"/>
            <a:extLst>
              <a:ext uri="{28A0092B-C50C-407E-A947-70E740481C1C}">
                <a14:useLocalDpi xmlns:a14="http://schemas.microsoft.com/office/drawing/2010/main" val="0"/>
              </a:ext>
            </a:extLst>
          </a:blip>
          <a:stretch>
            <a:fillRect/>
          </a:stretch>
        </p:blipFill>
        <p:spPr>
          <a:xfrm>
            <a:off x="273050" y="273050"/>
            <a:ext cx="3155753" cy="3155753"/>
          </a:xfrm>
          <a:prstGeom prst="rect">
            <a:avLst/>
          </a:prstGeom>
        </p:spPr>
      </p:pic>
      <p:sp>
        <p:nvSpPr>
          <p:cNvPr id="13" name="Text Placeholder 12"/>
          <p:cNvSpPr>
            <a:spLocks noGrp="1"/>
          </p:cNvSpPr>
          <p:nvPr>
            <p:ph type="body" sz="quarter" idx="13"/>
          </p:nvPr>
        </p:nvSpPr>
        <p:spPr>
          <a:xfrm>
            <a:off x="443635" y="422274"/>
            <a:ext cx="2471737" cy="2428393"/>
          </a:xfrm>
        </p:spPr>
        <p:txBody>
          <a:bodyPr>
            <a:noAutofit/>
          </a:bodyPr>
          <a:lstStyle>
            <a:lvl1pPr marL="0" indent="0">
              <a:buNone/>
              <a:defRPr sz="36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3118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itle Gray - full blee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 y="0"/>
            <a:ext cx="7772401" cy="10505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96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Gra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2" y="273050"/>
            <a:ext cx="7216775" cy="7775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2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ROR Grey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2" y="273050"/>
            <a:ext cx="7216775" cy="7775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60153" y="8313315"/>
            <a:ext cx="7234434" cy="830997"/>
          </a:xfrm>
          <a:prstGeom prst="rect">
            <a:avLst/>
          </a:prstGeom>
        </p:spPr>
        <p:txBody>
          <a:bodyPr wrap="square">
            <a:spAutoFit/>
          </a:bodyPr>
          <a:lstStyle/>
          <a:p>
            <a:r>
              <a:rPr lang="en-US" sz="800" dirty="0"/>
              <a:t>Reservation of Rights—This quote is based upon the information provided by you, and the assumptions made by us in preparing the information contained herein. While care has been taken to ensure the accuracy of this quote, we make no representations or warranties about the accuracy, completeness or adequacy of the information contained herein, and shall not be liable for any errors or omissions. We recognize your right to negotiate and approve the terms of any resulting contract and we reserve the same right. We also acknowledge that all contract terms and conditions must be mutually agreed upon by both of us. This quote is subject to credit approval and valid for a period of 30 days from the date stated on the cover page. THIS QUOTE IS PROVIDED FOR INFORMATIONAL PURPOSES ONLY AND IS NOT, NOR SHOULD IT BE CONSTRUED AS, AN OFFER TO SELL/LEASE THE GOODS OR SERVICES LISTED HEREIN.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752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amp;D Table Investm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2" y="273050"/>
            <a:ext cx="7216775" cy="7775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3" hasCustomPrompt="1"/>
          </p:nvPr>
        </p:nvSpPr>
        <p:spPr>
          <a:xfrm>
            <a:off x="260153" y="1232387"/>
            <a:ext cx="7216775" cy="3072915"/>
          </a:xfrm>
        </p:spPr>
        <p:txBody>
          <a:bodyPr/>
          <a:lstStyle>
            <a:lvl1pPr>
              <a:defRPr/>
            </a:lvl1pPr>
          </a:lstStyle>
          <a:p>
            <a:pPr lvl="0"/>
            <a:r>
              <a:rPr lang="en-US" dirty="0"/>
              <a:t>Copy &amp; Paste R&amp;D Table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0898" name="AutoShape 2" descr="C:\Users\GMangos\AppData\Local\Temp\notesC7A056\~b737452.TMP"/>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0" name="AutoShape 4" descr="C:\Users\GMangos\AppData\Local\Temp\notesC7A056\~b737452.TMP"/>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52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le Red - full blee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 y="0"/>
            <a:ext cx="7772401" cy="1050576"/>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99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 Re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3" y="273050"/>
            <a:ext cx="7216775" cy="777526"/>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68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Red bar - full blee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1" y="0"/>
            <a:ext cx="2465744" cy="10058400"/>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balloon_white.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118" y="562048"/>
            <a:ext cx="455433" cy="455433"/>
          </a:xfrm>
          <a:prstGeom prst="rect">
            <a:avLst/>
          </a:prstGeom>
        </p:spPr>
      </p:pic>
    </p:spTree>
    <p:extLst>
      <p:ext uri="{BB962C8B-B14F-4D97-AF65-F5344CB8AC3E}">
        <p14:creationId xmlns:p14="http://schemas.microsoft.com/office/powerpoint/2010/main" val="2108377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d bar - 2 Component">
    <p:spTree>
      <p:nvGrpSpPr>
        <p:cNvPr id="1" name=""/>
        <p:cNvGrpSpPr/>
        <p:nvPr/>
      </p:nvGrpSpPr>
      <p:grpSpPr>
        <a:xfrm>
          <a:off x="0" y="0"/>
          <a:ext cx="0" cy="0"/>
          <a:chOff x="0" y="0"/>
          <a:chExt cx="0" cy="0"/>
        </a:xfrm>
      </p:grpSpPr>
      <p:sp>
        <p:nvSpPr>
          <p:cNvPr id="19" name="Content Placeholder 18"/>
          <p:cNvSpPr>
            <a:spLocks noGrp="1"/>
          </p:cNvSpPr>
          <p:nvPr>
            <p:ph sz="quarter" idx="14" hasCustomPrompt="1"/>
          </p:nvPr>
        </p:nvSpPr>
        <p:spPr>
          <a:xfrm>
            <a:off x="5047957" y="6523529"/>
            <a:ext cx="2324100" cy="2938890"/>
          </a:xfrm>
        </p:spPr>
        <p:txBody>
          <a:bodyPr>
            <a:normAutofit/>
          </a:bodyPr>
          <a:lstStyle>
            <a:lvl1pPr>
              <a:buNone/>
              <a:defRPr sz="2800"/>
            </a:lvl1pPr>
          </a:lstStyle>
          <a:p>
            <a:pPr lvl="0"/>
            <a:r>
              <a:rPr lang="en-US" dirty="0"/>
              <a:t>Placeholder</a:t>
            </a:r>
          </a:p>
        </p:txBody>
      </p:sp>
      <p:sp>
        <p:nvSpPr>
          <p:cNvPr id="17" name="Content Placeholder 16"/>
          <p:cNvSpPr>
            <a:spLocks noGrp="1"/>
          </p:cNvSpPr>
          <p:nvPr>
            <p:ph sz="quarter" idx="13" hasCustomPrompt="1"/>
          </p:nvPr>
        </p:nvSpPr>
        <p:spPr>
          <a:xfrm>
            <a:off x="2763838" y="6523038"/>
            <a:ext cx="2324100" cy="2938462"/>
          </a:xfrm>
        </p:spPr>
        <p:txBody>
          <a:bodyPr>
            <a:normAutofit/>
          </a:bodyPr>
          <a:lstStyle>
            <a:lvl1pPr>
              <a:buNone/>
              <a:defRPr sz="2800"/>
            </a:lvl1pPr>
          </a:lstStyle>
          <a:p>
            <a:pPr lvl="0"/>
            <a:r>
              <a:rPr lang="en-US" dirty="0"/>
              <a:t>Placeholder</a:t>
            </a:r>
          </a:p>
        </p:txBody>
      </p:sp>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3" y="273050"/>
            <a:ext cx="2187930" cy="9504363"/>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balloon_white.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450" y="572632"/>
            <a:ext cx="455433" cy="455433"/>
          </a:xfrm>
          <a:prstGeom prst="rect">
            <a:avLst/>
          </a:prstGeom>
        </p:spPr>
      </p:pic>
    </p:spTree>
    <p:extLst>
      <p:ext uri="{BB962C8B-B14F-4D97-AF65-F5344CB8AC3E}">
        <p14:creationId xmlns:p14="http://schemas.microsoft.com/office/powerpoint/2010/main" val="1382758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d Bar - 3 Component">
    <p:spTree>
      <p:nvGrpSpPr>
        <p:cNvPr id="1" name=""/>
        <p:cNvGrpSpPr/>
        <p:nvPr/>
      </p:nvGrpSpPr>
      <p:grpSpPr>
        <a:xfrm>
          <a:off x="0" y="0"/>
          <a:ext cx="0" cy="0"/>
          <a:chOff x="0" y="0"/>
          <a:chExt cx="0" cy="0"/>
        </a:xfrm>
      </p:grpSpPr>
      <p:sp>
        <p:nvSpPr>
          <p:cNvPr id="22" name="Content Placeholder 21"/>
          <p:cNvSpPr>
            <a:spLocks noGrp="1"/>
          </p:cNvSpPr>
          <p:nvPr>
            <p:ph sz="quarter" idx="15" hasCustomPrompt="1"/>
          </p:nvPr>
        </p:nvSpPr>
        <p:spPr>
          <a:xfrm>
            <a:off x="3028950" y="8493125"/>
            <a:ext cx="3895725" cy="630238"/>
          </a:xfrm>
        </p:spPr>
        <p:txBody>
          <a:bodyPr/>
          <a:lstStyle>
            <a:lvl1pPr>
              <a:buNone/>
              <a:defRPr/>
            </a:lvl1pPr>
          </a:lstStyle>
          <a:p>
            <a:pPr lvl="0"/>
            <a:r>
              <a:rPr lang="en-US" dirty="0"/>
              <a:t>Placeholder</a:t>
            </a:r>
          </a:p>
        </p:txBody>
      </p:sp>
      <p:sp>
        <p:nvSpPr>
          <p:cNvPr id="20" name="Content Placeholder 19"/>
          <p:cNvSpPr>
            <a:spLocks noGrp="1"/>
          </p:cNvSpPr>
          <p:nvPr>
            <p:ph sz="quarter" idx="14" hasCustomPrompt="1"/>
          </p:nvPr>
        </p:nvSpPr>
        <p:spPr>
          <a:xfrm>
            <a:off x="3028950" y="7683500"/>
            <a:ext cx="3895725" cy="620713"/>
          </a:xfrm>
        </p:spPr>
        <p:txBody>
          <a:bodyPr/>
          <a:lstStyle>
            <a:lvl1pPr>
              <a:buNone/>
              <a:defRPr/>
            </a:lvl1pPr>
          </a:lstStyle>
          <a:p>
            <a:pPr lvl="0"/>
            <a:r>
              <a:rPr lang="en-US" dirty="0"/>
              <a:t>Placeholder</a:t>
            </a:r>
          </a:p>
        </p:txBody>
      </p:sp>
      <p:sp>
        <p:nvSpPr>
          <p:cNvPr id="18" name="Content Placeholder 17"/>
          <p:cNvSpPr>
            <a:spLocks noGrp="1"/>
          </p:cNvSpPr>
          <p:nvPr>
            <p:ph sz="quarter" idx="13" hasCustomPrompt="1"/>
          </p:nvPr>
        </p:nvSpPr>
        <p:spPr>
          <a:xfrm>
            <a:off x="3028950" y="6870700"/>
            <a:ext cx="3895725" cy="630238"/>
          </a:xfrm>
        </p:spPr>
        <p:txBody>
          <a:bodyPr/>
          <a:lstStyle>
            <a:lvl1pPr>
              <a:buNone/>
              <a:defRPr/>
            </a:lvl1pPr>
          </a:lstStyle>
          <a:p>
            <a:pPr lvl="0"/>
            <a:r>
              <a:rPr lang="en-US" dirty="0"/>
              <a:t>Placeholder</a:t>
            </a:r>
          </a:p>
        </p:txBody>
      </p:sp>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3" y="273050"/>
            <a:ext cx="2187930" cy="9504363"/>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balloon_white.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450" y="572632"/>
            <a:ext cx="455433" cy="455433"/>
          </a:xfrm>
          <a:prstGeom prst="rect">
            <a:avLst/>
          </a:prstGeom>
        </p:spPr>
      </p:pic>
    </p:spTree>
    <p:extLst>
      <p:ext uri="{BB962C8B-B14F-4D97-AF65-F5344CB8AC3E}">
        <p14:creationId xmlns:p14="http://schemas.microsoft.com/office/powerpoint/2010/main" val="1382758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d Bar - 4 Component">
    <p:spTree>
      <p:nvGrpSpPr>
        <p:cNvPr id="1" name=""/>
        <p:cNvGrpSpPr/>
        <p:nvPr/>
      </p:nvGrpSpPr>
      <p:grpSpPr>
        <a:xfrm>
          <a:off x="0" y="0"/>
          <a:ext cx="0" cy="0"/>
          <a:chOff x="0" y="0"/>
          <a:chExt cx="0" cy="0"/>
        </a:xfrm>
      </p:grpSpPr>
      <p:sp>
        <p:nvSpPr>
          <p:cNvPr id="27" name="Content Placeholder 26"/>
          <p:cNvSpPr>
            <a:spLocks noGrp="1"/>
          </p:cNvSpPr>
          <p:nvPr>
            <p:ph sz="quarter" idx="16" hasCustomPrompt="1"/>
          </p:nvPr>
        </p:nvSpPr>
        <p:spPr>
          <a:xfrm>
            <a:off x="3025775" y="8959850"/>
            <a:ext cx="3898900" cy="620713"/>
          </a:xfrm>
        </p:spPr>
        <p:txBody>
          <a:bodyPr/>
          <a:lstStyle>
            <a:lvl1pPr>
              <a:buNone/>
              <a:defRPr/>
            </a:lvl1pPr>
          </a:lstStyle>
          <a:p>
            <a:pPr lvl="0"/>
            <a:r>
              <a:rPr lang="en-US" dirty="0"/>
              <a:t>Placeholder</a:t>
            </a:r>
          </a:p>
        </p:txBody>
      </p:sp>
      <p:sp>
        <p:nvSpPr>
          <p:cNvPr id="25" name="Content Placeholder 24"/>
          <p:cNvSpPr>
            <a:spLocks noGrp="1"/>
          </p:cNvSpPr>
          <p:nvPr>
            <p:ph sz="quarter" idx="15" hasCustomPrompt="1"/>
          </p:nvPr>
        </p:nvSpPr>
        <p:spPr>
          <a:xfrm>
            <a:off x="3033713" y="8147050"/>
            <a:ext cx="3890962" cy="630238"/>
          </a:xfrm>
        </p:spPr>
        <p:txBody>
          <a:bodyPr/>
          <a:lstStyle>
            <a:lvl1pPr>
              <a:buNone/>
              <a:defRPr/>
            </a:lvl1pPr>
          </a:lstStyle>
          <a:p>
            <a:pPr lvl="0"/>
            <a:r>
              <a:rPr lang="en-US" dirty="0"/>
              <a:t>Placeholder</a:t>
            </a:r>
          </a:p>
        </p:txBody>
      </p:sp>
      <p:sp>
        <p:nvSpPr>
          <p:cNvPr id="23" name="Content Placeholder 22"/>
          <p:cNvSpPr>
            <a:spLocks noGrp="1"/>
          </p:cNvSpPr>
          <p:nvPr>
            <p:ph sz="quarter" idx="14" hasCustomPrompt="1"/>
          </p:nvPr>
        </p:nvSpPr>
        <p:spPr>
          <a:xfrm>
            <a:off x="3033713" y="7337425"/>
            <a:ext cx="3890962" cy="619125"/>
          </a:xfrm>
        </p:spPr>
        <p:txBody>
          <a:bodyPr/>
          <a:lstStyle>
            <a:lvl1pPr>
              <a:buNone/>
              <a:defRPr/>
            </a:lvl1pPr>
          </a:lstStyle>
          <a:p>
            <a:pPr lvl="0"/>
            <a:r>
              <a:rPr lang="en-US" dirty="0"/>
              <a:t>Placeholder</a:t>
            </a:r>
          </a:p>
        </p:txBody>
      </p:sp>
      <p:sp>
        <p:nvSpPr>
          <p:cNvPr id="21" name="Content Placeholder 20"/>
          <p:cNvSpPr>
            <a:spLocks noGrp="1"/>
          </p:cNvSpPr>
          <p:nvPr>
            <p:ph sz="quarter" idx="13" hasCustomPrompt="1"/>
          </p:nvPr>
        </p:nvSpPr>
        <p:spPr>
          <a:xfrm>
            <a:off x="3025775" y="6523038"/>
            <a:ext cx="3898900" cy="630237"/>
          </a:xfrm>
        </p:spPr>
        <p:txBody>
          <a:bodyPr/>
          <a:lstStyle>
            <a:lvl1pPr>
              <a:buNone/>
              <a:defRPr baseline="0"/>
            </a:lvl1pPr>
          </a:lstStyle>
          <a:p>
            <a:pPr lvl="0"/>
            <a:r>
              <a:rPr lang="en-US" dirty="0"/>
              <a:t>Placeholder</a:t>
            </a:r>
          </a:p>
        </p:txBody>
      </p:sp>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3" name="Rectangle 2"/>
          <p:cNvSpPr/>
          <p:nvPr userDrawn="1"/>
        </p:nvSpPr>
        <p:spPr>
          <a:xfrm>
            <a:off x="277813" y="273050"/>
            <a:ext cx="2187930" cy="9504363"/>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balloon_white.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450" y="572632"/>
            <a:ext cx="455433" cy="455433"/>
          </a:xfrm>
          <a:prstGeom prst="rect">
            <a:avLst/>
          </a:prstGeom>
        </p:spPr>
      </p:pic>
    </p:spTree>
    <p:extLst>
      <p:ext uri="{BB962C8B-B14F-4D97-AF65-F5344CB8AC3E}">
        <p14:creationId xmlns:p14="http://schemas.microsoft.com/office/powerpoint/2010/main" val="138275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p:spPr>
        <p:txBody>
          <a:bodyPr/>
          <a:lstStyle/>
          <a:p>
            <a:r>
              <a:rPr lang="en-US"/>
              <a:t>Click to edit Master title style</a:t>
            </a:r>
          </a:p>
        </p:txBody>
      </p:sp>
      <p:sp>
        <p:nvSpPr>
          <p:cNvPr id="3" name="Subtitle 2"/>
          <p:cNvSpPr>
            <a:spLocks noGrp="1"/>
          </p:cNvSpPr>
          <p:nvPr>
            <p:ph type="subTitle" idx="1"/>
          </p:nvPr>
        </p:nvSpPr>
        <p:spPr>
          <a:xfrm>
            <a:off x="1165225" y="5699125"/>
            <a:ext cx="5441950" cy="25717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128979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 slide - full blee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
        <p:nvSpPr>
          <p:cNvPr id="6" name="Rectangle 5"/>
          <p:cNvSpPr/>
          <p:nvPr userDrawn="1"/>
        </p:nvSpPr>
        <p:spPr>
          <a:xfrm>
            <a:off x="-2" y="0"/>
            <a:ext cx="7772401" cy="10058400"/>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83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ection slide">
    <p:spTree>
      <p:nvGrpSpPr>
        <p:cNvPr id="1" name=""/>
        <p:cNvGrpSpPr/>
        <p:nvPr/>
      </p:nvGrpSpPr>
      <p:grpSpPr>
        <a:xfrm>
          <a:off x="0" y="0"/>
          <a:ext cx="0" cy="0"/>
          <a:chOff x="0" y="0"/>
          <a:chExt cx="0" cy="0"/>
        </a:xfrm>
      </p:grpSpPr>
      <p:sp>
        <p:nvSpPr>
          <p:cNvPr id="6" name="Rectangle 5"/>
          <p:cNvSpPr/>
          <p:nvPr userDrawn="1"/>
        </p:nvSpPr>
        <p:spPr>
          <a:xfrm>
            <a:off x="277813" y="273050"/>
            <a:ext cx="7216775" cy="9504363"/>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716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0"/>
            <a:ext cx="4344988"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5"/>
            <a:ext cx="2557462"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3682723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25"/>
            <a:ext cx="4662488"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285943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1899159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25"/>
            <a:ext cx="5094287"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349245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42751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63" y="4262438"/>
            <a:ext cx="6605587" cy="22002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146515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346325"/>
            <a:ext cx="3421063"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220008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075"/>
            <a:ext cx="3433762"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75"/>
            <a:ext cx="34353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420108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90726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B2F637-54F5-F547-B810-CADC08803205}" type="slidenum">
              <a:rPr lang="en-US" smtClean="0"/>
              <a:pPr/>
              <a:t>‹#›</a:t>
            </a:fld>
            <a:endParaRPr lang="en-US"/>
          </a:p>
        </p:txBody>
      </p:sp>
    </p:spTree>
    <p:extLst>
      <p:ext uri="{BB962C8B-B14F-4D97-AF65-F5344CB8AC3E}">
        <p14:creationId xmlns:p14="http://schemas.microsoft.com/office/powerpoint/2010/main" val="149778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938" y="403225"/>
            <a:ext cx="6994525"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938" y="2346325"/>
            <a:ext cx="6994525" cy="6638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789893" y="9461928"/>
            <a:ext cx="1812925" cy="534987"/>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ECB2F637-54F5-F547-B810-CADC08803205}" type="slidenum">
              <a:rPr lang="en-US" smtClean="0"/>
              <a:pPr/>
              <a:t>‹#›</a:t>
            </a:fld>
            <a:endParaRPr lang="en-US" dirty="0"/>
          </a:p>
        </p:txBody>
      </p:sp>
      <p:pic>
        <p:nvPicPr>
          <p:cNvPr id="7" name="Picture 6" descr="Ricoh Lock Up Red Hi Res Vector EPS File_RGB.eps"/>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84720" y="9385912"/>
            <a:ext cx="1164754" cy="510857"/>
          </a:xfrm>
          <a:prstGeom prst="rect">
            <a:avLst/>
          </a:prstGeom>
        </p:spPr>
      </p:pic>
    </p:spTree>
    <p:extLst>
      <p:ext uri="{BB962C8B-B14F-4D97-AF65-F5344CB8AC3E}">
        <p14:creationId xmlns:p14="http://schemas.microsoft.com/office/powerpoint/2010/main" val="829280648"/>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62" r:id="rId3"/>
    <p:sldLayoutId id="2147483663" r:id="rId4"/>
    <p:sldLayoutId id="2147483664" r:id="rId5"/>
    <p:sldLayoutId id="2147483665" r:id="rId6"/>
    <p:sldLayoutId id="2147483666" r:id="rId7"/>
    <p:sldLayoutId id="2147483667" r:id="rId8"/>
    <p:sldLayoutId id="2147483677" r:id="rId9"/>
    <p:sldLayoutId id="2147483675" r:id="rId10"/>
    <p:sldLayoutId id="2147483680" r:id="rId11"/>
    <p:sldLayoutId id="2147483685" r:id="rId12"/>
    <p:sldLayoutId id="2147483684" r:id="rId13"/>
    <p:sldLayoutId id="2147483676" r:id="rId14"/>
    <p:sldLayoutId id="2147483681" r:id="rId15"/>
    <p:sldLayoutId id="2147483672" r:id="rId16"/>
    <p:sldLayoutId id="2147483678" r:id="rId17"/>
    <p:sldLayoutId id="2147483683" r:id="rId18"/>
    <p:sldLayoutId id="2147483682" r:id="rId19"/>
    <p:sldLayoutId id="2147483673" r:id="rId20"/>
    <p:sldLayoutId id="2147483679" r:id="rId21"/>
    <p:sldLayoutId id="2147483668" r:id="rId22"/>
    <p:sldLayoutId id="2147483669" r:id="rId23"/>
    <p:sldLayoutId id="2147483670" r:id="rId24"/>
    <p:sldLayoutId id="2147483671" r:id="rId25"/>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hyperlink" Target="https://www.ricoh-usa.com/en/products/pd/equipment/printers-and-copiers/multifunction-printers-copiers/im-c4500-color-laser-multifunction-printer/_/R-41830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hyperlink" Target="https://www.ricoh-usa.com/en/products/pd/mp-c8003-color-laser-multifunction-printer/_/R-41767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hyperlink" Target="https://www.ricoh-usa.com/en/about-us/who-we-are/why-ricoh"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3.emf"/><Relationship Id="rId5" Type="http://schemas.openxmlformats.org/officeDocument/2006/relationships/image" Target="../media/image32.emf"/><Relationship Id="rId10" Type="http://schemas.openxmlformats.org/officeDocument/2006/relationships/image" Target="../media/image29.png"/><Relationship Id="rId4" Type="http://schemas.openxmlformats.org/officeDocument/2006/relationships/image" Target="../media/image31.emf"/><Relationship Id="rId9" Type="http://schemas.openxmlformats.org/officeDocument/2006/relationships/image" Target="../media/image36.emf"/></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gif"/><Relationship Id="rId2" Type="http://schemas.openxmlformats.org/officeDocument/2006/relationships/notesSlide" Target="../notesSlides/notesSlide15.xml"/><Relationship Id="rId16"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hyperlink" Target="https://www.ricoh-usa.com/environmen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hyperlink" Target="https://www.youtube.com/watch?v=UbBi8YfIR5U" TargetMode="External"/><Relationship Id="rId4" Type="http://schemas.openxmlformats.org/officeDocument/2006/relationships/hyperlink" Target="https://www.ricoh-usa.com/en/about-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ricoh-usa.com/en/services-and-solutions"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www.ricoh-usa.com/en/products"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omniapartners.com/suppliers/ricoh/overview"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10" Type="http://schemas.openxmlformats.org/officeDocument/2006/relationships/image" Target="../media/image15.emf"/><Relationship Id="rId4" Type="http://schemas.openxmlformats.org/officeDocument/2006/relationships/image" Target="../media/image12.jpe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ew of a city&#10;&#10;Description automatically generated">
            <a:extLst>
              <a:ext uri="{FF2B5EF4-FFF2-40B4-BE49-F238E27FC236}">
                <a16:creationId xmlns:a16="http://schemas.microsoft.com/office/drawing/2014/main" id="{3BE9B02D-47C2-456F-AEFE-55EA2DE8ED0E}"/>
              </a:ext>
            </a:extLst>
          </p:cNvPr>
          <p:cNvPicPr>
            <a:picLocks noChangeAspect="1"/>
          </p:cNvPicPr>
          <p:nvPr/>
        </p:nvPicPr>
        <p:blipFill rotWithShape="1">
          <a:blip r:embed="rId3"/>
          <a:srcRect l="14047" r="20340"/>
          <a:stretch/>
        </p:blipFill>
        <p:spPr>
          <a:xfrm>
            <a:off x="110827" y="89652"/>
            <a:ext cx="7553011" cy="8633526"/>
          </a:xfrm>
          <a:prstGeom prst="roundRect">
            <a:avLst>
              <a:gd name="adj" fmla="val 10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balloon_rgb.eps"/>
          <p:cNvPicPr>
            <a:picLocks noChangeAspect="1"/>
          </p:cNvPicPr>
          <p:nvPr/>
        </p:nvPicPr>
        <p:blipFill>
          <a:blip r:embed="rId4" cstate="print">
            <a:alphaModFix amt="93000"/>
            <a:extLst>
              <a:ext uri="{28A0092B-C50C-407E-A947-70E740481C1C}">
                <a14:useLocalDpi xmlns:a14="http://schemas.microsoft.com/office/drawing/2010/main" val="0"/>
              </a:ext>
            </a:extLst>
          </a:blip>
          <a:stretch>
            <a:fillRect/>
          </a:stretch>
        </p:blipFill>
        <p:spPr>
          <a:xfrm>
            <a:off x="190812" y="166312"/>
            <a:ext cx="3155753" cy="3155753"/>
          </a:xfrm>
          <a:prstGeom prst="rect">
            <a:avLst/>
          </a:prstGeom>
        </p:spPr>
      </p:pic>
      <p:sp>
        <p:nvSpPr>
          <p:cNvPr id="13" name="TextBox 12"/>
          <p:cNvSpPr txBox="1"/>
          <p:nvPr/>
        </p:nvSpPr>
        <p:spPr>
          <a:xfrm>
            <a:off x="484873" y="9238176"/>
            <a:ext cx="3132606" cy="246221"/>
          </a:xfrm>
          <a:prstGeom prst="rect">
            <a:avLst/>
          </a:prstGeom>
          <a:noFill/>
        </p:spPr>
        <p:txBody>
          <a:bodyPr wrap="square" rtlCol="0">
            <a:spAutoFit/>
          </a:bodyPr>
          <a:lstStyle/>
          <a:p>
            <a:r>
              <a:rPr lang="en-US" sz="1000" b="1" dirty="0">
                <a:latin typeface="Arial"/>
                <a:cs typeface="Arial"/>
              </a:rPr>
              <a:t>June 17, 2020</a:t>
            </a:r>
          </a:p>
        </p:txBody>
      </p:sp>
      <p:sp>
        <p:nvSpPr>
          <p:cNvPr id="15" name="TextBox 14"/>
          <p:cNvSpPr txBox="1"/>
          <p:nvPr/>
        </p:nvSpPr>
        <p:spPr>
          <a:xfrm>
            <a:off x="402635" y="2038941"/>
            <a:ext cx="2470544" cy="707886"/>
          </a:xfrm>
          <a:prstGeom prst="rect">
            <a:avLst/>
          </a:prstGeom>
          <a:noFill/>
        </p:spPr>
        <p:txBody>
          <a:bodyPr wrap="square" rtlCol="0">
            <a:spAutoFit/>
          </a:bodyPr>
          <a:lstStyle/>
          <a:p>
            <a:r>
              <a:rPr lang="en-US" dirty="0">
                <a:solidFill>
                  <a:schemeClr val="bg1"/>
                </a:solidFill>
                <a:latin typeface="Arial"/>
                <a:cs typeface="Arial"/>
              </a:rPr>
              <a:t>Multifunction Printer Proposal</a:t>
            </a:r>
          </a:p>
        </p:txBody>
      </p:sp>
      <p:sp>
        <p:nvSpPr>
          <p:cNvPr id="12" name="Text Box 5"/>
          <p:cNvSpPr txBox="1">
            <a:spLocks noChangeArrowheads="1"/>
          </p:cNvSpPr>
          <p:nvPr/>
        </p:nvSpPr>
        <p:spPr bwMode="auto">
          <a:xfrm>
            <a:off x="4912347" y="8708430"/>
            <a:ext cx="2640663" cy="1171796"/>
          </a:xfrm>
          <a:prstGeom prst="rect">
            <a:avLst/>
          </a:prstGeom>
          <a:noFill/>
          <a:ln w="12700">
            <a:noFill/>
            <a:miter lim="800000"/>
            <a:headEnd/>
            <a:tailEnd/>
          </a:ln>
        </p:spPr>
        <p:txBody>
          <a:bodyPr wrap="square">
            <a:spAutoFit/>
          </a:bodyPr>
          <a:lstStyle/>
          <a:p>
            <a:pPr marL="171450" indent="-171450">
              <a:lnSpc>
                <a:spcPct val="110000"/>
              </a:lnSpc>
              <a:spcBef>
                <a:spcPct val="10000"/>
              </a:spcBef>
              <a:tabLst>
                <a:tab pos="1314450" algn="l"/>
              </a:tabLst>
            </a:pPr>
            <a:r>
              <a:rPr lang="en-US" sz="1000" b="1" dirty="0">
                <a:solidFill>
                  <a:schemeClr val="tx1">
                    <a:lumMod val="75000"/>
                    <a:lumOff val="25000"/>
                  </a:schemeClr>
                </a:solidFill>
                <a:latin typeface="Arial" pitchFamily="34" charset="0"/>
                <a:cs typeface="Arial" pitchFamily="34" charset="0"/>
              </a:rPr>
              <a:t>PREPARED BY:	</a:t>
            </a:r>
          </a:p>
          <a:p>
            <a:pPr marL="171450" indent="-171450">
              <a:lnSpc>
                <a:spcPct val="110000"/>
              </a:lnSpc>
              <a:spcBef>
                <a:spcPct val="10000"/>
              </a:spcBef>
              <a:tabLst>
                <a:tab pos="1314450" algn="l"/>
              </a:tabLst>
            </a:pPr>
            <a:r>
              <a:rPr lang="en-US" sz="1000" dirty="0">
                <a:latin typeface="Arial" pitchFamily="34" charset="0"/>
                <a:cs typeface="Arial" pitchFamily="34" charset="0"/>
              </a:rPr>
              <a:t>Joseph Chuan</a:t>
            </a:r>
          </a:p>
          <a:p>
            <a:pPr marL="171450" indent="-171450">
              <a:lnSpc>
                <a:spcPct val="110000"/>
              </a:lnSpc>
              <a:spcBef>
                <a:spcPct val="10000"/>
              </a:spcBef>
              <a:tabLst>
                <a:tab pos="1314450" algn="l"/>
              </a:tabLst>
            </a:pPr>
            <a:r>
              <a:rPr lang="en-US" sz="1000" dirty="0">
                <a:latin typeface="Arial" pitchFamily="34" charset="0"/>
                <a:cs typeface="Arial" pitchFamily="34" charset="0"/>
              </a:rPr>
              <a:t>Branch Manager, Greater Los Angeles</a:t>
            </a:r>
          </a:p>
          <a:p>
            <a:pPr marL="171450" indent="-171450">
              <a:lnSpc>
                <a:spcPct val="110000"/>
              </a:lnSpc>
              <a:spcBef>
                <a:spcPct val="10000"/>
              </a:spcBef>
              <a:tabLst>
                <a:tab pos="1314450" algn="l"/>
              </a:tabLst>
            </a:pPr>
            <a:r>
              <a:rPr lang="en-US" sz="1000" dirty="0">
                <a:latin typeface="Arial" pitchFamily="34" charset="0"/>
                <a:cs typeface="Arial" pitchFamily="34" charset="0"/>
              </a:rPr>
              <a:t>805-200-6865</a:t>
            </a:r>
          </a:p>
          <a:p>
            <a:pPr marL="171450" indent="-171450">
              <a:lnSpc>
                <a:spcPct val="110000"/>
              </a:lnSpc>
              <a:spcBef>
                <a:spcPct val="10000"/>
              </a:spcBef>
              <a:tabLst>
                <a:tab pos="1314450" algn="l"/>
              </a:tabLst>
            </a:pPr>
            <a:r>
              <a:rPr lang="en-US" sz="1000" dirty="0">
                <a:latin typeface="Arial" pitchFamily="34" charset="0"/>
                <a:cs typeface="Arial" pitchFamily="34" charset="0"/>
              </a:rPr>
              <a:t>joseph.chuan@ricoh-usa.com</a:t>
            </a:r>
          </a:p>
          <a:p>
            <a:pPr marL="171450" indent="-171450">
              <a:lnSpc>
                <a:spcPct val="110000"/>
              </a:lnSpc>
              <a:spcBef>
                <a:spcPct val="10000"/>
              </a:spcBef>
              <a:tabLst>
                <a:tab pos="1314450" algn="l"/>
              </a:tabLst>
            </a:pPr>
            <a:endParaRPr lang="en-US" sz="1000" dirty="0">
              <a:latin typeface="Arial" pitchFamily="34" charset="0"/>
              <a:cs typeface="Arial" pitchFamily="34" charset="0"/>
            </a:endParaRPr>
          </a:p>
        </p:txBody>
      </p:sp>
      <p:pic>
        <p:nvPicPr>
          <p:cNvPr id="10" name="Picture 9" descr="Ricoh Lock Up White Lo Res GIF File.gif"/>
          <p:cNvPicPr>
            <a:picLocks noChangeAspect="1"/>
          </p:cNvPicPr>
          <p:nvPr/>
        </p:nvPicPr>
        <p:blipFill>
          <a:blip r:embed="rId5" cstate="print"/>
          <a:stretch>
            <a:fillRect/>
          </a:stretch>
        </p:blipFill>
        <p:spPr>
          <a:xfrm>
            <a:off x="5626585" y="116219"/>
            <a:ext cx="2034988" cy="888878"/>
          </a:xfrm>
          <a:prstGeom prst="rect">
            <a:avLst/>
          </a:prstGeom>
        </p:spPr>
      </p:pic>
      <p:pic>
        <p:nvPicPr>
          <p:cNvPr id="3" name="Picture 2" descr="A close up of a sign&#10;&#10;Description automatically generated">
            <a:extLst>
              <a:ext uri="{FF2B5EF4-FFF2-40B4-BE49-F238E27FC236}">
                <a16:creationId xmlns:a16="http://schemas.microsoft.com/office/drawing/2014/main" id="{C38D7D34-4278-4B62-A8C6-B38554510681}"/>
              </a:ext>
            </a:extLst>
          </p:cNvPr>
          <p:cNvPicPr>
            <a:picLocks noChangeAspect="1"/>
          </p:cNvPicPr>
          <p:nvPr/>
        </p:nvPicPr>
        <p:blipFill>
          <a:blip r:embed="rId6"/>
          <a:stretch>
            <a:fillRect/>
          </a:stretch>
        </p:blipFill>
        <p:spPr>
          <a:xfrm>
            <a:off x="299399" y="204863"/>
            <a:ext cx="2551719" cy="1240485"/>
          </a:xfrm>
          <a:prstGeom prst="rect">
            <a:avLst/>
          </a:prstGeom>
        </p:spPr>
      </p:pic>
    </p:spTree>
    <p:extLst>
      <p:ext uri="{BB962C8B-B14F-4D97-AF65-F5344CB8AC3E}">
        <p14:creationId xmlns:p14="http://schemas.microsoft.com/office/powerpoint/2010/main" val="122606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16328" y="4930800"/>
            <a:ext cx="3347130" cy="23206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282278" y="1052611"/>
            <a:ext cx="7170818" cy="3561506"/>
          </a:xfrm>
          <a:prstGeom prst="rect">
            <a:avLst/>
          </a:prstGeom>
        </p:spPr>
      </p:pic>
      <p:sp>
        <p:nvSpPr>
          <p:cNvPr id="7" name="Slide Number Placeholder 6"/>
          <p:cNvSpPr>
            <a:spLocks noGrp="1"/>
          </p:cNvSpPr>
          <p:nvPr>
            <p:ph type="sldNum" sz="quarter" idx="12"/>
          </p:nvPr>
        </p:nvSpPr>
        <p:spPr>
          <a:xfrm>
            <a:off x="5789893" y="9358642"/>
            <a:ext cx="1812925" cy="534987"/>
          </a:xfrm>
        </p:spPr>
        <p:txBody>
          <a:bodyPr/>
          <a:lstStyle/>
          <a:p>
            <a:pPr marL="0" marR="0" lvl="0" indent="0" algn="r" defTabSz="509412" rtl="0" eaLnBrk="1" fontAlgn="auto" latinLnBrk="0" hangingPunct="1">
              <a:lnSpc>
                <a:spcPct val="100000"/>
              </a:lnSpc>
              <a:spcBef>
                <a:spcPts val="0"/>
              </a:spcBef>
              <a:spcAft>
                <a:spcPts val="0"/>
              </a:spcAft>
              <a:buClrTx/>
              <a:buSzTx/>
              <a:buFontTx/>
              <a:buNone/>
              <a:tabLst/>
              <a:defRPr/>
            </a:pPr>
            <a:fld id="{9C04D952-9CA0-3143-AEB8-D9294B1380F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50941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Arial"/>
            </a:endParaRPr>
          </a:p>
        </p:txBody>
      </p:sp>
      <p:sp>
        <p:nvSpPr>
          <p:cNvPr id="13" name="Rectangle 12"/>
          <p:cNvSpPr>
            <a:spLocks noChangeArrowheads="1"/>
          </p:cNvSpPr>
          <p:nvPr/>
        </p:nvSpPr>
        <p:spPr bwMode="auto">
          <a:xfrm>
            <a:off x="451449" y="389629"/>
            <a:ext cx="6867826" cy="472926"/>
          </a:xfrm>
          <a:prstGeom prst="rect">
            <a:avLst/>
          </a:prstGeom>
          <a:noFill/>
          <a:ln w="9525">
            <a:noFill/>
            <a:miter lim="800000"/>
            <a:headEnd/>
            <a:tailEnd/>
          </a:ln>
        </p:spPr>
        <p:txBody>
          <a:bodyPr wrap="square" lIns="102590" tIns="51296" rIns="102590" bIns="51296">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Arial"/>
              </a:rPr>
              <a:t>Multifunction (Scanner, Printer, Copier, Fax)</a:t>
            </a:r>
          </a:p>
        </p:txBody>
      </p:sp>
      <p:sp>
        <p:nvSpPr>
          <p:cNvPr id="10" name="Rectangle 11"/>
          <p:cNvSpPr>
            <a:spLocks noChangeArrowheads="1"/>
          </p:cNvSpPr>
          <p:nvPr/>
        </p:nvSpPr>
        <p:spPr bwMode="auto">
          <a:xfrm>
            <a:off x="4270626" y="5040575"/>
            <a:ext cx="3147480" cy="1846443"/>
          </a:xfrm>
          <a:prstGeom prst="rect">
            <a:avLst/>
          </a:prstGeom>
          <a:noFill/>
          <a:ln w="9525">
            <a:noFill/>
            <a:miter lim="800000"/>
            <a:headEnd/>
            <a:tailEnd/>
          </a:ln>
        </p:spPr>
        <p:txBody>
          <a:bodyPr wrap="square" lIns="102590" tIns="51296" rIns="102590" bIns="51296">
            <a:spAutoFit/>
          </a:bodyPr>
          <a:lstStyle/>
          <a:p>
            <a:pPr marL="0" marR="0" lvl="0" indent="0" algn="l" defTabSz="1019175" rtl="0" eaLnBrk="1" fontAlgn="auto" latinLnBrk="0" hangingPunct="1">
              <a:lnSpc>
                <a:spcPct val="11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IM C4500 Highlights</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Upgrade your workflows with speed and new technologies</a:t>
            </a:r>
          </a:p>
          <a:p>
            <a:pPr marL="171450" marR="0" lvl="0" indent="-171450" algn="l" defTabSz="1019175" rtl="0" eaLnBrk="1" fontAlgn="auto" latinLnBrk="0" hangingPunct="1">
              <a:lnSpc>
                <a:spcPct val="110000"/>
              </a:lnSpc>
              <a:spcBef>
                <a:spcPts val="600"/>
              </a:spcBef>
              <a:spcAft>
                <a:spcPts val="0"/>
              </a:spcAft>
              <a:buClr>
                <a:srgbClr val="CF142B"/>
              </a:buClr>
              <a:buSzTx/>
              <a:buFont typeface="Arial"/>
              <a:buChar char="•"/>
              <a:tabLst/>
              <a:defRPr/>
            </a:pPr>
            <a:r>
              <a:rPr kumimoji="0" lang="en-US"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Prints up to 45 ppm, copy, scan, optional fax</a:t>
            </a:r>
          </a:p>
          <a:p>
            <a:pPr marL="171450" marR="0" lvl="0" indent="-171450" algn="l" defTabSz="1019175" rtl="0" eaLnBrk="1" fontAlgn="auto" latinLnBrk="0" hangingPunct="1">
              <a:lnSpc>
                <a:spcPct val="110000"/>
              </a:lnSpc>
              <a:spcBef>
                <a:spcPts val="600"/>
              </a:spcBef>
              <a:spcAft>
                <a:spcPts val="0"/>
              </a:spcAft>
              <a:buClr>
                <a:srgbClr val="CF142B"/>
              </a:buClr>
              <a:buSzTx/>
              <a:buFont typeface="Arial"/>
              <a:buChar char="•"/>
              <a:tabLst/>
              <a:defRPr/>
            </a:pPr>
            <a:r>
              <a:rPr kumimoji="0" lang="en-US"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1200 x 1200 dpi max print resolution</a:t>
            </a:r>
          </a:p>
          <a:p>
            <a:pPr marL="171450" marR="0" lvl="0" indent="-171450" algn="l" defTabSz="1019175" rtl="0" eaLnBrk="1" fontAlgn="auto" latinLnBrk="0" hangingPunct="1">
              <a:lnSpc>
                <a:spcPct val="110000"/>
              </a:lnSpc>
              <a:spcBef>
                <a:spcPts val="600"/>
              </a:spcBef>
              <a:spcAft>
                <a:spcPts val="0"/>
              </a:spcAft>
              <a:buClr>
                <a:srgbClr val="CF142B"/>
              </a:buClr>
              <a:buSzTx/>
              <a:buFont typeface="Arial"/>
              <a:buChar char="•"/>
              <a:tabLst/>
              <a:defRPr/>
            </a:pPr>
            <a:r>
              <a:rPr kumimoji="0" lang="en-US"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Paper capacity of up to 4,700 pages</a:t>
            </a:r>
          </a:p>
          <a:p>
            <a:pPr marL="171450" marR="0" lvl="0" indent="-171450" algn="l" defTabSz="1019175" rtl="0" eaLnBrk="1" fontAlgn="auto" latinLnBrk="0" hangingPunct="1">
              <a:lnSpc>
                <a:spcPct val="110000"/>
              </a:lnSpc>
              <a:spcBef>
                <a:spcPts val="600"/>
              </a:spcBef>
              <a:spcAft>
                <a:spcPts val="0"/>
              </a:spcAft>
              <a:buClr>
                <a:srgbClr val="CF142B"/>
              </a:buClr>
              <a:buSzTx/>
              <a:buFont typeface="Arial"/>
              <a:buChar char="•"/>
              <a:tabLst/>
              <a:defRPr/>
            </a:pPr>
            <a:r>
              <a:rPr kumimoji="0" lang="en-US"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Expand high-speed capabilities with responsive control and convenient apps</a:t>
            </a:r>
          </a:p>
        </p:txBody>
      </p:sp>
      <p:sp>
        <p:nvSpPr>
          <p:cNvPr id="23" name="TextBox 22"/>
          <p:cNvSpPr txBox="1"/>
          <p:nvPr/>
        </p:nvSpPr>
        <p:spPr>
          <a:xfrm>
            <a:off x="4354817" y="4337248"/>
            <a:ext cx="3171010" cy="230832"/>
          </a:xfrm>
          <a:prstGeom prst="rect">
            <a:avLst/>
          </a:prstGeom>
          <a:noFill/>
        </p:spPr>
        <p:txBody>
          <a:bodyPr wrap="none" rtlCol="0">
            <a:spAutoFit/>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a:ea typeface="+mn-ea"/>
                <a:cs typeface="+mn-cs"/>
              </a:rPr>
              <a:t>Products included in proposal may differ from product pictured.</a:t>
            </a:r>
          </a:p>
        </p:txBody>
      </p:sp>
      <p:sp>
        <p:nvSpPr>
          <p:cNvPr id="28" name="TextBox 27"/>
          <p:cNvSpPr txBox="1"/>
          <p:nvPr/>
        </p:nvSpPr>
        <p:spPr>
          <a:xfrm>
            <a:off x="4278617" y="9109309"/>
            <a:ext cx="3046643" cy="261610"/>
          </a:xfrm>
          <a:prstGeom prst="rect">
            <a:avLst/>
          </a:prstGeom>
          <a:noFill/>
        </p:spPr>
        <p:txBody>
          <a:bodyPr wrap="square" rtlCol="0">
            <a:spAutoFit/>
          </a:bodyPr>
          <a:lstStyle/>
          <a:p>
            <a:pPr marL="0" marR="0" lvl="0" indent="0" algn="ctr" defTabSz="5094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itchFamily="34" charset="0"/>
                <a:ea typeface="+mn-ea"/>
                <a:cs typeface="Arial" pitchFamily="34" charset="0"/>
                <a:hlinkClick r:id="rId4"/>
              </a:rPr>
              <a:t>Click here for more information</a:t>
            </a:r>
            <a:endParaRPr kumimoji="0" lang="en-US" sz="11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grpSp>
        <p:nvGrpSpPr>
          <p:cNvPr id="27" name="Group 8"/>
          <p:cNvGrpSpPr/>
          <p:nvPr/>
        </p:nvGrpSpPr>
        <p:grpSpPr>
          <a:xfrm>
            <a:off x="3975246" y="7494803"/>
            <a:ext cx="3528489" cy="1238271"/>
            <a:chOff x="3954911" y="8093439"/>
            <a:chExt cx="3528489" cy="1238271"/>
          </a:xfrm>
        </p:grpSpPr>
        <p:pic>
          <p:nvPicPr>
            <p:cNvPr id="29" name="Picture 28" descr="quote_b.png"/>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a:off x="3954911" y="8093439"/>
              <a:ext cx="427556" cy="329925"/>
            </a:xfrm>
            <a:prstGeom prst="rect">
              <a:avLst/>
            </a:prstGeom>
          </p:spPr>
        </p:pic>
        <p:sp>
          <p:nvSpPr>
            <p:cNvPr id="30" name="TextBox 29"/>
            <p:cNvSpPr txBox="1"/>
            <p:nvPr/>
          </p:nvSpPr>
          <p:spPr>
            <a:xfrm>
              <a:off x="4252297" y="8122148"/>
              <a:ext cx="3181590" cy="1209562"/>
            </a:xfrm>
            <a:prstGeom prst="rect">
              <a:avLst/>
            </a:prstGeom>
            <a:noFill/>
          </p:spPr>
          <p:txBody>
            <a:bodyPr wrap="square" rtlCol="0">
              <a:spAutoFit/>
            </a:bodyPr>
            <a:lstStyle/>
            <a:p>
              <a:pPr marL="0" marR="0" lvl="0" indent="0" algn="ctr" defTabSz="509412" rtl="0" eaLnBrk="1" fontAlgn="auto" latinLnBrk="0" hangingPunct="1">
                <a:lnSpc>
                  <a:spcPct val="110000"/>
                </a:lnSpc>
                <a:spcBef>
                  <a:spcPts val="0"/>
                </a:spcBef>
                <a:spcAft>
                  <a:spcPts val="0"/>
                </a:spcAft>
                <a:buClrTx/>
                <a:buSzTx/>
                <a:buFontTx/>
                <a:buNone/>
                <a:tabLst/>
                <a:defRPr/>
              </a:pPr>
              <a:r>
                <a:rPr kumimoji="0" lang="en-US" sz="1100" b="0" i="1" u="none" strike="noStrike" kern="1200" cap="none" spc="0" normalizeH="0" baseline="0" noProof="0">
                  <a:ln>
                    <a:noFill/>
                  </a:ln>
                  <a:solidFill>
                    <a:srgbClr val="595959"/>
                  </a:solidFill>
                  <a:effectLst/>
                  <a:uLnTx/>
                  <a:uFillTx/>
                  <a:latin typeface="Arial"/>
                  <a:ea typeface="+mn-ea"/>
                  <a:cs typeface="Arial"/>
                </a:rPr>
                <a:t>The process of working with Ricoh was seamless. Installation and configuration was quick and thorough, and the Ricoh team was very professional.</a:t>
              </a:r>
            </a:p>
            <a:p>
              <a:pPr marL="0" marR="0" lvl="0" indent="0" algn="ctr" defTabSz="509412" rtl="0" eaLnBrk="1" fontAlgn="auto" latinLnBrk="0" hangingPunct="1">
                <a:lnSpc>
                  <a:spcPct val="110000"/>
                </a:lnSpc>
                <a:spcBef>
                  <a:spcPts val="0"/>
                </a:spcBef>
                <a:spcAft>
                  <a:spcPts val="0"/>
                </a:spcAft>
                <a:buClrTx/>
                <a:buSzTx/>
                <a:buFontTx/>
                <a:buNone/>
                <a:tabLst/>
                <a:defRPr/>
              </a:pPr>
              <a:endParaRPr kumimoji="0" lang="en-US" sz="1100" b="1" i="1" u="none" strike="noStrike" kern="1200" cap="none" spc="0" normalizeH="0" baseline="0" noProof="0">
                <a:ln>
                  <a:noFill/>
                </a:ln>
                <a:solidFill>
                  <a:srgbClr val="595959"/>
                </a:solidFill>
                <a:effectLst/>
                <a:uLnTx/>
                <a:uFillTx/>
                <a:latin typeface="Arial"/>
                <a:ea typeface="+mn-ea"/>
                <a:cs typeface="Arial"/>
              </a:endParaRPr>
            </a:p>
            <a:p>
              <a:pPr marL="0" marR="0" lvl="0" indent="0" algn="ctr" defTabSz="509412" rtl="0" eaLnBrk="1" fontAlgn="auto" latinLnBrk="0" hangingPunct="1">
                <a:lnSpc>
                  <a:spcPct val="11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95959"/>
                  </a:solidFill>
                  <a:effectLst/>
                  <a:uLnTx/>
                  <a:uFillTx/>
                  <a:latin typeface="Arial"/>
                  <a:ea typeface="+mn-ea"/>
                  <a:cs typeface="Arial"/>
                </a:rPr>
                <a:t>Retail Store in Greater Los Angeles </a:t>
              </a:r>
              <a:endParaRPr kumimoji="0" lang="en-US" sz="1000" b="1" i="1" u="none" strike="noStrike" kern="1200" cap="none" spc="0" normalizeH="0" baseline="0" noProof="0">
                <a:ln>
                  <a:noFill/>
                </a:ln>
                <a:solidFill>
                  <a:srgbClr val="595959"/>
                </a:solidFill>
                <a:effectLst/>
                <a:uLnTx/>
                <a:uFillTx/>
                <a:latin typeface="Arial"/>
                <a:ea typeface="+mn-ea"/>
                <a:cs typeface="Arial"/>
              </a:endParaRPr>
            </a:p>
          </p:txBody>
        </p:sp>
        <p:pic>
          <p:nvPicPr>
            <p:cNvPr id="31" name="Picture 30" descr="quote_b.png"/>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flipH="1">
              <a:off x="7055844" y="8779645"/>
              <a:ext cx="427556" cy="329925"/>
            </a:xfrm>
            <a:prstGeom prst="rect">
              <a:avLst/>
            </a:prstGeom>
          </p:spPr>
        </p:pic>
      </p:grpSp>
      <p:sp>
        <p:nvSpPr>
          <p:cNvPr id="21" name="Rectangle 20">
            <a:extLst>
              <a:ext uri="{FF2B5EF4-FFF2-40B4-BE49-F238E27FC236}">
                <a16:creationId xmlns:a16="http://schemas.microsoft.com/office/drawing/2014/main" id="{8B7F3F00-C1B2-466A-9BCC-7ED0113F1DD7}"/>
              </a:ext>
            </a:extLst>
          </p:cNvPr>
          <p:cNvSpPr/>
          <p:nvPr/>
        </p:nvSpPr>
        <p:spPr>
          <a:xfrm rot="16200000">
            <a:off x="-323079" y="5537826"/>
            <a:ext cx="1234440" cy="9144"/>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7DA3CE0-82BE-4C91-B119-5490380C21B7}"/>
              </a:ext>
            </a:extLst>
          </p:cNvPr>
          <p:cNvSpPr/>
          <p:nvPr/>
        </p:nvSpPr>
        <p:spPr>
          <a:xfrm rot="16200000">
            <a:off x="-366907" y="7125855"/>
            <a:ext cx="1325880" cy="9144"/>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
        <p:nvSpPr>
          <p:cNvPr id="37" name="Rectangle 11">
            <a:extLst>
              <a:ext uri="{FF2B5EF4-FFF2-40B4-BE49-F238E27FC236}">
                <a16:creationId xmlns:a16="http://schemas.microsoft.com/office/drawing/2014/main" id="{A6157899-A565-4F99-B146-8D3F8753376F}"/>
              </a:ext>
            </a:extLst>
          </p:cNvPr>
          <p:cNvSpPr>
            <a:spLocks noChangeArrowheads="1"/>
          </p:cNvSpPr>
          <p:nvPr/>
        </p:nvSpPr>
        <p:spPr bwMode="auto">
          <a:xfrm>
            <a:off x="448837" y="6353296"/>
            <a:ext cx="3333742" cy="1497181"/>
          </a:xfrm>
          <a:prstGeom prst="rect">
            <a:avLst/>
          </a:prstGeom>
          <a:noFill/>
          <a:ln w="9525">
            <a:noFill/>
            <a:miter lim="800000"/>
            <a:headEnd/>
            <a:tailEnd/>
          </a:ln>
        </p:spPr>
        <p:txBody>
          <a:bodyPr wrap="square" lIns="102590" tIns="51296" rIns="102590" bIns="51296">
            <a:spAutoFit/>
          </a:bodyPr>
          <a:lstStyle/>
          <a:p>
            <a:pPr marL="0" marR="0" lvl="0" indent="0" algn="l" defTabSz="1019175" rtl="0" eaLnBrk="1" fontAlgn="auto" latinLnBrk="0" hangingPunct="1">
              <a:lnSpc>
                <a:spcPct val="110000"/>
              </a:lnSpc>
              <a:spcBef>
                <a:spcPts val="60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Arial"/>
                <a:ea typeface="+mn-ea"/>
                <a:cs typeface="Arial"/>
              </a:rPr>
              <a:t>Troubleshoot with intelligence</a:t>
            </a:r>
            <a:endParaRPr kumimoji="0" lang="en-US" sz="1100" b="0" i="0" u="none" strike="noStrike" kern="1200" cap="none" spc="0" normalizeH="0" baseline="0" noProof="0">
              <a:ln>
                <a:noFill/>
              </a:ln>
              <a:solidFill>
                <a:prstClr val="black">
                  <a:lumMod val="85000"/>
                  <a:lumOff val="15000"/>
                </a:prstClr>
              </a:solidFill>
              <a:effectLst/>
              <a:uLnTx/>
              <a:uFillTx/>
              <a:latin typeface="Arial"/>
              <a:ea typeface="+mn-ea"/>
              <a:cs typeface="Arial"/>
            </a:endParaRPr>
          </a:p>
          <a:p>
            <a:pPr marL="0" marR="0" lvl="0" indent="0" algn="l" defTabSz="509412"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Simplify maintenance with a host of RICOH Intelligent Support capabilities. Our service specialists can remotely access your Ricoh printer to fix issues and minimize downtime. You can also give in-house IT managers the ability to resolve issues over the company network. </a:t>
            </a:r>
            <a:endParaRPr kumimoji="0" lang="en-US" sz="1100" b="0" i="0" u="none" strike="noStrike" kern="1200" cap="none" spc="0" normalizeH="0" baseline="0" noProof="0">
              <a:ln>
                <a:noFill/>
              </a:ln>
              <a:solidFill>
                <a:prstClr val="black">
                  <a:lumMod val="95000"/>
                  <a:lumOff val="5000"/>
                </a:prst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11">
            <a:extLst>
              <a:ext uri="{FF2B5EF4-FFF2-40B4-BE49-F238E27FC236}">
                <a16:creationId xmlns:a16="http://schemas.microsoft.com/office/drawing/2014/main" id="{9D1BF893-BACB-4C1D-81D5-83B46551D58F}"/>
              </a:ext>
            </a:extLst>
          </p:cNvPr>
          <p:cNvSpPr>
            <a:spLocks noChangeArrowheads="1"/>
          </p:cNvSpPr>
          <p:nvPr/>
        </p:nvSpPr>
        <p:spPr bwMode="auto">
          <a:xfrm>
            <a:off x="451449" y="4810232"/>
            <a:ext cx="3333742" cy="1492051"/>
          </a:xfrm>
          <a:prstGeom prst="rect">
            <a:avLst/>
          </a:prstGeom>
          <a:noFill/>
          <a:ln w="9525">
            <a:noFill/>
            <a:miter lim="800000"/>
            <a:headEnd/>
            <a:tailEnd/>
          </a:ln>
        </p:spPr>
        <p:txBody>
          <a:bodyPr wrap="square" lIns="102590" tIns="51296" rIns="102590" bIns="51296">
            <a:spAutoFit/>
          </a:bodyPr>
          <a:lstStyle/>
          <a:p>
            <a:pPr marL="0" marR="0" lvl="0" indent="0" algn="l" defTabSz="1019175" rtl="0" eaLnBrk="1" fontAlgn="auto" latinLnBrk="0" hangingPunct="1">
              <a:lnSpc>
                <a:spcPct val="110000"/>
              </a:lnSpc>
              <a:spcBef>
                <a:spcPts val="600"/>
              </a:spcBef>
              <a:spcAft>
                <a:spcPts val="0"/>
              </a:spcAft>
              <a:buClrTx/>
              <a:buSzTx/>
              <a:buFontTx/>
              <a:buNone/>
              <a:tabLst/>
              <a:defRPr/>
            </a:pPr>
            <a:r>
              <a:rPr kumimoji="0" lang="en-US" sz="1400" b="0" i="0" u="none" strike="noStrike" kern="1200" cap="none" spc="0" normalizeH="0" baseline="0" noProof="0">
                <a:ln>
                  <a:noFill/>
                </a:ln>
                <a:solidFill>
                  <a:prstClr val="black">
                    <a:lumMod val="85000"/>
                    <a:lumOff val="15000"/>
                  </a:prstClr>
                </a:solidFill>
                <a:effectLst/>
                <a:uLnTx/>
                <a:uFillTx/>
                <a:latin typeface="Arial" pitchFamily="34" charset="0"/>
                <a:ea typeface="+mn-ea"/>
                <a:cs typeface="Arial" pitchFamily="34" charset="0"/>
              </a:rPr>
              <a:t>Ease into long-lasting productivity</a:t>
            </a:r>
          </a:p>
          <a:p>
            <a:pPr marL="0" marR="0" lvl="0" indent="0" algn="l" defTabSz="509412"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Times New Roman" panose="02020603050405020304" pitchFamily="18" charset="0"/>
                <a:cs typeface="Arial" panose="020B0604020202020204" pitchFamily="34" charset="0"/>
              </a:rPr>
              <a:t>With RICOH Always Current Technology, the capabilities of your device can grow with your business. This platform allows you to install the latest features and interface enhancements as they become available to meet your workplace needs</a:t>
            </a:r>
            <a:endParaRPr kumimoji="0" lang="en-US" sz="11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055115F-4CA4-493B-A99A-8794E5202667}"/>
              </a:ext>
            </a:extLst>
          </p:cNvPr>
          <p:cNvSpPr/>
          <p:nvPr/>
        </p:nvSpPr>
        <p:spPr>
          <a:xfrm rot="16200000">
            <a:off x="-211495" y="8519757"/>
            <a:ext cx="1005840" cy="9144"/>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0" name="Rectangle 11">
            <a:extLst>
              <a:ext uri="{FF2B5EF4-FFF2-40B4-BE49-F238E27FC236}">
                <a16:creationId xmlns:a16="http://schemas.microsoft.com/office/drawing/2014/main" id="{937D5C3A-7F27-4A6C-BBFC-8C12595DB4E1}"/>
              </a:ext>
            </a:extLst>
          </p:cNvPr>
          <p:cNvSpPr>
            <a:spLocks noChangeArrowheads="1"/>
          </p:cNvSpPr>
          <p:nvPr/>
        </p:nvSpPr>
        <p:spPr bwMode="auto">
          <a:xfrm>
            <a:off x="448837" y="7926756"/>
            <a:ext cx="3333742" cy="1147919"/>
          </a:xfrm>
          <a:prstGeom prst="rect">
            <a:avLst/>
          </a:prstGeom>
          <a:noFill/>
          <a:ln w="9525">
            <a:noFill/>
            <a:miter lim="800000"/>
            <a:headEnd/>
            <a:tailEnd/>
          </a:ln>
        </p:spPr>
        <p:txBody>
          <a:bodyPr wrap="square" lIns="102590" tIns="51296" rIns="102590" bIns="51296">
            <a:spAutoFit/>
          </a:bodyPr>
          <a:lstStyle/>
          <a:p>
            <a:pPr defTabSz="1019175">
              <a:lnSpc>
                <a:spcPct val="110000"/>
              </a:lnSpc>
              <a:spcBef>
                <a:spcPts val="600"/>
              </a:spcBef>
            </a:pPr>
            <a:r>
              <a:rPr lang="en-US" sz="1400">
                <a:solidFill>
                  <a:schemeClr val="tx1">
                    <a:lumMod val="85000"/>
                    <a:lumOff val="15000"/>
                  </a:schemeClr>
                </a:solidFill>
                <a:latin typeface="Arial"/>
                <a:cs typeface="Arial"/>
              </a:rPr>
              <a:t>Reduce costs and cut energy usage</a:t>
            </a:r>
            <a:endParaRPr lang="en-US" sz="1100">
              <a:solidFill>
                <a:schemeClr val="tx1">
                  <a:lumMod val="85000"/>
                  <a:lumOff val="15000"/>
                </a:schemeClr>
              </a:solidFill>
              <a:latin typeface="Arial"/>
              <a:cs typeface="Arial"/>
            </a:endParaRPr>
          </a:p>
          <a:p>
            <a:pPr defTabSz="1019175">
              <a:lnSpc>
                <a:spcPct val="110000"/>
              </a:lnSpc>
              <a:spcBef>
                <a:spcPts val="600"/>
              </a:spcBef>
            </a:pPr>
            <a:r>
              <a:rPr lang="en-US" sz="1100">
                <a:latin typeface="Arial" pitchFamily="34" charset="0"/>
                <a:cs typeface="Arial" pitchFamily="34" charset="0"/>
              </a:rPr>
              <a:t>Our equipment features energy-saving options like Sleep Mode and Quick Start-Up, and resource-saving options like automatic duplex printing — all while maintaining your productivity.</a:t>
            </a:r>
            <a:endParaRPr lang="en-US" sz="110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199964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16328" y="4930800"/>
            <a:ext cx="3347130" cy="23206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mpc2004_Page_2_Image_00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78" y="1052313"/>
            <a:ext cx="7170818" cy="3562103"/>
          </a:xfrm>
          <a:prstGeom prst="rect">
            <a:avLst/>
          </a:prstGeom>
        </p:spPr>
      </p:pic>
      <p:sp>
        <p:nvSpPr>
          <p:cNvPr id="7" name="Slide Number Placeholder 6"/>
          <p:cNvSpPr>
            <a:spLocks noGrp="1"/>
          </p:cNvSpPr>
          <p:nvPr>
            <p:ph type="sldNum" sz="quarter" idx="12"/>
          </p:nvPr>
        </p:nvSpPr>
        <p:spPr>
          <a:xfrm>
            <a:off x="5789893" y="9358642"/>
            <a:ext cx="1812925" cy="534987"/>
          </a:xfrm>
        </p:spPr>
        <p:txBody>
          <a:bodyPr/>
          <a:lstStyle/>
          <a:p>
            <a:fld id="{9C04D952-9CA0-3143-AEB8-D9294B1380F6}" type="slidenum">
              <a:rPr lang="en-US" smtClean="0"/>
              <a:pPr/>
              <a:t>11</a:t>
            </a:fld>
            <a:endParaRPr lang="en-US"/>
          </a:p>
        </p:txBody>
      </p:sp>
      <p:sp>
        <p:nvSpPr>
          <p:cNvPr id="13" name="Rectangle 12"/>
          <p:cNvSpPr>
            <a:spLocks noChangeArrowheads="1"/>
          </p:cNvSpPr>
          <p:nvPr/>
        </p:nvSpPr>
        <p:spPr bwMode="auto">
          <a:xfrm>
            <a:off x="451449" y="389629"/>
            <a:ext cx="6867826" cy="472926"/>
          </a:xfrm>
          <a:prstGeom prst="rect">
            <a:avLst/>
          </a:prstGeom>
          <a:noFill/>
          <a:ln w="9525">
            <a:noFill/>
            <a:miter lim="800000"/>
            <a:headEnd/>
            <a:tailEnd/>
          </a:ln>
        </p:spPr>
        <p:txBody>
          <a:bodyPr wrap="square" lIns="102590" tIns="51296" rIns="102590" bIns="51296">
            <a:spAutoFit/>
          </a:bodyPr>
          <a:lstStyle/>
          <a:p>
            <a:pPr defTabSz="1019175"/>
            <a:r>
              <a:rPr lang="en-US" sz="2400">
                <a:solidFill>
                  <a:srgbClr val="FFFFFF"/>
                </a:solidFill>
                <a:latin typeface="Arial"/>
                <a:cs typeface="Arial"/>
              </a:rPr>
              <a:t>Multifunction (Scanner, Printer, Copier, Fax)</a:t>
            </a:r>
          </a:p>
        </p:txBody>
      </p:sp>
      <p:sp>
        <p:nvSpPr>
          <p:cNvPr id="10" name="Rectangle 11"/>
          <p:cNvSpPr>
            <a:spLocks noChangeArrowheads="1"/>
          </p:cNvSpPr>
          <p:nvPr/>
        </p:nvSpPr>
        <p:spPr bwMode="auto">
          <a:xfrm>
            <a:off x="4270626" y="5040575"/>
            <a:ext cx="3147480" cy="1517058"/>
          </a:xfrm>
          <a:prstGeom prst="rect">
            <a:avLst/>
          </a:prstGeom>
          <a:noFill/>
          <a:ln w="9525">
            <a:noFill/>
            <a:miter lim="800000"/>
            <a:headEnd/>
            <a:tailEnd/>
          </a:ln>
        </p:spPr>
        <p:txBody>
          <a:bodyPr wrap="square" lIns="102590" tIns="51296" rIns="102590" bIns="51296">
            <a:spAutoFit/>
          </a:bodyPr>
          <a:lstStyle/>
          <a:p>
            <a:pPr defTabSz="1019175">
              <a:lnSpc>
                <a:spcPct val="110000"/>
              </a:lnSpc>
              <a:spcBef>
                <a:spcPts val="600"/>
              </a:spcBef>
            </a:pPr>
            <a:r>
              <a:rPr lang="en-US" sz="1400" dirty="0">
                <a:solidFill>
                  <a:schemeClr val="tx1">
                    <a:lumMod val="85000"/>
                    <a:lumOff val="15000"/>
                  </a:schemeClr>
                </a:solidFill>
                <a:latin typeface="Arial"/>
                <a:cs typeface="Arial"/>
              </a:rPr>
              <a:t>MP C8003 Highlights</a:t>
            </a:r>
          </a:p>
          <a:p>
            <a:pPr marL="171450" indent="-171450" defTabSz="1019175">
              <a:lnSpc>
                <a:spcPct val="50000"/>
              </a:lnSpc>
              <a:spcBef>
                <a:spcPts val="600"/>
              </a:spcBef>
              <a:buClr>
                <a:srgbClr val="CF142B"/>
              </a:buClr>
            </a:pPr>
            <a:r>
              <a:rPr lang="en-US" sz="1050" dirty="0">
                <a:solidFill>
                  <a:schemeClr val="tx1">
                    <a:lumMod val="85000"/>
                    <a:lumOff val="15000"/>
                  </a:schemeClr>
                </a:solidFill>
                <a:latin typeface="Arial"/>
                <a:cs typeface="Arial"/>
              </a:rPr>
              <a:t>Make high-volume color highly productive</a:t>
            </a:r>
          </a:p>
          <a:p>
            <a:pPr marL="171450" indent="-171450" defTabSz="1019175">
              <a:lnSpc>
                <a:spcPct val="110000"/>
              </a:lnSpc>
              <a:spcBef>
                <a:spcPts val="600"/>
              </a:spcBef>
              <a:buClr>
                <a:srgbClr val="CF142B"/>
              </a:buClr>
              <a:buFont typeface="Arial"/>
              <a:buChar char="•"/>
            </a:pPr>
            <a:r>
              <a:rPr lang="en-US" sz="1050" dirty="0">
                <a:solidFill>
                  <a:schemeClr val="tx1">
                    <a:lumMod val="85000"/>
                    <a:lumOff val="15000"/>
                  </a:schemeClr>
                </a:solidFill>
                <a:latin typeface="Arial"/>
                <a:cs typeface="Arial"/>
              </a:rPr>
              <a:t>Prints up to 80 ppm, copy, scan, fax</a:t>
            </a:r>
          </a:p>
          <a:p>
            <a:pPr marL="171450" indent="-171450" defTabSz="1019175">
              <a:lnSpc>
                <a:spcPct val="110000"/>
              </a:lnSpc>
              <a:spcBef>
                <a:spcPts val="600"/>
              </a:spcBef>
              <a:buClr>
                <a:srgbClr val="CF142B"/>
              </a:buClr>
              <a:buFont typeface="Arial"/>
              <a:buChar char="•"/>
            </a:pPr>
            <a:r>
              <a:rPr lang="en-US" sz="1050" dirty="0">
                <a:solidFill>
                  <a:schemeClr val="tx1">
                    <a:lumMod val="85000"/>
                    <a:lumOff val="15000"/>
                  </a:schemeClr>
                </a:solidFill>
                <a:latin typeface="Arial"/>
                <a:cs typeface="Arial"/>
              </a:rPr>
              <a:t>1200x4800 dpi max print resolution</a:t>
            </a:r>
          </a:p>
          <a:p>
            <a:pPr marL="171450" indent="-171450" defTabSz="1019175">
              <a:lnSpc>
                <a:spcPct val="110000"/>
              </a:lnSpc>
              <a:spcBef>
                <a:spcPts val="600"/>
              </a:spcBef>
              <a:buClr>
                <a:srgbClr val="CF142B"/>
              </a:buClr>
              <a:buFont typeface="Arial"/>
              <a:buChar char="•"/>
            </a:pPr>
            <a:r>
              <a:rPr lang="en-US" sz="1050" dirty="0">
                <a:solidFill>
                  <a:schemeClr val="tx1">
                    <a:lumMod val="85000"/>
                    <a:lumOff val="15000"/>
                  </a:schemeClr>
                </a:solidFill>
                <a:latin typeface="Arial"/>
                <a:cs typeface="Arial"/>
              </a:rPr>
              <a:t>Paper capacity up to 8,100 pages</a:t>
            </a:r>
          </a:p>
          <a:p>
            <a:pPr marL="171450" indent="-171450" defTabSz="1019175">
              <a:lnSpc>
                <a:spcPct val="110000"/>
              </a:lnSpc>
              <a:spcBef>
                <a:spcPts val="600"/>
              </a:spcBef>
              <a:buClr>
                <a:srgbClr val="CF142B"/>
              </a:buClr>
              <a:buFont typeface="Arial"/>
              <a:buChar char="•"/>
            </a:pPr>
            <a:r>
              <a:rPr lang="en-US" sz="1050" dirty="0">
                <a:solidFill>
                  <a:schemeClr val="tx1">
                    <a:lumMod val="85000"/>
                    <a:lumOff val="15000"/>
                  </a:schemeClr>
                </a:solidFill>
                <a:latin typeface="Arial"/>
                <a:cs typeface="Arial"/>
              </a:rPr>
              <a:t>Full-color 10.1" Smart Operation Panel</a:t>
            </a:r>
          </a:p>
        </p:txBody>
      </p:sp>
      <p:sp>
        <p:nvSpPr>
          <p:cNvPr id="23" name="TextBox 22"/>
          <p:cNvSpPr txBox="1"/>
          <p:nvPr/>
        </p:nvSpPr>
        <p:spPr>
          <a:xfrm>
            <a:off x="4354817" y="4337248"/>
            <a:ext cx="3171010" cy="230832"/>
          </a:xfrm>
          <a:prstGeom prst="rect">
            <a:avLst/>
          </a:prstGeom>
          <a:noFill/>
        </p:spPr>
        <p:txBody>
          <a:bodyPr wrap="none" rtlCol="0">
            <a:spAutoFit/>
          </a:bodyPr>
          <a:lstStyle/>
          <a:p>
            <a:r>
              <a:rPr lang="en-US" sz="900" i="1">
                <a:solidFill>
                  <a:schemeClr val="bg1"/>
                </a:solidFill>
              </a:rPr>
              <a:t>Products included in proposal may differ from product pictured.</a:t>
            </a:r>
          </a:p>
        </p:txBody>
      </p:sp>
      <p:sp>
        <p:nvSpPr>
          <p:cNvPr id="22" name="TextBox 21"/>
          <p:cNvSpPr txBox="1"/>
          <p:nvPr/>
        </p:nvSpPr>
        <p:spPr>
          <a:xfrm>
            <a:off x="1469840" y="9513794"/>
            <a:ext cx="3616510" cy="215444"/>
          </a:xfrm>
          <a:prstGeom prst="rect">
            <a:avLst/>
          </a:prstGeom>
          <a:noFill/>
        </p:spPr>
        <p:txBody>
          <a:bodyPr wrap="square" rtlCol="0">
            <a:spAutoFit/>
          </a:bodyPr>
          <a:lstStyle/>
          <a:p>
            <a:r>
              <a:rPr lang="en-US" sz="800" b="1">
                <a:latin typeface="Arial" pitchFamily="34" charset="0"/>
                <a:cs typeface="Arial" pitchFamily="34" charset="0"/>
              </a:rPr>
              <a:t>* </a:t>
            </a:r>
            <a:r>
              <a:rPr lang="en-US" sz="800">
                <a:latin typeface="Arial" pitchFamily="34" charset="0"/>
                <a:cs typeface="Arial" pitchFamily="34" charset="0"/>
              </a:rPr>
              <a:t>Not standard on all models.  Consult with your Client Executive</a:t>
            </a:r>
          </a:p>
        </p:txBody>
      </p:sp>
      <p:sp>
        <p:nvSpPr>
          <p:cNvPr id="28" name="TextBox 27"/>
          <p:cNvSpPr txBox="1"/>
          <p:nvPr/>
        </p:nvSpPr>
        <p:spPr>
          <a:xfrm>
            <a:off x="4278617" y="9109309"/>
            <a:ext cx="3046643" cy="261610"/>
          </a:xfrm>
          <a:prstGeom prst="rect">
            <a:avLst/>
          </a:prstGeom>
          <a:noFill/>
        </p:spPr>
        <p:txBody>
          <a:bodyPr wrap="square" rtlCol="0">
            <a:spAutoFit/>
          </a:bodyPr>
          <a:lstStyle/>
          <a:p>
            <a:pPr algn="ctr"/>
            <a:r>
              <a:rPr lang="en-US" sz="1100" b="1">
                <a:latin typeface="Arial" pitchFamily="34" charset="0"/>
                <a:cs typeface="Arial" pitchFamily="34" charset="0"/>
                <a:hlinkClick r:id="rId4"/>
              </a:rPr>
              <a:t>Click here for more information</a:t>
            </a:r>
            <a:endParaRPr lang="en-US" sz="1100" b="1">
              <a:latin typeface="Arial" pitchFamily="34" charset="0"/>
              <a:cs typeface="Arial" pitchFamily="34" charset="0"/>
            </a:endParaRPr>
          </a:p>
        </p:txBody>
      </p:sp>
      <p:grpSp>
        <p:nvGrpSpPr>
          <p:cNvPr id="27" name="Group 8"/>
          <p:cNvGrpSpPr/>
          <p:nvPr/>
        </p:nvGrpSpPr>
        <p:grpSpPr>
          <a:xfrm>
            <a:off x="3975246" y="7494803"/>
            <a:ext cx="3528489" cy="1238271"/>
            <a:chOff x="3954911" y="8093439"/>
            <a:chExt cx="3528489" cy="1238271"/>
          </a:xfrm>
        </p:grpSpPr>
        <p:pic>
          <p:nvPicPr>
            <p:cNvPr id="29" name="Picture 28" descr="quote_b.png"/>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a:off x="3954911" y="8093439"/>
              <a:ext cx="427556" cy="329925"/>
            </a:xfrm>
            <a:prstGeom prst="rect">
              <a:avLst/>
            </a:prstGeom>
          </p:spPr>
        </p:pic>
        <p:sp>
          <p:nvSpPr>
            <p:cNvPr id="30" name="TextBox 29"/>
            <p:cNvSpPr txBox="1"/>
            <p:nvPr/>
          </p:nvSpPr>
          <p:spPr>
            <a:xfrm>
              <a:off x="4252297" y="8122148"/>
              <a:ext cx="3181590" cy="1209562"/>
            </a:xfrm>
            <a:prstGeom prst="rect">
              <a:avLst/>
            </a:prstGeom>
            <a:noFill/>
          </p:spPr>
          <p:txBody>
            <a:bodyPr wrap="square" rtlCol="0">
              <a:spAutoFit/>
            </a:bodyPr>
            <a:lstStyle/>
            <a:p>
              <a:pPr algn="ctr">
                <a:lnSpc>
                  <a:spcPct val="110000"/>
                </a:lnSpc>
              </a:pPr>
              <a:r>
                <a:rPr lang="en-US" sz="1100" i="1">
                  <a:solidFill>
                    <a:srgbClr val="595959"/>
                  </a:solidFill>
                  <a:latin typeface="Arial"/>
                  <a:cs typeface="Arial"/>
                </a:rPr>
                <a:t>The process of working with Ricoh was seamless. Installation and configuration was quick and thorough, and the Ricoh team was very professional.</a:t>
              </a:r>
            </a:p>
            <a:p>
              <a:pPr algn="ctr">
                <a:lnSpc>
                  <a:spcPct val="110000"/>
                </a:lnSpc>
              </a:pPr>
              <a:endParaRPr lang="en-US" sz="1100" b="1" i="1">
                <a:solidFill>
                  <a:srgbClr val="595959"/>
                </a:solidFill>
                <a:latin typeface="Arial"/>
                <a:cs typeface="Arial"/>
              </a:endParaRPr>
            </a:p>
            <a:p>
              <a:pPr algn="ctr">
                <a:lnSpc>
                  <a:spcPct val="110000"/>
                </a:lnSpc>
              </a:pPr>
              <a:r>
                <a:rPr lang="en-US" sz="1100" b="1">
                  <a:solidFill>
                    <a:srgbClr val="595959"/>
                  </a:solidFill>
                  <a:latin typeface="Arial"/>
                  <a:cs typeface="Arial"/>
                </a:rPr>
                <a:t>Retail Store in Greater Los Angeles </a:t>
              </a:r>
              <a:endParaRPr lang="en-US" sz="1000" b="1" i="1">
                <a:solidFill>
                  <a:srgbClr val="595959"/>
                </a:solidFill>
                <a:latin typeface="Arial"/>
                <a:cs typeface="Arial"/>
              </a:endParaRPr>
            </a:p>
          </p:txBody>
        </p:sp>
        <p:pic>
          <p:nvPicPr>
            <p:cNvPr id="31" name="Picture 30" descr="quote_b.png"/>
            <p:cNvPicPr>
              <a:picLocks noChangeAspect="1"/>
            </p:cNvPicPr>
            <p:nvPr/>
          </p:nvPicPr>
          <p:blipFill>
            <a:blip r:embed="rId5" cstate="screen">
              <a:alphaModFix amt="30000"/>
              <a:extLst>
                <a:ext uri="{28A0092B-C50C-407E-A947-70E740481C1C}">
                  <a14:useLocalDpi xmlns:a14="http://schemas.microsoft.com/office/drawing/2010/main"/>
                </a:ext>
              </a:extLst>
            </a:blip>
            <a:stretch>
              <a:fillRect/>
            </a:stretch>
          </p:blipFill>
          <p:spPr>
            <a:xfrm flipH="1">
              <a:off x="7055844" y="8779645"/>
              <a:ext cx="427556" cy="329925"/>
            </a:xfrm>
            <a:prstGeom prst="rect">
              <a:avLst/>
            </a:prstGeom>
          </p:spPr>
        </p:pic>
      </p:grpSp>
      <p:sp>
        <p:nvSpPr>
          <p:cNvPr id="25" name="Rectangle 24">
            <a:extLst>
              <a:ext uri="{FF2B5EF4-FFF2-40B4-BE49-F238E27FC236}">
                <a16:creationId xmlns:a16="http://schemas.microsoft.com/office/drawing/2014/main" id="{3ED708E8-80B1-4AAC-AB4F-A7E7F3C1FBC1}"/>
              </a:ext>
            </a:extLst>
          </p:cNvPr>
          <p:cNvSpPr/>
          <p:nvPr/>
        </p:nvSpPr>
        <p:spPr>
          <a:xfrm rot="16200000">
            <a:off x="-300219" y="5513360"/>
            <a:ext cx="1188720" cy="9144"/>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6" name="Rectangle 25">
            <a:extLst>
              <a:ext uri="{FF2B5EF4-FFF2-40B4-BE49-F238E27FC236}">
                <a16:creationId xmlns:a16="http://schemas.microsoft.com/office/drawing/2014/main" id="{548F035C-E8C2-4811-B0F9-3227CBF4A2B3}"/>
              </a:ext>
            </a:extLst>
          </p:cNvPr>
          <p:cNvSpPr/>
          <p:nvPr/>
        </p:nvSpPr>
        <p:spPr>
          <a:xfrm rot="16200000">
            <a:off x="-403415" y="7047709"/>
            <a:ext cx="1371600" cy="9144"/>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2" name="Rectangle 31">
            <a:extLst>
              <a:ext uri="{FF2B5EF4-FFF2-40B4-BE49-F238E27FC236}">
                <a16:creationId xmlns:a16="http://schemas.microsoft.com/office/drawing/2014/main" id="{E5E5D609-B0C4-49EB-ABFA-8DBC8B1238F9}"/>
              </a:ext>
            </a:extLst>
          </p:cNvPr>
          <p:cNvSpPr/>
          <p:nvPr/>
        </p:nvSpPr>
        <p:spPr>
          <a:xfrm rot="16200000">
            <a:off x="-211495" y="8465165"/>
            <a:ext cx="1005840" cy="9144"/>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3" name="Rectangle 11">
            <a:extLst>
              <a:ext uri="{FF2B5EF4-FFF2-40B4-BE49-F238E27FC236}">
                <a16:creationId xmlns:a16="http://schemas.microsoft.com/office/drawing/2014/main" id="{E93E5625-5706-412E-B4B7-09BA0123803F}"/>
              </a:ext>
            </a:extLst>
          </p:cNvPr>
          <p:cNvSpPr>
            <a:spLocks noChangeArrowheads="1"/>
          </p:cNvSpPr>
          <p:nvPr/>
        </p:nvSpPr>
        <p:spPr bwMode="auto">
          <a:xfrm>
            <a:off x="448837" y="7872164"/>
            <a:ext cx="3333742" cy="1147919"/>
          </a:xfrm>
          <a:prstGeom prst="rect">
            <a:avLst/>
          </a:prstGeom>
          <a:noFill/>
          <a:ln w="9525">
            <a:noFill/>
            <a:miter lim="800000"/>
            <a:headEnd/>
            <a:tailEnd/>
          </a:ln>
        </p:spPr>
        <p:txBody>
          <a:bodyPr wrap="square" lIns="102590" tIns="51296" rIns="102590" bIns="51296">
            <a:spAutoFit/>
          </a:bodyPr>
          <a:lstStyle/>
          <a:p>
            <a:pPr defTabSz="1019175">
              <a:lnSpc>
                <a:spcPct val="110000"/>
              </a:lnSpc>
              <a:spcBef>
                <a:spcPts val="600"/>
              </a:spcBef>
            </a:pPr>
            <a:r>
              <a:rPr lang="en-US" sz="1400">
                <a:solidFill>
                  <a:schemeClr val="tx1">
                    <a:lumMod val="85000"/>
                    <a:lumOff val="15000"/>
                  </a:schemeClr>
                </a:solidFill>
                <a:latin typeface="Arial"/>
                <a:cs typeface="Arial"/>
              </a:rPr>
              <a:t>Reduce costs and cut energy usage</a:t>
            </a:r>
            <a:endParaRPr lang="en-US" sz="1100">
              <a:solidFill>
                <a:schemeClr val="tx1">
                  <a:lumMod val="85000"/>
                  <a:lumOff val="15000"/>
                </a:schemeClr>
              </a:solidFill>
              <a:latin typeface="Arial"/>
              <a:cs typeface="Arial"/>
            </a:endParaRPr>
          </a:p>
          <a:p>
            <a:pPr defTabSz="1019175">
              <a:lnSpc>
                <a:spcPct val="110000"/>
              </a:lnSpc>
              <a:spcBef>
                <a:spcPts val="600"/>
              </a:spcBef>
            </a:pPr>
            <a:r>
              <a:rPr lang="en-US" sz="1100">
                <a:latin typeface="Arial" pitchFamily="34" charset="0"/>
                <a:cs typeface="Arial" pitchFamily="34" charset="0"/>
              </a:rPr>
              <a:t>Our equipment features energy-saving options like Sleep Mode and Quick Start-Up, and resource-saving options like automatic duplex printing — all while maintaining your productivity.</a:t>
            </a:r>
            <a:endParaRPr lang="en-US" sz="1100">
              <a:solidFill>
                <a:schemeClr val="tx1">
                  <a:lumMod val="85000"/>
                  <a:lumOff val="15000"/>
                </a:schemeClr>
              </a:solidFill>
              <a:latin typeface="Arial" pitchFamily="34" charset="0"/>
              <a:cs typeface="Arial" pitchFamily="34" charset="0"/>
            </a:endParaRPr>
          </a:p>
        </p:txBody>
      </p:sp>
      <p:sp>
        <p:nvSpPr>
          <p:cNvPr id="34" name="Rectangle 11">
            <a:extLst>
              <a:ext uri="{FF2B5EF4-FFF2-40B4-BE49-F238E27FC236}">
                <a16:creationId xmlns:a16="http://schemas.microsoft.com/office/drawing/2014/main" id="{C62CCF90-952A-4A93-BF06-F42C8DD27726}"/>
              </a:ext>
            </a:extLst>
          </p:cNvPr>
          <p:cNvSpPr>
            <a:spLocks noChangeArrowheads="1"/>
          </p:cNvSpPr>
          <p:nvPr/>
        </p:nvSpPr>
        <p:spPr bwMode="auto">
          <a:xfrm>
            <a:off x="448837" y="6267285"/>
            <a:ext cx="3333742" cy="1534755"/>
          </a:xfrm>
          <a:prstGeom prst="rect">
            <a:avLst/>
          </a:prstGeom>
          <a:noFill/>
          <a:ln w="9525">
            <a:noFill/>
            <a:miter lim="800000"/>
            <a:headEnd/>
            <a:tailEnd/>
          </a:ln>
        </p:spPr>
        <p:txBody>
          <a:bodyPr wrap="square" lIns="102590" tIns="51296" rIns="102590" bIns="51296">
            <a:spAutoFit/>
          </a:bodyPr>
          <a:lstStyle/>
          <a:p>
            <a:pPr defTabSz="1019175">
              <a:lnSpc>
                <a:spcPct val="110000"/>
              </a:lnSpc>
              <a:spcBef>
                <a:spcPts val="600"/>
              </a:spcBef>
            </a:pPr>
            <a:r>
              <a:rPr lang="en-US" sz="1400">
                <a:solidFill>
                  <a:schemeClr val="tx1">
                    <a:lumMod val="85000"/>
                    <a:lumOff val="15000"/>
                  </a:schemeClr>
                </a:solidFill>
                <a:latin typeface="Arial"/>
                <a:cs typeface="Arial"/>
              </a:rPr>
              <a:t>Device monitoring available</a:t>
            </a:r>
            <a:endParaRPr lang="en-US" sz="1100">
              <a:solidFill>
                <a:schemeClr val="tx1">
                  <a:lumMod val="85000"/>
                  <a:lumOff val="15000"/>
                </a:schemeClr>
              </a:solidFill>
              <a:latin typeface="Arial"/>
              <a:cs typeface="Arial"/>
            </a:endParaRPr>
          </a:p>
          <a:p>
            <a:pPr defTabSz="1019175">
              <a:lnSpc>
                <a:spcPct val="110000"/>
              </a:lnSpc>
              <a:spcBef>
                <a:spcPts val="600"/>
              </a:spcBef>
            </a:pPr>
            <a:r>
              <a:rPr lang="en-US" sz="1100">
                <a:latin typeface="Arial" pitchFamily="34" charset="0"/>
                <a:cs typeface="Arial" pitchFamily="34" charset="0"/>
              </a:rPr>
              <a:t>Avoid the hassle of calling in service requests and meter reads, printing usage reports and checking toner levels with the optional RICOH @Remote device monitoring and management system.  When equipped, you can expect shortened downtime and improved service. </a:t>
            </a:r>
            <a:endParaRPr lang="en-US" sz="1100">
              <a:solidFill>
                <a:schemeClr val="tx1">
                  <a:lumMod val="85000"/>
                  <a:lumOff val="15000"/>
                </a:schemeClr>
              </a:solidFill>
              <a:latin typeface="Arial" pitchFamily="34" charset="0"/>
              <a:cs typeface="Arial" pitchFamily="34" charset="0"/>
            </a:endParaRPr>
          </a:p>
        </p:txBody>
      </p:sp>
      <p:sp>
        <p:nvSpPr>
          <p:cNvPr id="35" name="Rectangle 11">
            <a:extLst>
              <a:ext uri="{FF2B5EF4-FFF2-40B4-BE49-F238E27FC236}">
                <a16:creationId xmlns:a16="http://schemas.microsoft.com/office/drawing/2014/main" id="{F446E48E-997A-4DCF-ABC1-4D5C6AA05FA4}"/>
              </a:ext>
            </a:extLst>
          </p:cNvPr>
          <p:cNvSpPr>
            <a:spLocks noChangeArrowheads="1"/>
          </p:cNvSpPr>
          <p:nvPr/>
        </p:nvSpPr>
        <p:spPr bwMode="auto">
          <a:xfrm>
            <a:off x="451449" y="4845774"/>
            <a:ext cx="3333742" cy="1348550"/>
          </a:xfrm>
          <a:prstGeom prst="rect">
            <a:avLst/>
          </a:prstGeom>
          <a:noFill/>
          <a:ln w="9525">
            <a:noFill/>
            <a:miter lim="800000"/>
            <a:headEnd/>
            <a:tailEnd/>
          </a:ln>
        </p:spPr>
        <p:txBody>
          <a:bodyPr wrap="square" lIns="102590" tIns="51296" rIns="102590" bIns="51296">
            <a:spAutoFit/>
          </a:bodyPr>
          <a:lstStyle/>
          <a:p>
            <a:pPr defTabSz="1019175">
              <a:lnSpc>
                <a:spcPct val="110000"/>
              </a:lnSpc>
              <a:spcBef>
                <a:spcPts val="600"/>
              </a:spcBef>
            </a:pPr>
            <a:r>
              <a:rPr lang="en-US" sz="1400">
                <a:solidFill>
                  <a:schemeClr val="tx1">
                    <a:lumMod val="85000"/>
                    <a:lumOff val="15000"/>
                  </a:schemeClr>
                </a:solidFill>
                <a:latin typeface="Arial" pitchFamily="34" charset="0"/>
                <a:cs typeface="Arial" pitchFamily="34" charset="0"/>
              </a:rPr>
              <a:t>Flick, pinch, and swipe touchscreen*</a:t>
            </a:r>
          </a:p>
          <a:p>
            <a:pPr defTabSz="1019175">
              <a:lnSpc>
                <a:spcPct val="110000"/>
              </a:lnSpc>
              <a:spcBef>
                <a:spcPts val="600"/>
              </a:spcBef>
            </a:pPr>
            <a:r>
              <a:rPr lang="en-US" sz="1100">
                <a:latin typeface="Arial" pitchFamily="34" charset="0"/>
                <a:cs typeface="Arial" pitchFamily="34" charset="0"/>
              </a:rPr>
              <a:t>Our large, intuitive 10.1” Smart Operation Panel puts advanced capabilities at your fingertips. </a:t>
            </a:r>
            <a:r>
              <a:rPr lang="en-US" sz="1100">
                <a:latin typeface="Arial"/>
                <a:cs typeface="Arial"/>
              </a:rPr>
              <a:t>Run single-function apps that streamline your workflows and help guide users through common jobs such as ID Card Scan &amp; Copy and more.</a:t>
            </a:r>
            <a:endParaRPr lang="en-US" sz="110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278160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Mangos\Downloads\GettyImages-684751804.jpg"/>
          <p:cNvPicPr>
            <a:picLocks noChangeAspect="1" noChangeArrowheads="1"/>
          </p:cNvPicPr>
          <p:nvPr/>
        </p:nvPicPr>
        <p:blipFill>
          <a:blip r:embed="rId3" cstate="print"/>
          <a:srcRect/>
          <a:stretch>
            <a:fillRect/>
          </a:stretch>
        </p:blipFill>
        <p:spPr bwMode="auto">
          <a:xfrm>
            <a:off x="260153" y="1166628"/>
            <a:ext cx="7234434" cy="2732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9C04D952-9CA0-3143-AEB8-D9294B1380F6}" type="slidenum">
              <a:rPr lang="en-US" smtClean="0"/>
              <a:pPr/>
              <a:t>12</a:t>
            </a:fld>
            <a:endParaRPr lang="en-US"/>
          </a:p>
        </p:txBody>
      </p:sp>
      <p:sp>
        <p:nvSpPr>
          <p:cNvPr id="13" name="Rectangle 12"/>
          <p:cNvSpPr>
            <a:spLocks noChangeArrowheads="1"/>
          </p:cNvSpPr>
          <p:nvPr/>
        </p:nvSpPr>
        <p:spPr bwMode="auto">
          <a:xfrm>
            <a:off x="451449" y="410792"/>
            <a:ext cx="6867826"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Implementation Plan</a:t>
            </a:r>
          </a:p>
        </p:txBody>
      </p:sp>
      <p:graphicFrame>
        <p:nvGraphicFramePr>
          <p:cNvPr id="6" name="Table 5"/>
          <p:cNvGraphicFramePr>
            <a:graphicFrameLocks noGrp="1"/>
          </p:cNvGraphicFramePr>
          <p:nvPr>
            <p:extLst>
              <p:ext uri="{D42A27DB-BD31-4B8C-83A1-F6EECF244321}">
                <p14:modId xmlns:p14="http://schemas.microsoft.com/office/powerpoint/2010/main" val="1288740676"/>
              </p:ext>
            </p:extLst>
          </p:nvPr>
        </p:nvGraphicFramePr>
        <p:xfrm>
          <a:off x="290735" y="3877761"/>
          <a:ext cx="7192537" cy="3402999"/>
        </p:xfrm>
        <a:graphic>
          <a:graphicData uri="http://schemas.openxmlformats.org/drawingml/2006/table">
            <a:tbl>
              <a:tblPr/>
              <a:tblGrid>
                <a:gridCol w="1926913">
                  <a:extLst>
                    <a:ext uri="{9D8B030D-6E8A-4147-A177-3AD203B41FA5}">
                      <a16:colId xmlns:a16="http://schemas.microsoft.com/office/drawing/2014/main" val="20000"/>
                    </a:ext>
                  </a:extLst>
                </a:gridCol>
                <a:gridCol w="5265624">
                  <a:extLst>
                    <a:ext uri="{9D8B030D-6E8A-4147-A177-3AD203B41FA5}">
                      <a16:colId xmlns:a16="http://schemas.microsoft.com/office/drawing/2014/main" val="20001"/>
                    </a:ext>
                  </a:extLst>
                </a:gridCol>
              </a:tblGrid>
              <a:tr h="627102">
                <a:tc gridSpan="2">
                  <a:txBody>
                    <a:bodyPr/>
                    <a:lstStyle/>
                    <a:p>
                      <a:pPr algn="l" fontAlgn="ctr"/>
                      <a:r>
                        <a:rPr lang="en-US" sz="1600" b="1" i="0" u="none" strike="noStrike" dirty="0">
                          <a:solidFill>
                            <a:srgbClr val="262626"/>
                          </a:solidFill>
                          <a:effectLst/>
                          <a:latin typeface="Helvetica Neue"/>
                        </a:rPr>
                        <a:t>Next Steps</a:t>
                      </a:r>
                      <a:endParaRPr lang="en-US" sz="1400" b="1" i="0" u="none" strike="noStrike" dirty="0">
                        <a:solidFill>
                          <a:srgbClr val="262626"/>
                        </a:solidFill>
                        <a:effectLst/>
                        <a:latin typeface="Helvetica Neue"/>
                      </a:endParaRPr>
                    </a:p>
                  </a:txBody>
                  <a:tcPr marL="11402" marR="11402" marT="11402" marB="0" anchor="ctr">
                    <a:lnL>
                      <a:noFill/>
                    </a:lnL>
                    <a:lnR>
                      <a:noFill/>
                    </a:lnR>
                    <a:lnT>
                      <a:noFill/>
                    </a:lnT>
                    <a:lnB w="6350" cap="flat" cmpd="sng" algn="ctr">
                      <a:solidFill>
                        <a:srgbClr val="80808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56074">
                <a:tc>
                  <a:txBody>
                    <a:bodyPr/>
                    <a:lstStyle/>
                    <a:p>
                      <a:pPr algn="l" fontAlgn="ctr"/>
                      <a:r>
                        <a:rPr lang="en-US" sz="1400" b="0" i="0" u="none" strike="noStrike" dirty="0">
                          <a:solidFill>
                            <a:srgbClr val="262626"/>
                          </a:solidFill>
                          <a:effectLst/>
                          <a:latin typeface="Helvetica Neue"/>
                        </a:rPr>
                        <a:t>Step</a:t>
                      </a:r>
                    </a:p>
                  </a:txBody>
                  <a:tcPr marL="136822" marR="11402" marT="11402"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r>
                        <a:rPr lang="en-US" sz="1400" b="0" i="0" u="none" strike="noStrike" dirty="0">
                          <a:solidFill>
                            <a:srgbClr val="262626"/>
                          </a:solidFill>
                          <a:effectLst/>
                          <a:latin typeface="Helvetica Neue"/>
                        </a:rPr>
                        <a:t>Timeframe</a:t>
                      </a:r>
                    </a:p>
                  </a:txBody>
                  <a:tcPr marL="136822" marR="11402" marT="11402"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34615">
                <a:tc>
                  <a:txBody>
                    <a:bodyPr/>
                    <a:lstStyle/>
                    <a:p>
                      <a:pPr algn="l" fontAlgn="ctr"/>
                      <a:r>
                        <a:rPr lang="sk-SK" sz="1400" b="0" i="0" u="none" strike="noStrike">
                          <a:solidFill>
                            <a:srgbClr val="262626"/>
                          </a:solidFill>
                          <a:effectLst/>
                          <a:latin typeface="Helvetica Neue"/>
                        </a:rPr>
                        <a:t> </a:t>
                      </a:r>
                    </a:p>
                  </a:txBody>
                  <a:tcPr marL="136822" marR="11402" marT="11402"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l" fontAlgn="ctr"/>
                      <a:r>
                        <a:rPr lang="sk-SK" sz="1400" b="0" i="0" u="none" strike="noStrike" dirty="0">
                          <a:solidFill>
                            <a:srgbClr val="262626"/>
                          </a:solidFill>
                          <a:effectLst/>
                          <a:latin typeface="Helvetica Neue"/>
                        </a:rPr>
                        <a:t> </a:t>
                      </a:r>
                    </a:p>
                  </a:txBody>
                  <a:tcPr marL="136822" marR="11402" marT="11402"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483734">
                <a:tc>
                  <a:txBody>
                    <a:bodyPr/>
                    <a:lstStyle/>
                    <a:p>
                      <a:pPr algn="l" fontAlgn="t"/>
                      <a:r>
                        <a:rPr lang="en-US" sz="1200" b="0" i="0" u="none" strike="noStrike" dirty="0">
                          <a:solidFill>
                            <a:srgbClr val="262626"/>
                          </a:solidFill>
                          <a:effectLst/>
                          <a:latin typeface="Helvetica Neue"/>
                        </a:rPr>
                        <a:t>Letter of Intent</a:t>
                      </a:r>
                    </a:p>
                  </a:txBody>
                  <a:tcPr marL="136822" marR="11402" marT="11402" marB="0">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262626"/>
                          </a:solidFill>
                          <a:effectLst/>
                          <a:latin typeface="Helvetica Neue"/>
                        </a:rPr>
                        <a:t>Letter of intent for leases expiring August and September 2020 must be sent the week of 6/22 in order to avoid roll-over 90-day term being added to your lease.</a:t>
                      </a:r>
                    </a:p>
                  </a:txBody>
                  <a:tcPr marL="136822" marR="11402" marT="11402" marB="0">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8037">
                <a:tc>
                  <a:txBody>
                    <a:bodyPr/>
                    <a:lstStyle/>
                    <a:p>
                      <a:pPr algn="l" fontAlgn="t"/>
                      <a:r>
                        <a:rPr lang="sk-SK" sz="1200" b="0" i="0" u="none" strike="noStrike">
                          <a:solidFill>
                            <a:srgbClr val="262626"/>
                          </a:solidFill>
                          <a:effectLst/>
                          <a:latin typeface="Helvetica Neue"/>
                        </a:rPr>
                        <a:t> </a:t>
                      </a:r>
                    </a:p>
                  </a:txBody>
                  <a:tcPr marL="136822" marR="11402" marT="11402" marB="0">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l" fontAlgn="t"/>
                      <a:r>
                        <a:rPr lang="sk-SK" sz="1200" b="0" i="0" u="none" strike="noStrike">
                          <a:solidFill>
                            <a:srgbClr val="262626"/>
                          </a:solidFill>
                          <a:effectLst/>
                          <a:latin typeface="Helvetica Neue"/>
                        </a:rPr>
                        <a:t> </a:t>
                      </a:r>
                    </a:p>
                  </a:txBody>
                  <a:tcPr marL="136822" marR="11402" marT="11402" marB="0">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509050">
                <a:tc>
                  <a:txBody>
                    <a:bodyPr/>
                    <a:lstStyle/>
                    <a:p>
                      <a:pPr algn="l" fontAlgn="t"/>
                      <a:r>
                        <a:rPr lang="en-US" sz="1200" b="0" i="0" u="none" strike="noStrike">
                          <a:solidFill>
                            <a:srgbClr val="262626"/>
                          </a:solidFill>
                          <a:effectLst/>
                          <a:latin typeface="Helvetica Neue"/>
                        </a:rPr>
                        <a:t>Decision</a:t>
                      </a:r>
                    </a:p>
                  </a:txBody>
                  <a:tcPr marL="136822" marR="11402" marT="11402" marB="0">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262626"/>
                          </a:solidFill>
                          <a:effectLst/>
                          <a:latin typeface="Helvetica Neue"/>
                        </a:rPr>
                        <a:t>In order to take advantage of funds that provide the 5-month deferral, new Ricoh contract must be executed by 6/25 to process for end-of-month.</a:t>
                      </a:r>
                    </a:p>
                  </a:txBody>
                  <a:tcPr marL="136822" marR="11402" marT="11402" marB="0">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8037">
                <a:tc>
                  <a:txBody>
                    <a:bodyPr/>
                    <a:lstStyle/>
                    <a:p>
                      <a:pPr algn="l" fontAlgn="t"/>
                      <a:r>
                        <a:rPr lang="sk-SK" sz="1200" b="0" i="0" u="none" strike="noStrike">
                          <a:solidFill>
                            <a:srgbClr val="262626"/>
                          </a:solidFill>
                          <a:effectLst/>
                          <a:latin typeface="Helvetica Neue"/>
                        </a:rPr>
                        <a:t> </a:t>
                      </a:r>
                    </a:p>
                  </a:txBody>
                  <a:tcPr marL="136822" marR="11402" marT="11402" marB="0">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l" fontAlgn="t"/>
                      <a:r>
                        <a:rPr lang="sk-SK" sz="1200" b="0" i="0" u="none" strike="noStrike">
                          <a:solidFill>
                            <a:srgbClr val="262626"/>
                          </a:solidFill>
                          <a:effectLst/>
                          <a:latin typeface="Helvetica Neue"/>
                        </a:rPr>
                        <a:t> </a:t>
                      </a:r>
                    </a:p>
                  </a:txBody>
                  <a:tcPr marL="136822" marR="11402" marT="11402" marB="0">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6"/>
                  </a:ext>
                </a:extLst>
              </a:tr>
              <a:tr h="429671">
                <a:tc>
                  <a:txBody>
                    <a:bodyPr/>
                    <a:lstStyle/>
                    <a:p>
                      <a:pPr algn="l" fontAlgn="t"/>
                      <a:r>
                        <a:rPr lang="en-US" sz="1200" b="0" i="0" u="none" strike="noStrike" dirty="0">
                          <a:solidFill>
                            <a:srgbClr val="262626"/>
                          </a:solidFill>
                          <a:effectLst/>
                          <a:latin typeface="Helvetica Neue"/>
                        </a:rPr>
                        <a:t>Implementation &amp; Training</a:t>
                      </a:r>
                    </a:p>
                  </a:txBody>
                  <a:tcPr marL="136822" marR="11402" marT="11402" marB="0">
                    <a:lnL w="6350" cap="flat" cmpd="sng" algn="ctr">
                      <a:solidFill>
                        <a:srgbClr val="808080"/>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262626"/>
                          </a:solidFill>
                          <a:effectLst/>
                          <a:latin typeface="Helvetica Neue"/>
                        </a:rPr>
                        <a:t>Implementation of hardware and software solutions week of August 24</a:t>
                      </a:r>
                      <a:r>
                        <a:rPr lang="en-US" sz="1200" b="0" i="0" u="none" strike="noStrike" baseline="30000" dirty="0">
                          <a:solidFill>
                            <a:srgbClr val="262626"/>
                          </a:solidFill>
                          <a:effectLst/>
                          <a:latin typeface="Helvetica Neue"/>
                        </a:rPr>
                        <a:t>th</a:t>
                      </a:r>
                      <a:r>
                        <a:rPr lang="en-US" sz="1200" b="0" i="0" u="none" strike="noStrike" dirty="0">
                          <a:solidFill>
                            <a:srgbClr val="262626"/>
                          </a:solidFill>
                          <a:effectLst/>
                          <a:latin typeface="Helvetica Neue"/>
                        </a:rPr>
                        <a:t> for September 1 contract start date.  Hardware and Software training week of September 7</a:t>
                      </a:r>
                      <a:r>
                        <a:rPr lang="en-US" sz="1200" b="0" i="0" u="none" strike="noStrike" baseline="30000" dirty="0">
                          <a:solidFill>
                            <a:srgbClr val="262626"/>
                          </a:solidFill>
                          <a:effectLst/>
                          <a:latin typeface="Helvetica Neue"/>
                        </a:rPr>
                        <a:t>th</a:t>
                      </a:r>
                      <a:r>
                        <a:rPr lang="en-US" sz="1200" b="0" i="0" u="none" strike="noStrike" dirty="0">
                          <a:solidFill>
                            <a:srgbClr val="262626"/>
                          </a:solidFill>
                          <a:effectLst/>
                          <a:latin typeface="Helvetica Neue"/>
                        </a:rPr>
                        <a:t> (after Labor Day holiday)</a:t>
                      </a:r>
                    </a:p>
                  </a:txBody>
                  <a:tcPr marL="136822" marR="11402" marT="11402" marB="0">
                    <a:lnL>
                      <a:noFill/>
                    </a:lnL>
                    <a:lnR w="6350" cap="flat" cmpd="sng" algn="ctr">
                      <a:solidFill>
                        <a:srgbClr val="80808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pSp>
        <p:nvGrpSpPr>
          <p:cNvPr id="178" name="Group 177"/>
          <p:cNvGrpSpPr/>
          <p:nvPr/>
        </p:nvGrpSpPr>
        <p:grpSpPr>
          <a:xfrm>
            <a:off x="281418" y="1828544"/>
            <a:ext cx="7184929" cy="1349502"/>
            <a:chOff x="314633" y="3361602"/>
            <a:chExt cx="8334614" cy="1565440"/>
          </a:xfrm>
        </p:grpSpPr>
        <p:grpSp>
          <p:nvGrpSpPr>
            <p:cNvPr id="179" name="Group 15"/>
            <p:cNvGrpSpPr/>
            <p:nvPr/>
          </p:nvGrpSpPr>
          <p:grpSpPr>
            <a:xfrm>
              <a:off x="314633" y="3383780"/>
              <a:ext cx="6180488" cy="1543262"/>
              <a:chOff x="314633" y="2800920"/>
              <a:chExt cx="8514740" cy="2126122"/>
            </a:xfrm>
          </p:grpSpPr>
          <p:sp>
            <p:nvSpPr>
              <p:cNvPr id="184" name="Rounded Rectangle 183"/>
              <p:cNvSpPr/>
              <p:nvPr/>
            </p:nvSpPr>
            <p:spPr>
              <a:xfrm>
                <a:off x="314633" y="2800920"/>
                <a:ext cx="1308941" cy="1308942"/>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400" i="0" u="none" strike="noStrike" kern="0" cap="none" spc="0" normalizeH="0" baseline="0" noProof="0" dirty="0">
                    <a:ln>
                      <a:noFill/>
                    </a:ln>
                    <a:effectLst/>
                    <a:uLnTx/>
                    <a:uFillTx/>
                    <a:latin typeface="Arial"/>
                    <a:ea typeface="+mn-ea"/>
                    <a:cs typeface="+mn-cs"/>
                  </a:rPr>
                  <a:t>Assess</a:t>
                </a:r>
                <a:endParaRPr kumimoji="0" lang="en-GB" sz="1600" i="0" u="none" strike="noStrike" kern="0" cap="none" spc="0" normalizeH="0" baseline="0" noProof="0" dirty="0">
                  <a:ln>
                    <a:noFill/>
                  </a:ln>
                  <a:effectLst/>
                  <a:uLnTx/>
                  <a:uFillTx/>
                  <a:latin typeface="Arial"/>
                  <a:ea typeface="+mn-ea"/>
                  <a:cs typeface="+mn-cs"/>
                </a:endParaRPr>
              </a:p>
            </p:txBody>
          </p:sp>
          <p:sp>
            <p:nvSpPr>
              <p:cNvPr id="185" name="Rounded Rectangle 184"/>
              <p:cNvSpPr/>
              <p:nvPr/>
            </p:nvSpPr>
            <p:spPr>
              <a:xfrm>
                <a:off x="1755792" y="3618101"/>
                <a:ext cx="1308941" cy="1308941"/>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400" b="0" i="0" u="none" strike="noStrike" kern="0" cap="none" spc="0" normalizeH="0" baseline="0" noProof="0" dirty="0">
                    <a:ln>
                      <a:noFill/>
                    </a:ln>
                    <a:effectLst/>
                    <a:uLnTx/>
                    <a:uFillTx/>
                    <a:latin typeface="Arial"/>
                    <a:ea typeface="+mn-ea"/>
                    <a:cs typeface="+mn-cs"/>
                  </a:rPr>
                  <a:t>Analyze</a:t>
                </a:r>
                <a:endParaRPr kumimoji="0" lang="en-GB" sz="1400" b="0" i="0" u="none" strike="noStrike" kern="0" cap="none" spc="0" normalizeH="0" baseline="0" noProof="0" dirty="0">
                  <a:ln>
                    <a:noFill/>
                  </a:ln>
                  <a:effectLst/>
                  <a:uLnTx/>
                  <a:uFillTx/>
                  <a:latin typeface="Arial"/>
                  <a:ea typeface="+mn-ea"/>
                  <a:cs typeface="+mn-cs"/>
                </a:endParaRPr>
              </a:p>
            </p:txBody>
          </p:sp>
          <p:sp>
            <p:nvSpPr>
              <p:cNvPr id="186" name="Rounded Rectangle 185"/>
              <p:cNvSpPr/>
              <p:nvPr/>
            </p:nvSpPr>
            <p:spPr>
              <a:xfrm>
                <a:off x="3196952" y="2800920"/>
                <a:ext cx="1308941" cy="1308941"/>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400" b="0" i="0" u="none" strike="noStrike" kern="0" cap="none" spc="0" normalizeH="0" baseline="0" noProof="0" dirty="0">
                    <a:ln>
                      <a:noFill/>
                    </a:ln>
                    <a:effectLst/>
                    <a:uLnTx/>
                    <a:uFillTx/>
                    <a:latin typeface="Arial"/>
                    <a:ea typeface="+mn-ea"/>
                    <a:cs typeface="+mn-cs"/>
                  </a:rPr>
                  <a:t>Plan</a:t>
                </a:r>
                <a:endParaRPr kumimoji="0" lang="en-GB" sz="1600" b="0" i="0" u="none" strike="noStrike" kern="0" cap="none" spc="0" normalizeH="0" baseline="0" noProof="0" dirty="0">
                  <a:ln>
                    <a:noFill/>
                  </a:ln>
                  <a:effectLst/>
                  <a:uLnTx/>
                  <a:uFillTx/>
                  <a:latin typeface="Arial"/>
                  <a:ea typeface="+mn-ea"/>
                  <a:cs typeface="+mn-cs"/>
                </a:endParaRPr>
              </a:p>
            </p:txBody>
          </p:sp>
          <p:sp>
            <p:nvSpPr>
              <p:cNvPr id="187" name="Rounded Rectangle 186"/>
              <p:cNvSpPr/>
              <p:nvPr/>
            </p:nvSpPr>
            <p:spPr>
              <a:xfrm>
                <a:off x="4638111" y="3618101"/>
                <a:ext cx="1308941" cy="1308941"/>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lvl="0" algn="ctr" defTabSz="914400">
                  <a:lnSpc>
                    <a:spcPct val="90000"/>
                  </a:lnSpc>
                </a:pPr>
                <a:r>
                  <a:rPr kumimoji="0" lang="sv-SE" sz="1400" b="0" i="0" u="none" strike="noStrike" kern="0" cap="none" spc="0" normalizeH="0" baseline="0" noProof="0" dirty="0">
                    <a:ln>
                      <a:noFill/>
                    </a:ln>
                    <a:effectLst/>
                    <a:uLnTx/>
                    <a:uFillTx/>
                    <a:latin typeface="Arial"/>
                    <a:ea typeface="+mn-ea"/>
                    <a:cs typeface="+mn-cs"/>
                  </a:rPr>
                  <a:t>Build/</a:t>
                </a:r>
                <a:endParaRPr lang="sv-SE" sz="1400" kern="0" noProof="0" dirty="0">
                  <a:latin typeface="Arial"/>
                </a:endParaRPr>
              </a:p>
              <a:p>
                <a:pPr lvl="0" algn="ctr" defTabSz="914400">
                  <a:lnSpc>
                    <a:spcPct val="90000"/>
                  </a:lnSpc>
                </a:pPr>
                <a:r>
                  <a:rPr kumimoji="0" lang="sv-SE" sz="1400" b="0" i="0" u="none" strike="noStrike" kern="0" cap="none" spc="0" normalizeH="0" baseline="0" dirty="0">
                    <a:ln>
                      <a:noFill/>
                    </a:ln>
                    <a:effectLst/>
                    <a:uLnTx/>
                    <a:uFillTx/>
                    <a:latin typeface="Arial"/>
                    <a:ea typeface="+mn-ea"/>
                    <a:cs typeface="+mn-cs"/>
                  </a:rPr>
                  <a:t>Deploy</a:t>
                </a:r>
                <a:endParaRPr kumimoji="0" lang="sv-SE" sz="1600" b="0" i="0" u="none" strike="noStrike" kern="0" cap="none" spc="0" normalizeH="0" baseline="0" noProof="0" dirty="0">
                  <a:ln>
                    <a:noFill/>
                  </a:ln>
                  <a:effectLst/>
                  <a:uLnTx/>
                  <a:uFillTx/>
                  <a:latin typeface="Arial"/>
                  <a:ea typeface="+mn-ea"/>
                  <a:cs typeface="+mn-cs"/>
                </a:endParaRPr>
              </a:p>
            </p:txBody>
          </p:sp>
          <p:sp>
            <p:nvSpPr>
              <p:cNvPr id="188" name="Freeform 6"/>
              <p:cNvSpPr>
                <a:spLocks/>
              </p:cNvSpPr>
              <p:nvPr/>
            </p:nvSpPr>
            <p:spPr bwMode="auto">
              <a:xfrm>
                <a:off x="1668667" y="3071268"/>
                <a:ext cx="502976" cy="455325"/>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9" name="Freeform 6"/>
              <p:cNvSpPr>
                <a:spLocks/>
              </p:cNvSpPr>
              <p:nvPr/>
            </p:nvSpPr>
            <p:spPr bwMode="auto">
              <a:xfrm flipV="1">
                <a:off x="3109827" y="4200189"/>
                <a:ext cx="502976" cy="455325"/>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0" name="Freeform 6"/>
              <p:cNvSpPr>
                <a:spLocks/>
              </p:cNvSpPr>
              <p:nvPr/>
            </p:nvSpPr>
            <p:spPr bwMode="auto">
              <a:xfrm>
                <a:off x="4550986" y="3071268"/>
                <a:ext cx="502976" cy="455325"/>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1" name="Rounded Rectangle 190"/>
              <p:cNvSpPr/>
              <p:nvPr/>
            </p:nvSpPr>
            <p:spPr>
              <a:xfrm>
                <a:off x="6079270" y="2800920"/>
                <a:ext cx="1308941" cy="1308941"/>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400" b="0" i="0" u="none" strike="noStrike" kern="0" cap="none" spc="0" normalizeH="0" baseline="0" noProof="0" dirty="0">
                    <a:ln>
                      <a:noFill/>
                    </a:ln>
                    <a:effectLst/>
                    <a:uLnTx/>
                    <a:uFillTx/>
                    <a:latin typeface="Arial"/>
                    <a:ea typeface="+mn-ea"/>
                    <a:cs typeface="+mn-cs"/>
                  </a:rPr>
                  <a:t>Integrate</a:t>
                </a:r>
                <a:endParaRPr kumimoji="0" lang="en-GB" sz="1400" b="0" i="0" u="none" strike="noStrike" kern="0" cap="none" spc="0" normalizeH="0" baseline="0" noProof="0" dirty="0">
                  <a:ln>
                    <a:noFill/>
                  </a:ln>
                  <a:effectLst/>
                  <a:uLnTx/>
                  <a:uFillTx/>
                  <a:latin typeface="Arial"/>
                  <a:ea typeface="+mn-ea"/>
                  <a:cs typeface="+mn-cs"/>
                </a:endParaRPr>
              </a:p>
            </p:txBody>
          </p:sp>
          <p:sp>
            <p:nvSpPr>
              <p:cNvPr id="192" name="Freeform 6"/>
              <p:cNvSpPr>
                <a:spLocks/>
              </p:cNvSpPr>
              <p:nvPr/>
            </p:nvSpPr>
            <p:spPr bwMode="auto">
              <a:xfrm flipV="1">
                <a:off x="5992145" y="4200189"/>
                <a:ext cx="502976" cy="455325"/>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3" name="Rounded Rectangle 192"/>
              <p:cNvSpPr/>
              <p:nvPr/>
            </p:nvSpPr>
            <p:spPr>
              <a:xfrm>
                <a:off x="7520432" y="3618101"/>
                <a:ext cx="1308941" cy="1308941"/>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400" b="0" i="0" u="none" strike="noStrike" kern="0" cap="none" spc="0" normalizeH="0" baseline="0" noProof="0" dirty="0">
                    <a:ln>
                      <a:noFill/>
                    </a:ln>
                    <a:effectLst/>
                    <a:uLnTx/>
                    <a:uFillTx/>
                    <a:latin typeface="Arial"/>
                    <a:ea typeface="+mn-ea"/>
                    <a:cs typeface="+mn-cs"/>
                  </a:rPr>
                  <a:t>Rollout</a:t>
                </a:r>
                <a:endParaRPr kumimoji="0" lang="en-GB" sz="1600" b="0" i="0" u="none" strike="noStrike" kern="0" cap="none" spc="0" normalizeH="0" baseline="0" noProof="0" dirty="0">
                  <a:ln>
                    <a:noFill/>
                  </a:ln>
                  <a:effectLst/>
                  <a:uLnTx/>
                  <a:uFillTx/>
                  <a:latin typeface="Arial"/>
                  <a:ea typeface="+mn-ea"/>
                  <a:cs typeface="+mn-cs"/>
                </a:endParaRPr>
              </a:p>
            </p:txBody>
          </p:sp>
          <p:sp>
            <p:nvSpPr>
              <p:cNvPr id="194" name="Freeform 6"/>
              <p:cNvSpPr>
                <a:spLocks/>
              </p:cNvSpPr>
              <p:nvPr/>
            </p:nvSpPr>
            <p:spPr bwMode="auto">
              <a:xfrm>
                <a:off x="7433304" y="3071268"/>
                <a:ext cx="502976" cy="455325"/>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180" name="Rounded Rectangle 179"/>
            <p:cNvSpPr/>
            <p:nvPr/>
          </p:nvSpPr>
          <p:spPr>
            <a:xfrm>
              <a:off x="6653066" y="3361602"/>
              <a:ext cx="950105" cy="950105"/>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200" b="0" i="0" u="none" strike="noStrike" kern="0" cap="none" spc="0" normalizeH="0" baseline="0" noProof="0" dirty="0">
                  <a:ln>
                    <a:noFill/>
                  </a:ln>
                  <a:effectLst/>
                  <a:uLnTx/>
                  <a:uFillTx/>
                  <a:latin typeface="Arial"/>
                  <a:ea typeface="+mn-ea"/>
                  <a:cs typeface="+mn-cs"/>
                </a:rPr>
                <a:t>Transition to Steady State</a:t>
              </a:r>
              <a:endParaRPr kumimoji="0" lang="en-GB" sz="1200" b="0" i="0" u="none" strike="noStrike" kern="0" cap="none" spc="0" normalizeH="0" baseline="0" noProof="0" dirty="0">
                <a:ln>
                  <a:noFill/>
                </a:ln>
                <a:effectLst/>
                <a:uLnTx/>
                <a:uFillTx/>
                <a:latin typeface="Arial"/>
                <a:ea typeface="+mn-ea"/>
                <a:cs typeface="+mn-cs"/>
              </a:endParaRPr>
            </a:p>
          </p:txBody>
        </p:sp>
        <p:sp>
          <p:nvSpPr>
            <p:cNvPr id="181" name="Rounded Rectangle 180"/>
            <p:cNvSpPr/>
            <p:nvPr/>
          </p:nvSpPr>
          <p:spPr>
            <a:xfrm>
              <a:off x="7699142" y="3954759"/>
              <a:ext cx="950105" cy="950105"/>
            </a:xfrm>
            <a:prstGeom prst="roundRect">
              <a:avLst>
                <a:gd name="adj" fmla="val 7380"/>
              </a:avLst>
            </a:prstGeom>
            <a:solidFill>
              <a:srgbClr val="717171">
                <a:lumMod val="20000"/>
                <a:lumOff val="80000"/>
              </a:srgbClr>
            </a:solidFill>
            <a:ln w="952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sv-SE" sz="1400" b="0" i="0" u="none" strike="noStrike" kern="0" cap="none" spc="0" normalizeH="0" baseline="0" noProof="0" dirty="0">
                  <a:ln>
                    <a:noFill/>
                  </a:ln>
                  <a:effectLst/>
                  <a:uLnTx/>
                  <a:uFillTx/>
                  <a:latin typeface="Arial"/>
                  <a:ea typeface="+mn-ea"/>
                  <a:cs typeface="+mn-cs"/>
                </a:rPr>
                <a:t>Close</a:t>
              </a:r>
              <a:endParaRPr kumimoji="0" lang="en-GB" sz="1600" b="0" i="0" u="none" strike="noStrike" kern="0" cap="none" spc="0" normalizeH="0" baseline="0" noProof="0" dirty="0">
                <a:ln>
                  <a:noFill/>
                </a:ln>
                <a:effectLst/>
                <a:uLnTx/>
                <a:uFillTx/>
                <a:latin typeface="Arial"/>
                <a:ea typeface="+mn-ea"/>
                <a:cs typeface="+mn-cs"/>
              </a:endParaRPr>
            </a:p>
          </p:txBody>
        </p:sp>
        <p:sp>
          <p:nvSpPr>
            <p:cNvPr id="182" name="Freeform 6"/>
            <p:cNvSpPr>
              <a:spLocks/>
            </p:cNvSpPr>
            <p:nvPr/>
          </p:nvSpPr>
          <p:spPr bwMode="auto">
            <a:xfrm flipV="1">
              <a:off x="6589826" y="4377272"/>
              <a:ext cx="365089" cy="330501"/>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3" name="Freeform 6"/>
            <p:cNvSpPr>
              <a:spLocks/>
            </p:cNvSpPr>
            <p:nvPr/>
          </p:nvSpPr>
          <p:spPr bwMode="auto">
            <a:xfrm>
              <a:off x="7635902" y="3557836"/>
              <a:ext cx="365089" cy="330501"/>
            </a:xfrm>
            <a:custGeom>
              <a:avLst/>
              <a:gdLst>
                <a:gd name="T0" fmla="*/ 197 w 201"/>
                <a:gd name="T1" fmla="*/ 118 h 182"/>
                <a:gd name="T2" fmla="*/ 180 w 201"/>
                <a:gd name="T3" fmla="*/ 101 h 182"/>
                <a:gd name="T4" fmla="*/ 162 w 201"/>
                <a:gd name="T5" fmla="*/ 118 h 182"/>
                <a:gd name="T6" fmla="*/ 0 w 201"/>
                <a:gd name="T7" fmla="*/ 0 h 182"/>
                <a:gd name="T8" fmla="*/ 0 w 201"/>
                <a:gd name="T9" fmla="*/ 5 h 182"/>
                <a:gd name="T10" fmla="*/ 128 w 201"/>
                <a:gd name="T11" fmla="*/ 115 h 182"/>
                <a:gd name="T12" fmla="*/ 128 w 201"/>
                <a:gd name="T13" fmla="*/ 118 h 182"/>
                <a:gd name="T14" fmla="*/ 110 w 201"/>
                <a:gd name="T15" fmla="*/ 101 h 182"/>
                <a:gd name="T16" fmla="*/ 92 w 201"/>
                <a:gd name="T17" fmla="*/ 118 h 182"/>
                <a:gd name="T18" fmla="*/ 92 w 201"/>
                <a:gd name="T19" fmla="*/ 133 h 182"/>
                <a:gd name="T20" fmla="*/ 120 w 201"/>
                <a:gd name="T21" fmla="*/ 161 h 182"/>
                <a:gd name="T22" fmla="*/ 127 w 201"/>
                <a:gd name="T23" fmla="*/ 168 h 182"/>
                <a:gd name="T24" fmla="*/ 138 w 201"/>
                <a:gd name="T25" fmla="*/ 178 h 182"/>
                <a:gd name="T26" fmla="*/ 152 w 201"/>
                <a:gd name="T27" fmla="*/ 178 h 182"/>
                <a:gd name="T28" fmla="*/ 197 w 201"/>
                <a:gd name="T29" fmla="*/ 133 h 182"/>
                <a:gd name="T30" fmla="*/ 197 w 201"/>
                <a:gd name="T3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2">
                  <a:moveTo>
                    <a:pt x="197" y="118"/>
                  </a:moveTo>
                  <a:cubicBezTo>
                    <a:pt x="180" y="101"/>
                    <a:pt x="180" y="101"/>
                    <a:pt x="180" y="101"/>
                  </a:cubicBezTo>
                  <a:cubicBezTo>
                    <a:pt x="162" y="118"/>
                    <a:pt x="162" y="118"/>
                    <a:pt x="162" y="118"/>
                  </a:cubicBezTo>
                  <a:cubicBezTo>
                    <a:pt x="161" y="53"/>
                    <a:pt x="89" y="0"/>
                    <a:pt x="0" y="0"/>
                  </a:cubicBezTo>
                  <a:cubicBezTo>
                    <a:pt x="0" y="5"/>
                    <a:pt x="0" y="5"/>
                    <a:pt x="0" y="5"/>
                  </a:cubicBezTo>
                  <a:cubicBezTo>
                    <a:pt x="80" y="5"/>
                    <a:pt x="128" y="55"/>
                    <a:pt x="128" y="115"/>
                  </a:cubicBezTo>
                  <a:cubicBezTo>
                    <a:pt x="128" y="116"/>
                    <a:pt x="128" y="117"/>
                    <a:pt x="128" y="118"/>
                  </a:cubicBezTo>
                  <a:cubicBezTo>
                    <a:pt x="110" y="101"/>
                    <a:pt x="110" y="101"/>
                    <a:pt x="110" y="101"/>
                  </a:cubicBezTo>
                  <a:cubicBezTo>
                    <a:pt x="92" y="118"/>
                    <a:pt x="92" y="118"/>
                    <a:pt x="92" y="118"/>
                  </a:cubicBezTo>
                  <a:cubicBezTo>
                    <a:pt x="88" y="122"/>
                    <a:pt x="88" y="129"/>
                    <a:pt x="92" y="133"/>
                  </a:cubicBezTo>
                  <a:cubicBezTo>
                    <a:pt x="120" y="161"/>
                    <a:pt x="120" y="161"/>
                    <a:pt x="120" y="161"/>
                  </a:cubicBezTo>
                  <a:cubicBezTo>
                    <a:pt x="127" y="168"/>
                    <a:pt x="127" y="168"/>
                    <a:pt x="127" y="168"/>
                  </a:cubicBezTo>
                  <a:cubicBezTo>
                    <a:pt x="138" y="178"/>
                    <a:pt x="138" y="178"/>
                    <a:pt x="138" y="178"/>
                  </a:cubicBezTo>
                  <a:cubicBezTo>
                    <a:pt x="142" y="182"/>
                    <a:pt x="148" y="182"/>
                    <a:pt x="152" y="178"/>
                  </a:cubicBezTo>
                  <a:cubicBezTo>
                    <a:pt x="197" y="133"/>
                    <a:pt x="197" y="133"/>
                    <a:pt x="197" y="133"/>
                  </a:cubicBezTo>
                  <a:cubicBezTo>
                    <a:pt x="201" y="129"/>
                    <a:pt x="201" y="122"/>
                    <a:pt x="197" y="118"/>
                  </a:cubicBezTo>
                  <a:close/>
                </a:path>
              </a:pathLst>
            </a:custGeom>
            <a:solidFill>
              <a:srgbClr val="CF142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pic>
        <p:nvPicPr>
          <p:cNvPr id="2" name="Picture 1">
            <a:extLst>
              <a:ext uri="{FF2B5EF4-FFF2-40B4-BE49-F238E27FC236}">
                <a16:creationId xmlns:a16="http://schemas.microsoft.com/office/drawing/2014/main" id="{1CDDC41D-F06D-488F-A3F5-79FA988D5FD5}"/>
              </a:ext>
            </a:extLst>
          </p:cNvPr>
          <p:cNvPicPr>
            <a:picLocks noChangeAspect="1"/>
          </p:cNvPicPr>
          <p:nvPr/>
        </p:nvPicPr>
        <p:blipFill>
          <a:blip r:embed="rId4"/>
          <a:stretch>
            <a:fillRect/>
          </a:stretch>
        </p:blipFill>
        <p:spPr>
          <a:xfrm>
            <a:off x="260153" y="7294528"/>
            <a:ext cx="7247244" cy="2167400"/>
          </a:xfrm>
          <a:prstGeom prst="rect">
            <a:avLst/>
          </a:prstGeom>
        </p:spPr>
      </p:pic>
    </p:spTree>
    <p:extLst>
      <p:ext uri="{BB962C8B-B14F-4D97-AF65-F5344CB8AC3E}">
        <p14:creationId xmlns:p14="http://schemas.microsoft.com/office/powerpoint/2010/main" val="412824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15153" y="7447962"/>
            <a:ext cx="7279433" cy="1852605"/>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5183020" y="4850915"/>
            <a:ext cx="2311569" cy="276999"/>
          </a:xfrm>
          <a:prstGeom prst="rect">
            <a:avLst/>
          </a:prstGeom>
          <a:noFill/>
        </p:spPr>
        <p:txBody>
          <a:bodyPr wrap="square" rtlCol="0">
            <a:spAutoFit/>
          </a:bodyPr>
          <a:lstStyle/>
          <a:p>
            <a:pPr marL="0" marR="0" lvl="0" indent="0" algn="ctr"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Projectors</a:t>
            </a:r>
            <a:endParaRPr kumimoji="0" lang="en-US" sz="1000" b="0" i="1" u="none" strike="noStrike" kern="1200" cap="none" spc="0" normalizeH="0" baseline="0" noProof="0" dirty="0">
              <a:ln>
                <a:noFill/>
              </a:ln>
              <a:solidFill>
                <a:prstClr val="white"/>
              </a:solidFill>
              <a:effectLst/>
              <a:uLnTx/>
              <a:uFillTx/>
              <a:latin typeface="Arial"/>
              <a:ea typeface="+mn-ea"/>
              <a:cs typeface="Arial"/>
            </a:endParaRPr>
          </a:p>
        </p:txBody>
      </p:sp>
      <p:sp>
        <p:nvSpPr>
          <p:cNvPr id="22" name="Rectangle 21"/>
          <p:cNvSpPr>
            <a:spLocks noChangeArrowheads="1"/>
          </p:cNvSpPr>
          <p:nvPr/>
        </p:nvSpPr>
        <p:spPr bwMode="auto">
          <a:xfrm>
            <a:off x="436026" y="394902"/>
            <a:ext cx="7058562" cy="472926"/>
          </a:xfrm>
          <a:prstGeom prst="rect">
            <a:avLst/>
          </a:prstGeom>
          <a:noFill/>
          <a:ln w="9525">
            <a:noFill/>
            <a:miter lim="800000"/>
            <a:headEnd/>
            <a:tailEnd/>
          </a:ln>
        </p:spPr>
        <p:txBody>
          <a:bodyPr wrap="square" lIns="102590" tIns="51296" rIns="102590" bIns="51296">
            <a:spAutoFit/>
          </a:bodyPr>
          <a:lstStyle/>
          <a:p>
            <a:pPr marL="0" marR="0" lvl="0" indent="0" algn="l" defTabSz="101917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Arial"/>
              </a:rPr>
              <a:t>Maximizing Customer Experience with Ricoh</a:t>
            </a:r>
          </a:p>
        </p:txBody>
      </p:sp>
      <p:sp>
        <p:nvSpPr>
          <p:cNvPr id="10" name="Slide Number Placeholder 9"/>
          <p:cNvSpPr>
            <a:spLocks noGrp="1"/>
          </p:cNvSpPr>
          <p:nvPr>
            <p:ph type="sldNum" sz="quarter" idx="12"/>
          </p:nvPr>
        </p:nvSpPr>
        <p:spPr/>
        <p:txBody>
          <a:bodyPr/>
          <a:lstStyle/>
          <a:p>
            <a:pPr marL="0" marR="0" lvl="0" indent="0" algn="r" defTabSz="509412" rtl="0" eaLnBrk="1" fontAlgn="auto" latinLnBrk="0" hangingPunct="1">
              <a:lnSpc>
                <a:spcPct val="100000"/>
              </a:lnSpc>
              <a:spcBef>
                <a:spcPts val="0"/>
              </a:spcBef>
              <a:spcAft>
                <a:spcPts val="0"/>
              </a:spcAft>
              <a:buClrTx/>
              <a:buSzTx/>
              <a:buFontTx/>
              <a:buNone/>
              <a:tabLst/>
              <a:defRPr/>
            </a:pPr>
            <a:fld id="{ECB2F637-54F5-F547-B810-CADC08803205}"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Arial"/>
              </a:rPr>
              <a:pPr marL="0" marR="0" lvl="0" indent="0" algn="r" defTabSz="50941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Arial"/>
            </a:endParaRPr>
          </a:p>
        </p:txBody>
      </p:sp>
      <p:pic>
        <p:nvPicPr>
          <p:cNvPr id="43" name="Picture 42" descr="quote_b.png"/>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1111439" y="8786191"/>
            <a:ext cx="427556" cy="329925"/>
          </a:xfrm>
          <a:prstGeom prst="rect">
            <a:avLst/>
          </a:prstGeom>
        </p:spPr>
      </p:pic>
      <p:pic>
        <p:nvPicPr>
          <p:cNvPr id="41" name="Picture 40" descr="shutterstock_42487371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05742" y="1149287"/>
            <a:ext cx="3088845" cy="1966824"/>
          </a:xfrm>
          <a:prstGeom prst="rect">
            <a:avLst/>
          </a:prstGeom>
        </p:spPr>
      </p:pic>
      <p:pic>
        <p:nvPicPr>
          <p:cNvPr id="47" name="Picture 46" descr="shutterstock_245052589.jpg"/>
          <p:cNvPicPr>
            <a:picLocks noChangeAspect="1"/>
          </p:cNvPicPr>
          <p:nvPr/>
        </p:nvPicPr>
        <p:blipFill rotWithShape="1">
          <a:blip r:embed="rId5" cstate="screen">
            <a:extLst>
              <a:ext uri="{28A0092B-C50C-407E-A947-70E740481C1C}">
                <a14:useLocalDpi xmlns:a14="http://schemas.microsoft.com/office/drawing/2010/main"/>
              </a:ext>
            </a:extLst>
          </a:blip>
          <a:srcRect l="696" t="-1" r="4546" b="59"/>
          <a:stretch/>
        </p:blipFill>
        <p:spPr>
          <a:xfrm>
            <a:off x="4405743" y="3232062"/>
            <a:ext cx="3088843" cy="1966824"/>
          </a:xfrm>
          <a:prstGeom prst="rect">
            <a:avLst/>
          </a:prstGeom>
        </p:spPr>
      </p:pic>
      <p:pic>
        <p:nvPicPr>
          <p:cNvPr id="2050" name="Picture 2"/>
          <p:cNvPicPr>
            <a:picLocks noChangeAspect="1" noChangeArrowheads="1"/>
          </p:cNvPicPr>
          <p:nvPr/>
        </p:nvPicPr>
        <p:blipFill>
          <a:blip r:embed="rId6"/>
          <a:srcRect/>
          <a:stretch/>
        </p:blipFill>
        <p:spPr bwMode="auto">
          <a:xfrm>
            <a:off x="4405742" y="5316173"/>
            <a:ext cx="3088843" cy="1966824"/>
          </a:xfrm>
          <a:prstGeom prst="rect">
            <a:avLst/>
          </a:prstGeom>
          <a:noFill/>
          <a:ln w="9525">
            <a:noFill/>
            <a:miter lim="800000"/>
            <a:headEnd/>
            <a:tailEnd/>
          </a:ln>
        </p:spPr>
      </p:pic>
      <p:sp>
        <p:nvSpPr>
          <p:cNvPr id="50" name="Rounded Rectangle 49">
            <a:hlinkClick r:id="rId7"/>
          </p:cNvPr>
          <p:cNvSpPr/>
          <p:nvPr/>
        </p:nvSpPr>
        <p:spPr>
          <a:xfrm>
            <a:off x="3112401" y="9444463"/>
            <a:ext cx="2586682" cy="377426"/>
          </a:xfrm>
          <a:prstGeom prst="roundRect">
            <a:avLst/>
          </a:prstGeom>
          <a:gradFill>
            <a:gsLst>
              <a:gs pos="0">
                <a:schemeClr val="bg1">
                  <a:lumMod val="50000"/>
                </a:schemeClr>
              </a:gs>
              <a:gs pos="100000">
                <a:srgbClr val="C0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Learn more</a:t>
            </a:r>
          </a:p>
        </p:txBody>
      </p:sp>
      <p:sp>
        <p:nvSpPr>
          <p:cNvPr id="14" name="TextBox 13"/>
          <p:cNvSpPr txBox="1"/>
          <p:nvPr/>
        </p:nvSpPr>
        <p:spPr>
          <a:xfrm>
            <a:off x="215153" y="1149287"/>
            <a:ext cx="3944472" cy="7048083"/>
          </a:xfrm>
          <a:prstGeom prst="rect">
            <a:avLst/>
          </a:prstGeom>
          <a:noFill/>
        </p:spPr>
        <p:txBody>
          <a:bodyPr wrap="square" rtlCol="0">
            <a:spAutoFit/>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One of the industry’s largest services networks of </a:t>
            </a: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over 12,000 field based employees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State-of-the-art automated cloud dispatch program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brings together the right technician with the right parts and keeps you appraised of status</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Support personnel who possess the </a:t>
            </a: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professional certifications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work effectively in your environment and resolve issues quickly</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Ricoh’s Technology Support Services Center provides </a:t>
            </a: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24/7 customer support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hardware devices as well as application software that’s part of your solution</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Onsite service</a:t>
            </a: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Self-help global knowledgebase</a:t>
            </a: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Customer help desk</a:t>
            </a: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Dispatch via web</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C00000"/>
                </a:solidFill>
                <a:effectLst/>
                <a:uLnTx/>
                <a:uFillTx/>
                <a:latin typeface="Arial" pitchFamily="34" charset="0"/>
                <a:ea typeface="+mn-ea"/>
                <a:cs typeface="Arial" pitchFamily="34" charset="0"/>
              </a:rPr>
              <a:t>MyRicoh</a:t>
            </a: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 online customer service portal</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offers a quick and easy way to securely manage your account and do business with us online 24/7, on your schedule, whenever it’s most convenient for you</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View invoices, contract details, and update purchase order numbers for your contracts</a:t>
            </a: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Order supplies, submit meter reads, request and manage service </a:t>
            </a: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Schedule equipment relocations</a:t>
            </a:r>
          </a:p>
          <a:p>
            <a:pPr marL="680862" marR="0" lvl="1" indent="-171450" algn="l" defTabSz="5094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Live chat with our support team, access FAQs and our Global knowledge base for product questions</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50941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TextBox 14"/>
          <p:cNvSpPr txBox="1"/>
          <p:nvPr/>
        </p:nvSpPr>
        <p:spPr>
          <a:xfrm>
            <a:off x="2275856" y="7063242"/>
            <a:ext cx="5218731" cy="2462213"/>
          </a:xfrm>
          <a:prstGeom prst="rect">
            <a:avLst/>
          </a:prstGeom>
          <a:noFill/>
        </p:spPr>
        <p:txBody>
          <a:bodyPr wrap="square" rtlCol="0" anchor="ctr">
            <a:spAutoFit/>
          </a:bodyP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50941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Our Technology Services team has received the</a:t>
            </a: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NorthFace</a:t>
            </a: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ScoreBoard</a:t>
            </a: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Award (SM) </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for customer satisfaction.  This award recognizes organizations who not only offer exemplary service to their customers, but who also center their existence on a deep commitment to exceeding customer expectations and is solely based on the </a:t>
            </a:r>
            <a:r>
              <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Voice Of the Customer</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satisfaction ratings for our Technology Services function.</a:t>
            </a:r>
          </a:p>
          <a:p>
            <a:pPr marL="0" marR="0" lvl="0" indent="0" algn="l"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5270" y="7521722"/>
            <a:ext cx="1760586" cy="1684039"/>
          </a:xfrm>
          <a:prstGeom prst="rect">
            <a:avLst/>
          </a:prstGeom>
          <a:noFill/>
          <a:ln w="9525">
            <a:noFill/>
            <a:miter lim="800000"/>
            <a:headEnd/>
            <a:tailEnd/>
          </a:ln>
        </p:spPr>
      </p:pic>
    </p:spTree>
    <p:extLst>
      <p:ext uri="{BB962C8B-B14F-4D97-AF65-F5344CB8AC3E}">
        <p14:creationId xmlns:p14="http://schemas.microsoft.com/office/powerpoint/2010/main" val="152807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183020" y="4850915"/>
            <a:ext cx="2311569" cy="276999"/>
          </a:xfrm>
          <a:prstGeom prst="rect">
            <a:avLst/>
          </a:prstGeom>
          <a:noFill/>
        </p:spPr>
        <p:txBody>
          <a:bodyPr wrap="square" rtlCol="0">
            <a:spAutoFit/>
          </a:bodyPr>
          <a:lstStyle/>
          <a:p>
            <a:pPr algn="ctr"/>
            <a:r>
              <a:rPr lang="en-US" sz="1200" dirty="0">
                <a:solidFill>
                  <a:schemeClr val="bg1"/>
                </a:solidFill>
                <a:latin typeface="Arial"/>
                <a:cs typeface="Arial"/>
              </a:rPr>
              <a:t>Projectors</a:t>
            </a:r>
            <a:endParaRPr lang="en-US" sz="1000" i="1" dirty="0">
              <a:solidFill>
                <a:schemeClr val="bg1"/>
              </a:solidFill>
              <a:latin typeface="Arial"/>
              <a:cs typeface="Arial"/>
            </a:endParaRPr>
          </a:p>
        </p:txBody>
      </p:sp>
      <p:sp>
        <p:nvSpPr>
          <p:cNvPr id="22" name="Rectangle 21"/>
          <p:cNvSpPr>
            <a:spLocks noChangeArrowheads="1"/>
          </p:cNvSpPr>
          <p:nvPr/>
        </p:nvSpPr>
        <p:spPr bwMode="auto">
          <a:xfrm>
            <a:off x="436026" y="394902"/>
            <a:ext cx="7058562"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Security is in Ricoh’s DNA</a:t>
            </a:r>
          </a:p>
        </p:txBody>
      </p:sp>
      <p:sp>
        <p:nvSpPr>
          <p:cNvPr id="10" name="Slide Number Placeholder 9"/>
          <p:cNvSpPr>
            <a:spLocks noGrp="1"/>
          </p:cNvSpPr>
          <p:nvPr>
            <p:ph type="sldNum" sz="quarter" idx="12"/>
          </p:nvPr>
        </p:nvSpPr>
        <p:spPr/>
        <p:txBody>
          <a:bodyPr/>
          <a:lstStyle/>
          <a:p>
            <a:fld id="{ECB2F637-54F5-F547-B810-CADC08803205}" type="slidenum">
              <a:rPr lang="en-US" smtClean="0"/>
              <a:pPr/>
              <a:t>14</a:t>
            </a:fld>
            <a:endParaRPr lang="en-US" dirty="0"/>
          </a:p>
        </p:txBody>
      </p:sp>
      <p:sp>
        <p:nvSpPr>
          <p:cNvPr id="19" name="Text Box 4">
            <a:extLst>
              <a:ext uri="{FF2B5EF4-FFF2-40B4-BE49-F238E27FC236}">
                <a16:creationId xmlns:a16="http://schemas.microsoft.com/office/drawing/2014/main" id="{1B48FD3F-45A9-4D3A-BBCE-B512023AC3ED}"/>
              </a:ext>
            </a:extLst>
          </p:cNvPr>
          <p:cNvSpPr txBox="1">
            <a:spLocks noChangeArrowheads="1"/>
          </p:cNvSpPr>
          <p:nvPr/>
        </p:nvSpPr>
        <p:spPr bwMode="auto">
          <a:xfrm>
            <a:off x="290200" y="1055727"/>
            <a:ext cx="7204389" cy="1392601"/>
          </a:xfrm>
          <a:prstGeom prst="rect">
            <a:avLst/>
          </a:prstGeom>
          <a:noFill/>
          <a:ln w="9525">
            <a:noFill/>
            <a:miter lim="800000"/>
            <a:headEnd/>
            <a:tailEnd/>
          </a:ln>
        </p:spPr>
        <p:txBody>
          <a:bodyPr wrap="square" lIns="102590" tIns="51296" rIns="102590" bIns="51296">
            <a:spAutoFit/>
          </a:bodyPr>
          <a:lstStyle/>
          <a:p>
            <a:pPr algn="ctr" defTabSz="1019175">
              <a:lnSpc>
                <a:spcPct val="110000"/>
              </a:lnSpc>
            </a:pPr>
            <a:r>
              <a:rPr lang="en-US" sz="1100" dirty="0">
                <a:latin typeface="Arial" pitchFamily="34" charset="0"/>
                <a:cs typeface="Arial" pitchFamily="34" charset="0"/>
              </a:rPr>
              <a:t>Ricoh technologies and solutions are designed, manufactured and implemented with security as a core requirement from the start in everything from product design to sales. And, we don’t stop there. Ricoh is addressing our customers’ expanding security concerns through Governance, Risk and Compliance (GRC). These services encompass data lifecycle and risk assessment &amp; management, eDiscovery, end-point and server security, identity access, email security and protections against advanced network threats. It’s in Ricoh’s DNA — informing both our design philosophy and our commitment to work continuously to support our customers with solutions and services as threats evolve.</a:t>
            </a:r>
          </a:p>
        </p:txBody>
      </p:sp>
      <p:sp>
        <p:nvSpPr>
          <p:cNvPr id="30" name="TextBox 29">
            <a:extLst>
              <a:ext uri="{FF2B5EF4-FFF2-40B4-BE49-F238E27FC236}">
                <a16:creationId xmlns:a16="http://schemas.microsoft.com/office/drawing/2014/main" id="{19029EE0-4374-4E01-9C03-AE209826A131}"/>
              </a:ext>
            </a:extLst>
          </p:cNvPr>
          <p:cNvSpPr txBox="1"/>
          <p:nvPr/>
        </p:nvSpPr>
        <p:spPr>
          <a:xfrm>
            <a:off x="4157933" y="4697358"/>
            <a:ext cx="3664189" cy="276999"/>
          </a:xfrm>
          <a:prstGeom prst="rect">
            <a:avLst/>
          </a:prstGeom>
          <a:noFill/>
        </p:spPr>
        <p:txBody>
          <a:bodyPr wrap="square" rtlCol="0">
            <a:spAutoFit/>
          </a:bodyPr>
          <a:lstStyle/>
          <a:p>
            <a:pPr algn="r"/>
            <a:endParaRPr lang="en-US" sz="1200"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87AD157E-3BBC-49E9-A894-CC9CB24553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200" y="2655941"/>
            <a:ext cx="1974487" cy="6386459"/>
          </a:xfrm>
          <a:prstGeom prst="rect">
            <a:avLst/>
          </a:prstGeom>
        </p:spPr>
      </p:pic>
      <p:pic>
        <p:nvPicPr>
          <p:cNvPr id="39" name="Picture 38">
            <a:extLst>
              <a:ext uri="{FF2B5EF4-FFF2-40B4-BE49-F238E27FC236}">
                <a16:creationId xmlns:a16="http://schemas.microsoft.com/office/drawing/2014/main" id="{6E9E7F65-A4B7-45D3-B353-DCEEDD0C186C}"/>
              </a:ext>
            </a:extLst>
          </p:cNvPr>
          <p:cNvPicPr>
            <a:picLocks noChangeAspect="1"/>
          </p:cNvPicPr>
          <p:nvPr/>
        </p:nvPicPr>
        <p:blipFill>
          <a:blip r:embed="rId4"/>
          <a:stretch>
            <a:fillRect/>
          </a:stretch>
        </p:blipFill>
        <p:spPr>
          <a:xfrm>
            <a:off x="858403" y="7337419"/>
            <a:ext cx="730658" cy="822960"/>
          </a:xfrm>
          <a:prstGeom prst="rect">
            <a:avLst/>
          </a:prstGeom>
        </p:spPr>
      </p:pic>
      <p:pic>
        <p:nvPicPr>
          <p:cNvPr id="40" name="Picture 39">
            <a:extLst>
              <a:ext uri="{FF2B5EF4-FFF2-40B4-BE49-F238E27FC236}">
                <a16:creationId xmlns:a16="http://schemas.microsoft.com/office/drawing/2014/main" id="{4A31F9F9-44C6-4135-9FB9-F8B82A431F29}"/>
              </a:ext>
            </a:extLst>
          </p:cNvPr>
          <p:cNvPicPr>
            <a:picLocks noChangeAspect="1"/>
          </p:cNvPicPr>
          <p:nvPr/>
        </p:nvPicPr>
        <p:blipFill>
          <a:blip r:embed="rId5"/>
          <a:stretch>
            <a:fillRect/>
          </a:stretch>
        </p:blipFill>
        <p:spPr>
          <a:xfrm>
            <a:off x="949135" y="5531741"/>
            <a:ext cx="638859" cy="822960"/>
          </a:xfrm>
          <a:prstGeom prst="rect">
            <a:avLst/>
          </a:prstGeom>
        </p:spPr>
      </p:pic>
      <p:pic>
        <p:nvPicPr>
          <p:cNvPr id="42" name="Picture 41">
            <a:extLst>
              <a:ext uri="{FF2B5EF4-FFF2-40B4-BE49-F238E27FC236}">
                <a16:creationId xmlns:a16="http://schemas.microsoft.com/office/drawing/2014/main" id="{5D68B92A-64EE-4790-BBCF-E61EC8D519EC}"/>
              </a:ext>
            </a:extLst>
          </p:cNvPr>
          <p:cNvPicPr>
            <a:picLocks noChangeAspect="1"/>
          </p:cNvPicPr>
          <p:nvPr/>
        </p:nvPicPr>
        <p:blipFill>
          <a:blip r:embed="rId6"/>
          <a:stretch>
            <a:fillRect/>
          </a:stretch>
        </p:blipFill>
        <p:spPr>
          <a:xfrm>
            <a:off x="949135" y="3627357"/>
            <a:ext cx="549194" cy="822960"/>
          </a:xfrm>
          <a:prstGeom prst="rect">
            <a:avLst/>
          </a:prstGeom>
        </p:spPr>
      </p:pic>
      <p:graphicFrame>
        <p:nvGraphicFramePr>
          <p:cNvPr id="3" name="Table 2">
            <a:extLst>
              <a:ext uri="{FF2B5EF4-FFF2-40B4-BE49-F238E27FC236}">
                <a16:creationId xmlns:a16="http://schemas.microsoft.com/office/drawing/2014/main" id="{C4CD5579-5C81-4B3A-A4A5-3FF3FEC5409A}"/>
              </a:ext>
            </a:extLst>
          </p:cNvPr>
          <p:cNvGraphicFramePr>
            <a:graphicFrameLocks noGrp="1"/>
          </p:cNvGraphicFramePr>
          <p:nvPr/>
        </p:nvGraphicFramePr>
        <p:xfrm>
          <a:off x="2511185" y="2655941"/>
          <a:ext cx="4983404" cy="2310385"/>
        </p:xfrm>
        <a:graphic>
          <a:graphicData uri="http://schemas.openxmlformats.org/drawingml/2006/table">
            <a:tbl>
              <a:tblPr firstRow="1" bandRow="1">
                <a:tableStyleId>{5C22544A-7EE6-4342-B048-85BDC9FD1C3A}</a:tableStyleId>
              </a:tblPr>
              <a:tblGrid>
                <a:gridCol w="2491702">
                  <a:extLst>
                    <a:ext uri="{9D8B030D-6E8A-4147-A177-3AD203B41FA5}">
                      <a16:colId xmlns:a16="http://schemas.microsoft.com/office/drawing/2014/main" val="2188039674"/>
                    </a:ext>
                  </a:extLst>
                </a:gridCol>
                <a:gridCol w="2491702">
                  <a:extLst>
                    <a:ext uri="{9D8B030D-6E8A-4147-A177-3AD203B41FA5}">
                      <a16:colId xmlns:a16="http://schemas.microsoft.com/office/drawing/2014/main" val="3195173358"/>
                    </a:ext>
                  </a:extLst>
                </a:gridCol>
              </a:tblGrid>
              <a:tr h="1206247">
                <a:tc gridSpan="2">
                  <a:txBody>
                    <a:bodyPr/>
                    <a:lstStyle/>
                    <a:p>
                      <a:pPr algn="ctr">
                        <a:lnSpc>
                          <a:spcPct val="150000"/>
                        </a:lnSpc>
                      </a:pPr>
                      <a:r>
                        <a:rPr lang="en-US" sz="1200" dirty="0">
                          <a:latin typeface="Arial "/>
                        </a:rPr>
                        <a:t>Device Security</a:t>
                      </a:r>
                    </a:p>
                    <a:p>
                      <a:pPr algn="ctr">
                        <a:lnSpc>
                          <a:spcPct val="100000"/>
                        </a:lnSpc>
                      </a:pPr>
                      <a:r>
                        <a:rPr lang="en-US" sz="1100" b="0" dirty="0">
                          <a:latin typeface="Arial "/>
                        </a:rPr>
                        <a:t>Our device security capabilities can help address potentially compromised firmware, hard disk drive, non-volatile memory, open network ports and system of authentication on our multifunctional devices and laser printers. Ricoh has obtained certification for a wide range of products based on Common Criteria (ISO/IEC 15408). </a:t>
                      </a:r>
                    </a:p>
                  </a:txBody>
                  <a:tcPr marT="50292" marB="50292">
                    <a:solidFill>
                      <a:srgbClr val="E6707A"/>
                    </a:solidFill>
                  </a:tcPr>
                </a:tc>
                <a:tc hMerge="1">
                  <a:txBody>
                    <a:bodyPr/>
                    <a:lstStyle/>
                    <a:p>
                      <a:endParaRPr lang="en-US" dirty="0"/>
                    </a:p>
                  </a:txBody>
                  <a:tcPr/>
                </a:tc>
                <a:extLst>
                  <a:ext uri="{0D108BD9-81ED-4DB2-BD59-A6C34878D82A}">
                    <a16:rowId xmlns:a16="http://schemas.microsoft.com/office/drawing/2014/main" val="369302501"/>
                  </a:ext>
                </a:extLst>
              </a:tr>
              <a:tr h="1097281">
                <a:tc>
                  <a:txBody>
                    <a:bodyPr/>
                    <a:lstStyle/>
                    <a:p>
                      <a:pPr marL="171450" indent="-171450">
                        <a:lnSpc>
                          <a:spcPct val="100000"/>
                        </a:lnSpc>
                        <a:spcAft>
                          <a:spcPts val="400"/>
                        </a:spcAft>
                        <a:buClrTx/>
                        <a:buFont typeface="Arial" panose="020B0604020202020204" pitchFamily="34" charset="0"/>
                        <a:buChar char="•"/>
                      </a:pPr>
                      <a:r>
                        <a:rPr lang="en-US" sz="1100" dirty="0">
                          <a:solidFill>
                            <a:schemeClr val="tx1"/>
                          </a:solidFill>
                          <a:latin typeface="Arial "/>
                        </a:rPr>
                        <a:t>Digitally signed firmware updates</a:t>
                      </a:r>
                    </a:p>
                    <a:p>
                      <a:pPr marL="171450" indent="-171450">
                        <a:lnSpc>
                          <a:spcPct val="100000"/>
                        </a:lnSpc>
                        <a:spcAft>
                          <a:spcPts val="400"/>
                        </a:spcAft>
                        <a:buClrTx/>
                        <a:buFont typeface="Arial" panose="020B0604020202020204" pitchFamily="34" charset="0"/>
                        <a:buChar char="•"/>
                      </a:pPr>
                      <a:r>
                        <a:rPr lang="en-US" sz="1100" dirty="0" err="1">
                          <a:solidFill>
                            <a:schemeClr val="tx1"/>
                          </a:solidFill>
                          <a:latin typeface="Arial "/>
                        </a:rPr>
                        <a:t>DataOverwriteSecurity</a:t>
                      </a:r>
                      <a:r>
                        <a:rPr lang="en-US" sz="1100" dirty="0">
                          <a:solidFill>
                            <a:schemeClr val="tx1"/>
                          </a:solidFill>
                          <a:latin typeface="Arial "/>
                        </a:rPr>
                        <a:t> System (DOSS) and hard drive overwrite services</a:t>
                      </a:r>
                    </a:p>
                    <a:p>
                      <a:pPr marL="171450" indent="-171450">
                        <a:lnSpc>
                          <a:spcPct val="100000"/>
                        </a:lnSpc>
                        <a:spcAft>
                          <a:spcPts val="400"/>
                        </a:spcAft>
                        <a:buClrTx/>
                        <a:buFont typeface="Arial" panose="020B0604020202020204" pitchFamily="34" charset="0"/>
                        <a:buChar char="•"/>
                      </a:pPr>
                      <a:r>
                        <a:rPr lang="en-US" sz="1100" dirty="0">
                          <a:solidFill>
                            <a:schemeClr val="tx1"/>
                          </a:solidFill>
                          <a:latin typeface="Arial "/>
                        </a:rPr>
                        <a:t>Hard drive encryption</a:t>
                      </a:r>
                    </a:p>
                  </a:txBody>
                  <a:tcPr>
                    <a:noFill/>
                  </a:tcPr>
                </a:tc>
                <a:tc>
                  <a:txBody>
                    <a:bodyPr/>
                    <a:lstStyle/>
                    <a:p>
                      <a:pPr marL="171450" indent="-171450">
                        <a:lnSpc>
                          <a:spcPct val="100000"/>
                        </a:lnSpc>
                        <a:buClrTx/>
                        <a:buFont typeface="Arial" panose="020B0604020202020204" pitchFamily="34" charset="0"/>
                        <a:buChar char="•"/>
                      </a:pPr>
                      <a:r>
                        <a:rPr lang="en-US" sz="1100" dirty="0">
                          <a:solidFill>
                            <a:schemeClr val="tx1"/>
                          </a:solidFill>
                          <a:latin typeface="Arial "/>
                        </a:rPr>
                        <a:t>Fax line security</a:t>
                      </a:r>
                    </a:p>
                    <a:p>
                      <a:pPr marL="171450" indent="-171450">
                        <a:lnSpc>
                          <a:spcPct val="100000"/>
                        </a:lnSpc>
                        <a:buClrTx/>
                        <a:buFont typeface="Arial" panose="020B0604020202020204" pitchFamily="34" charset="0"/>
                        <a:buChar char="•"/>
                      </a:pPr>
                      <a:r>
                        <a:rPr lang="en-US" sz="1100" dirty="0">
                          <a:solidFill>
                            <a:schemeClr val="tx1"/>
                          </a:solidFill>
                          <a:latin typeface="Arial "/>
                        </a:rPr>
                        <a:t>IEEE 2600 independent security certification</a:t>
                      </a:r>
                    </a:p>
                    <a:p>
                      <a:pPr marL="171450" indent="-171450">
                        <a:lnSpc>
                          <a:spcPct val="100000"/>
                        </a:lnSpc>
                        <a:buClrTx/>
                        <a:buFont typeface="Arial" panose="020B0604020202020204" pitchFamily="34" charset="0"/>
                        <a:buChar char="•"/>
                      </a:pPr>
                      <a:r>
                        <a:rPr lang="en-US" sz="1100" dirty="0">
                          <a:solidFill>
                            <a:schemeClr val="tx1"/>
                          </a:solidFill>
                          <a:latin typeface="Arial "/>
                        </a:rPr>
                        <a:t>Device user authentication</a:t>
                      </a:r>
                    </a:p>
                    <a:p>
                      <a:pPr marL="171450" indent="-171450">
                        <a:lnSpc>
                          <a:spcPct val="100000"/>
                        </a:lnSpc>
                        <a:buClrTx/>
                        <a:buFont typeface="Arial" panose="020B0604020202020204" pitchFamily="34" charset="0"/>
                        <a:buChar char="•"/>
                      </a:pPr>
                      <a:r>
                        <a:rPr lang="en-US" sz="1100" dirty="0">
                          <a:solidFill>
                            <a:schemeClr val="tx1"/>
                          </a:solidFill>
                          <a:latin typeface="Arial "/>
                        </a:rPr>
                        <a:t>Hard drive disposal and MFP cleansing services</a:t>
                      </a:r>
                    </a:p>
                  </a:txBody>
                  <a:tcPr>
                    <a:noFill/>
                  </a:tcPr>
                </a:tc>
                <a:extLst>
                  <a:ext uri="{0D108BD9-81ED-4DB2-BD59-A6C34878D82A}">
                    <a16:rowId xmlns:a16="http://schemas.microsoft.com/office/drawing/2014/main" val="1006255561"/>
                  </a:ext>
                </a:extLst>
              </a:tr>
            </a:tbl>
          </a:graphicData>
        </a:graphic>
      </p:graphicFrame>
      <p:graphicFrame>
        <p:nvGraphicFramePr>
          <p:cNvPr id="23" name="Table 22">
            <a:extLst>
              <a:ext uri="{FF2B5EF4-FFF2-40B4-BE49-F238E27FC236}">
                <a16:creationId xmlns:a16="http://schemas.microsoft.com/office/drawing/2014/main" id="{4CA13EA5-84BF-4652-A1EE-429860FC9C8D}"/>
              </a:ext>
            </a:extLst>
          </p:cNvPr>
          <p:cNvGraphicFramePr>
            <a:graphicFrameLocks noGrp="1"/>
          </p:cNvGraphicFramePr>
          <p:nvPr/>
        </p:nvGraphicFramePr>
        <p:xfrm>
          <a:off x="2789994" y="5035678"/>
          <a:ext cx="4655040" cy="1909064"/>
        </p:xfrm>
        <a:graphic>
          <a:graphicData uri="http://schemas.openxmlformats.org/drawingml/2006/table">
            <a:tbl>
              <a:tblPr firstRow="1" bandRow="1">
                <a:tableStyleId>{5C22544A-7EE6-4342-B048-85BDC9FD1C3A}</a:tableStyleId>
              </a:tblPr>
              <a:tblGrid>
                <a:gridCol w="2327520">
                  <a:extLst>
                    <a:ext uri="{9D8B030D-6E8A-4147-A177-3AD203B41FA5}">
                      <a16:colId xmlns:a16="http://schemas.microsoft.com/office/drawing/2014/main" val="2188039674"/>
                    </a:ext>
                  </a:extLst>
                </a:gridCol>
                <a:gridCol w="2327520">
                  <a:extLst>
                    <a:ext uri="{9D8B030D-6E8A-4147-A177-3AD203B41FA5}">
                      <a16:colId xmlns:a16="http://schemas.microsoft.com/office/drawing/2014/main" val="3195173358"/>
                    </a:ext>
                  </a:extLst>
                </a:gridCol>
              </a:tblGrid>
              <a:tr h="824022">
                <a:tc gridSpan="2">
                  <a:txBody>
                    <a:bodyPr/>
                    <a:lstStyle/>
                    <a:p>
                      <a:pPr algn="ctr">
                        <a:lnSpc>
                          <a:spcPct val="150000"/>
                        </a:lnSpc>
                      </a:pPr>
                      <a:r>
                        <a:rPr lang="en-US" sz="1200" dirty="0">
                          <a:latin typeface="Arial "/>
                        </a:rPr>
                        <a:t>Data Security</a:t>
                      </a:r>
                    </a:p>
                    <a:p>
                      <a:pPr algn="ctr">
                        <a:lnSpc>
                          <a:spcPct val="100000"/>
                        </a:lnSpc>
                      </a:pPr>
                      <a:r>
                        <a:rPr lang="en-US" sz="1100" b="0" dirty="0">
                          <a:latin typeface="Arial "/>
                        </a:rPr>
                        <a:t>It’s easy to accidentally leak information. Ricoh multifunction printers help protect your data whether you’re printing, copying, scanning or faxing. Ricoh’s data encryption - which uses a RSA BSAFE Crypto encryption module that is FIPS 140-2 validated - helps protect your data both when it is in transit and when it is at rest.</a:t>
                      </a:r>
                    </a:p>
                  </a:txBody>
                  <a:tcPr marT="50292" marB="50292">
                    <a:solidFill>
                      <a:srgbClr val="EFB049"/>
                    </a:solidFill>
                  </a:tcPr>
                </a:tc>
                <a:tc hMerge="1">
                  <a:txBody>
                    <a:bodyPr/>
                    <a:lstStyle/>
                    <a:p>
                      <a:endParaRPr lang="en-US" dirty="0"/>
                    </a:p>
                  </a:txBody>
                  <a:tcPr/>
                </a:tc>
                <a:extLst>
                  <a:ext uri="{0D108BD9-81ED-4DB2-BD59-A6C34878D82A}">
                    <a16:rowId xmlns:a16="http://schemas.microsoft.com/office/drawing/2014/main" val="369302501"/>
                  </a:ext>
                </a:extLst>
              </a:tr>
              <a:tr h="568580">
                <a:tc>
                  <a:txBody>
                    <a:bodyPr/>
                    <a:lstStyle/>
                    <a:p>
                      <a:pPr marL="171450" indent="-171450">
                        <a:lnSpc>
                          <a:spcPct val="100000"/>
                        </a:lnSpc>
                        <a:spcAft>
                          <a:spcPts val="400"/>
                        </a:spcAft>
                        <a:buClrTx/>
                        <a:buFont typeface="Arial" panose="020B0604020202020204" pitchFamily="34" charset="0"/>
                        <a:buChar char="•"/>
                      </a:pPr>
                      <a:r>
                        <a:rPr lang="en-US" sz="1100" dirty="0">
                          <a:latin typeface="Arial "/>
                        </a:rPr>
                        <a:t>Secured scanning solutions</a:t>
                      </a:r>
                    </a:p>
                    <a:p>
                      <a:pPr marL="171450" indent="-171450">
                        <a:lnSpc>
                          <a:spcPct val="100000"/>
                        </a:lnSpc>
                        <a:spcAft>
                          <a:spcPts val="400"/>
                        </a:spcAft>
                        <a:buClrTx/>
                        <a:buFont typeface="Arial" panose="020B0604020202020204" pitchFamily="34" charset="0"/>
                        <a:buChar char="•"/>
                      </a:pPr>
                      <a:r>
                        <a:rPr lang="en-US" sz="1100" dirty="0">
                          <a:latin typeface="Arial "/>
                        </a:rPr>
                        <a:t>Locked Print</a:t>
                      </a:r>
                    </a:p>
                    <a:p>
                      <a:pPr marL="171450" indent="-171450">
                        <a:lnSpc>
                          <a:spcPct val="100000"/>
                        </a:lnSpc>
                        <a:spcAft>
                          <a:spcPts val="400"/>
                        </a:spcAft>
                        <a:buClrTx/>
                        <a:buFont typeface="Arial" panose="020B0604020202020204" pitchFamily="34" charset="0"/>
                        <a:buChar char="•"/>
                      </a:pPr>
                      <a:r>
                        <a:rPr lang="en-US" sz="1100" dirty="0">
                          <a:latin typeface="Arial "/>
                        </a:rPr>
                        <a:t>Copy data security</a:t>
                      </a:r>
                    </a:p>
                  </a:txBody>
                  <a:tcPr>
                    <a:noFill/>
                  </a:tcPr>
                </a:tc>
                <a:tc>
                  <a:txBody>
                    <a:bodyPr/>
                    <a:lstStyle/>
                    <a:p>
                      <a:pPr marL="171450" indent="-171450">
                        <a:lnSpc>
                          <a:spcPct val="100000"/>
                        </a:lnSpc>
                        <a:buClrTx/>
                        <a:buFont typeface="Arial" panose="020B0604020202020204" pitchFamily="34" charset="0"/>
                        <a:buChar char="•"/>
                      </a:pPr>
                      <a:r>
                        <a:rPr lang="en-US" sz="1100" dirty="0">
                          <a:latin typeface="Arial "/>
                        </a:rPr>
                        <a:t>Mandatory secured information print</a:t>
                      </a:r>
                    </a:p>
                    <a:p>
                      <a:pPr marL="171450" indent="-171450">
                        <a:lnSpc>
                          <a:spcPct val="100000"/>
                        </a:lnSpc>
                        <a:buClrTx/>
                        <a:buFont typeface="Arial" panose="020B0604020202020204" pitchFamily="34" charset="0"/>
                        <a:buChar char="•"/>
                      </a:pPr>
                      <a:r>
                        <a:rPr lang="en-US" sz="1100" dirty="0">
                          <a:latin typeface="Arial "/>
                        </a:rPr>
                        <a:t>Cost accounting and recovery</a:t>
                      </a:r>
                    </a:p>
                  </a:txBody>
                  <a:tcPr>
                    <a:noFill/>
                  </a:tcPr>
                </a:tc>
                <a:extLst>
                  <a:ext uri="{0D108BD9-81ED-4DB2-BD59-A6C34878D82A}">
                    <a16:rowId xmlns:a16="http://schemas.microsoft.com/office/drawing/2014/main" val="1006255561"/>
                  </a:ext>
                </a:extLst>
              </a:tr>
            </a:tbl>
          </a:graphicData>
        </a:graphic>
      </p:graphicFrame>
      <p:graphicFrame>
        <p:nvGraphicFramePr>
          <p:cNvPr id="24" name="Table 23">
            <a:extLst>
              <a:ext uri="{FF2B5EF4-FFF2-40B4-BE49-F238E27FC236}">
                <a16:creationId xmlns:a16="http://schemas.microsoft.com/office/drawing/2014/main" id="{C98E478E-A497-4AA3-AD9C-65A2B5CE4E6B}"/>
              </a:ext>
            </a:extLst>
          </p:cNvPr>
          <p:cNvGraphicFramePr>
            <a:graphicFrameLocks noGrp="1"/>
          </p:cNvGraphicFramePr>
          <p:nvPr/>
        </p:nvGraphicFramePr>
        <p:xfrm>
          <a:off x="2498796" y="7138565"/>
          <a:ext cx="4983404" cy="2188012"/>
        </p:xfrm>
        <a:graphic>
          <a:graphicData uri="http://schemas.openxmlformats.org/drawingml/2006/table">
            <a:tbl>
              <a:tblPr firstRow="1" bandRow="1">
                <a:tableStyleId>{5C22544A-7EE6-4342-B048-85BDC9FD1C3A}</a:tableStyleId>
              </a:tblPr>
              <a:tblGrid>
                <a:gridCol w="2491702">
                  <a:extLst>
                    <a:ext uri="{9D8B030D-6E8A-4147-A177-3AD203B41FA5}">
                      <a16:colId xmlns:a16="http://schemas.microsoft.com/office/drawing/2014/main" val="2188039674"/>
                    </a:ext>
                  </a:extLst>
                </a:gridCol>
                <a:gridCol w="2491702">
                  <a:extLst>
                    <a:ext uri="{9D8B030D-6E8A-4147-A177-3AD203B41FA5}">
                      <a16:colId xmlns:a16="http://schemas.microsoft.com/office/drawing/2014/main" val="3195173358"/>
                    </a:ext>
                  </a:extLst>
                </a:gridCol>
              </a:tblGrid>
              <a:tr h="1206247">
                <a:tc gridSpan="2">
                  <a:txBody>
                    <a:bodyPr/>
                    <a:lstStyle/>
                    <a:p>
                      <a:pPr algn="ctr">
                        <a:lnSpc>
                          <a:spcPct val="150000"/>
                        </a:lnSpc>
                      </a:pPr>
                      <a:r>
                        <a:rPr lang="en-US" sz="1200" dirty="0">
                          <a:latin typeface="Arial "/>
                        </a:rPr>
                        <a:t>Network Security</a:t>
                      </a:r>
                    </a:p>
                    <a:p>
                      <a:pPr algn="ctr">
                        <a:lnSpc>
                          <a:spcPct val="100000"/>
                        </a:lnSpc>
                      </a:pPr>
                      <a:r>
                        <a:rPr lang="en-US" sz="1100" b="0" dirty="0">
                          <a:latin typeface="Arial "/>
                        </a:rPr>
                        <a:t>Multifunction printers exchange critical information with computers and servers over networks. Ricoh products and technologies offer features that can help protect against unauthorized access via networks. Employed techniques include encryption of network communications and print streams, network user authentication and a host of administrative countermeasures.</a:t>
                      </a:r>
                      <a:endParaRPr lang="en-US" sz="1200" b="0" dirty="0">
                        <a:latin typeface="Arial "/>
                      </a:endParaRPr>
                    </a:p>
                  </a:txBody>
                  <a:tcPr marT="50292" marB="50292">
                    <a:solidFill>
                      <a:srgbClr val="448BA2"/>
                    </a:solidFill>
                  </a:tcPr>
                </a:tc>
                <a:tc hMerge="1">
                  <a:txBody>
                    <a:bodyPr/>
                    <a:lstStyle/>
                    <a:p>
                      <a:endParaRPr lang="en-US" dirty="0"/>
                    </a:p>
                  </a:txBody>
                  <a:tcPr/>
                </a:tc>
                <a:extLst>
                  <a:ext uri="{0D108BD9-81ED-4DB2-BD59-A6C34878D82A}">
                    <a16:rowId xmlns:a16="http://schemas.microsoft.com/office/drawing/2014/main" val="369302501"/>
                  </a:ext>
                </a:extLst>
              </a:tr>
              <a:tr h="974908">
                <a:tc>
                  <a:txBody>
                    <a:bodyPr/>
                    <a:lstStyle/>
                    <a:p>
                      <a:pPr marL="171450" indent="-171450">
                        <a:lnSpc>
                          <a:spcPct val="100000"/>
                        </a:lnSpc>
                        <a:spcAft>
                          <a:spcPts val="400"/>
                        </a:spcAft>
                        <a:buClrTx/>
                        <a:buFont typeface="Arial" panose="020B0604020202020204" pitchFamily="34" charset="0"/>
                        <a:buChar char="•"/>
                      </a:pPr>
                      <a:r>
                        <a:rPr lang="en-US" sz="1100" dirty="0">
                          <a:latin typeface="Arial "/>
                        </a:rPr>
                        <a:t>Network user authentication</a:t>
                      </a:r>
                    </a:p>
                    <a:p>
                      <a:pPr marL="171450" indent="-171450">
                        <a:lnSpc>
                          <a:spcPct val="100000"/>
                        </a:lnSpc>
                        <a:spcAft>
                          <a:spcPts val="400"/>
                        </a:spcAft>
                        <a:buClrTx/>
                        <a:buFont typeface="Arial" panose="020B0604020202020204" pitchFamily="34" charset="0"/>
                        <a:buChar char="•"/>
                      </a:pPr>
                      <a:r>
                        <a:rPr lang="en-US" sz="1100" dirty="0">
                          <a:latin typeface="Arial "/>
                        </a:rPr>
                        <a:t>Close unused network ports</a:t>
                      </a:r>
                    </a:p>
                    <a:p>
                      <a:pPr marL="171450" indent="-171450">
                        <a:lnSpc>
                          <a:spcPct val="100000"/>
                        </a:lnSpc>
                        <a:spcAft>
                          <a:spcPts val="400"/>
                        </a:spcAft>
                        <a:buClrTx/>
                        <a:buFont typeface="Arial" panose="020B0604020202020204" pitchFamily="34" charset="0"/>
                        <a:buChar char="•"/>
                      </a:pPr>
                      <a:r>
                        <a:rPr lang="en-US" sz="1100" dirty="0">
                          <a:latin typeface="Arial "/>
                        </a:rPr>
                        <a:t>Network encryption</a:t>
                      </a:r>
                    </a:p>
                    <a:p>
                      <a:pPr marL="0" indent="0">
                        <a:lnSpc>
                          <a:spcPct val="100000"/>
                        </a:lnSpc>
                        <a:spcAft>
                          <a:spcPts val="400"/>
                        </a:spcAft>
                        <a:buClrTx/>
                        <a:buFont typeface="Arial" panose="020B0604020202020204" pitchFamily="34" charset="0"/>
                        <a:buNone/>
                      </a:pPr>
                      <a:endParaRPr lang="en-US" sz="1100" dirty="0">
                        <a:latin typeface="Arial "/>
                      </a:endParaRPr>
                    </a:p>
                  </a:txBody>
                  <a:tcPr>
                    <a:noFill/>
                  </a:tcPr>
                </a:tc>
                <a:tc>
                  <a:txBody>
                    <a:bodyPr/>
                    <a:lstStyle/>
                    <a:p>
                      <a:pPr marL="171450" indent="-171450">
                        <a:lnSpc>
                          <a:spcPct val="100000"/>
                        </a:lnSpc>
                        <a:buClrTx/>
                        <a:buFont typeface="Arial" panose="020B0604020202020204" pitchFamily="34" charset="0"/>
                        <a:buChar char="•"/>
                      </a:pPr>
                      <a:r>
                        <a:rPr lang="en-US" sz="1100" dirty="0">
                          <a:latin typeface="Arial "/>
                        </a:rPr>
                        <a:t>Print stream encryption</a:t>
                      </a:r>
                    </a:p>
                    <a:p>
                      <a:pPr marL="171450" indent="-171450">
                        <a:lnSpc>
                          <a:spcPct val="100000"/>
                        </a:lnSpc>
                        <a:buClrTx/>
                        <a:buFont typeface="Arial" panose="020B0604020202020204" pitchFamily="34" charset="0"/>
                        <a:buChar char="•"/>
                      </a:pPr>
                      <a:r>
                        <a:rPr lang="en-US" sz="1100" dirty="0">
                          <a:latin typeface="Arial "/>
                        </a:rPr>
                        <a:t>Device Management </a:t>
                      </a:r>
                    </a:p>
                    <a:p>
                      <a:pPr marL="171450" indent="-171450">
                        <a:lnSpc>
                          <a:spcPct val="100000"/>
                        </a:lnSpc>
                        <a:buClrTx/>
                        <a:buFont typeface="Arial" panose="020B0604020202020204" pitchFamily="34" charset="0"/>
                        <a:buChar char="•"/>
                      </a:pPr>
                      <a:r>
                        <a:rPr lang="en-US" sz="1100" dirty="0">
                          <a:latin typeface="Arial "/>
                        </a:rPr>
                        <a:t>Remote fleet reporting and firmware updates</a:t>
                      </a:r>
                    </a:p>
                    <a:p>
                      <a:pPr marL="0" indent="0">
                        <a:lnSpc>
                          <a:spcPct val="100000"/>
                        </a:lnSpc>
                        <a:buClrTx/>
                        <a:buFont typeface="Arial" panose="020B0604020202020204" pitchFamily="34" charset="0"/>
                        <a:buNone/>
                      </a:pPr>
                      <a:endParaRPr lang="en-US" sz="1100" dirty="0">
                        <a:latin typeface="Arial "/>
                      </a:endParaRPr>
                    </a:p>
                  </a:txBody>
                  <a:tcPr>
                    <a:noFill/>
                  </a:tcPr>
                </a:tc>
                <a:extLst>
                  <a:ext uri="{0D108BD9-81ED-4DB2-BD59-A6C34878D82A}">
                    <a16:rowId xmlns:a16="http://schemas.microsoft.com/office/drawing/2014/main" val="1006255561"/>
                  </a:ext>
                </a:extLst>
              </a:tr>
            </a:tbl>
          </a:graphicData>
        </a:graphic>
      </p:graphicFrame>
      <p:pic>
        <p:nvPicPr>
          <p:cNvPr id="17" name="Picture 16">
            <a:extLst>
              <a:ext uri="{FF2B5EF4-FFF2-40B4-BE49-F238E27FC236}">
                <a16:creationId xmlns:a16="http://schemas.microsoft.com/office/drawing/2014/main" id="{62F445D4-AD99-48D2-A721-260692C305A9}"/>
              </a:ext>
            </a:extLst>
          </p:cNvPr>
          <p:cNvPicPr>
            <a:picLocks noChangeAspect="1"/>
          </p:cNvPicPr>
          <p:nvPr/>
        </p:nvPicPr>
        <p:blipFill>
          <a:blip r:embed="rId7"/>
          <a:stretch>
            <a:fillRect/>
          </a:stretch>
        </p:blipFill>
        <p:spPr>
          <a:xfrm>
            <a:off x="3906349" y="9325133"/>
            <a:ext cx="1812925" cy="597359"/>
          </a:xfrm>
          <a:prstGeom prst="rect">
            <a:avLst/>
          </a:prstGeom>
        </p:spPr>
      </p:pic>
    </p:spTree>
    <p:extLst>
      <p:ext uri="{BB962C8B-B14F-4D97-AF65-F5344CB8AC3E}">
        <p14:creationId xmlns:p14="http://schemas.microsoft.com/office/powerpoint/2010/main" val="11943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183020" y="4850915"/>
            <a:ext cx="2311569" cy="276999"/>
          </a:xfrm>
          <a:prstGeom prst="rect">
            <a:avLst/>
          </a:prstGeom>
          <a:noFill/>
        </p:spPr>
        <p:txBody>
          <a:bodyPr wrap="square" rtlCol="0">
            <a:spAutoFit/>
          </a:bodyPr>
          <a:lstStyle/>
          <a:p>
            <a:pPr algn="ctr"/>
            <a:r>
              <a:rPr lang="en-US" sz="1200" dirty="0">
                <a:solidFill>
                  <a:schemeClr val="bg1"/>
                </a:solidFill>
                <a:latin typeface="Arial"/>
                <a:cs typeface="Arial"/>
              </a:rPr>
              <a:t>Projectors</a:t>
            </a:r>
            <a:endParaRPr lang="en-US" sz="1000" i="1" dirty="0">
              <a:solidFill>
                <a:schemeClr val="bg1"/>
              </a:solidFill>
              <a:latin typeface="Arial"/>
              <a:cs typeface="Arial"/>
            </a:endParaRPr>
          </a:p>
        </p:txBody>
      </p:sp>
      <p:sp>
        <p:nvSpPr>
          <p:cNvPr id="22" name="Rectangle 21"/>
          <p:cNvSpPr>
            <a:spLocks noChangeArrowheads="1"/>
          </p:cNvSpPr>
          <p:nvPr/>
        </p:nvSpPr>
        <p:spPr bwMode="auto">
          <a:xfrm>
            <a:off x="436026" y="394902"/>
            <a:ext cx="7058562"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Ricoh’s layered approach</a:t>
            </a:r>
          </a:p>
        </p:txBody>
      </p:sp>
      <p:sp>
        <p:nvSpPr>
          <p:cNvPr id="10" name="Slide Number Placeholder 9"/>
          <p:cNvSpPr>
            <a:spLocks noGrp="1"/>
          </p:cNvSpPr>
          <p:nvPr>
            <p:ph type="sldNum" sz="quarter" idx="12"/>
          </p:nvPr>
        </p:nvSpPr>
        <p:spPr>
          <a:xfrm>
            <a:off x="5789893" y="9425834"/>
            <a:ext cx="1812925" cy="534987"/>
          </a:xfrm>
        </p:spPr>
        <p:txBody>
          <a:bodyPr/>
          <a:lstStyle/>
          <a:p>
            <a:fld id="{ECB2F637-54F5-F547-B810-CADC08803205}" type="slidenum">
              <a:rPr lang="en-US" smtClean="0"/>
              <a:pPr/>
              <a:t>15</a:t>
            </a:fld>
            <a:endParaRPr lang="en-US" dirty="0"/>
          </a:p>
        </p:txBody>
      </p:sp>
      <p:sp>
        <p:nvSpPr>
          <p:cNvPr id="30" name="TextBox 29">
            <a:extLst>
              <a:ext uri="{FF2B5EF4-FFF2-40B4-BE49-F238E27FC236}">
                <a16:creationId xmlns:a16="http://schemas.microsoft.com/office/drawing/2014/main" id="{19029EE0-4374-4E01-9C03-AE209826A131}"/>
              </a:ext>
            </a:extLst>
          </p:cNvPr>
          <p:cNvSpPr txBox="1"/>
          <p:nvPr/>
        </p:nvSpPr>
        <p:spPr>
          <a:xfrm>
            <a:off x="4157933" y="4697358"/>
            <a:ext cx="3664189" cy="276999"/>
          </a:xfrm>
          <a:prstGeom prst="rect">
            <a:avLst/>
          </a:prstGeom>
          <a:noFill/>
        </p:spPr>
        <p:txBody>
          <a:bodyPr wrap="square" rtlCol="0">
            <a:spAutoFit/>
          </a:bodyPr>
          <a:lstStyle/>
          <a:p>
            <a:pPr algn="r"/>
            <a:endParaRPr lang="en-US" sz="1200" dirty="0">
              <a:latin typeface="Arial" panose="020B0604020202020204" pitchFamily="34" charset="0"/>
              <a:cs typeface="Arial" panose="020B0604020202020204" pitchFamily="34" charset="0"/>
            </a:endParaRPr>
          </a:p>
        </p:txBody>
      </p:sp>
      <p:pic>
        <p:nvPicPr>
          <p:cNvPr id="136" name="Picture 135" descr="layered_security.emf">
            <a:extLst>
              <a:ext uri="{FF2B5EF4-FFF2-40B4-BE49-F238E27FC236}">
                <a16:creationId xmlns:a16="http://schemas.microsoft.com/office/drawing/2014/main" id="{7312C505-4C08-4D1E-A88E-9FAB726F76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5" t="-1590" r="-1565" b="49349"/>
          <a:stretch/>
        </p:blipFill>
        <p:spPr>
          <a:xfrm>
            <a:off x="277811" y="970910"/>
            <a:ext cx="7216777" cy="3676455"/>
          </a:xfrm>
          <a:prstGeom prst="rect">
            <a:avLst/>
          </a:prstGeom>
        </p:spPr>
      </p:pic>
      <p:pic>
        <p:nvPicPr>
          <p:cNvPr id="137" name="Picture 136" descr="mfp.emf">
            <a:extLst>
              <a:ext uri="{FF2B5EF4-FFF2-40B4-BE49-F238E27FC236}">
                <a16:creationId xmlns:a16="http://schemas.microsoft.com/office/drawing/2014/main" id="{1EA8F0FB-8CE5-4ECD-99A6-3CA4FFC910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4005" y="4135185"/>
            <a:ext cx="245496" cy="391490"/>
          </a:xfrm>
          <a:prstGeom prst="rect">
            <a:avLst/>
          </a:prstGeom>
        </p:spPr>
      </p:pic>
      <p:pic>
        <p:nvPicPr>
          <p:cNvPr id="138" name="Picture 137" descr="sop.emf">
            <a:extLst>
              <a:ext uri="{FF2B5EF4-FFF2-40B4-BE49-F238E27FC236}">
                <a16:creationId xmlns:a16="http://schemas.microsoft.com/office/drawing/2014/main" id="{42BAEA84-6478-4482-8C95-6A9AA44812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5290" y="3534841"/>
            <a:ext cx="321276" cy="324479"/>
          </a:xfrm>
          <a:prstGeom prst="rect">
            <a:avLst/>
          </a:prstGeom>
        </p:spPr>
      </p:pic>
      <p:pic>
        <p:nvPicPr>
          <p:cNvPr id="139" name="Picture 138" descr="embed_software.emf">
            <a:extLst>
              <a:ext uri="{FF2B5EF4-FFF2-40B4-BE49-F238E27FC236}">
                <a16:creationId xmlns:a16="http://schemas.microsoft.com/office/drawing/2014/main" id="{9D97C23F-F6B4-4595-9770-248AE6AA4A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3937" y="2917579"/>
            <a:ext cx="337089" cy="355649"/>
          </a:xfrm>
          <a:prstGeom prst="rect">
            <a:avLst/>
          </a:prstGeom>
        </p:spPr>
      </p:pic>
      <p:pic>
        <p:nvPicPr>
          <p:cNvPr id="140" name="Picture 139" descr="server.emf">
            <a:extLst>
              <a:ext uri="{FF2B5EF4-FFF2-40B4-BE49-F238E27FC236}">
                <a16:creationId xmlns:a16="http://schemas.microsoft.com/office/drawing/2014/main" id="{8D721C38-2DF1-4600-9D6F-F7077308C79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0360"/>
          <a:stretch/>
        </p:blipFill>
        <p:spPr>
          <a:xfrm>
            <a:off x="3516822" y="1736788"/>
            <a:ext cx="184973" cy="470352"/>
          </a:xfrm>
          <a:prstGeom prst="rect">
            <a:avLst/>
          </a:prstGeom>
        </p:spPr>
      </p:pic>
      <p:pic>
        <p:nvPicPr>
          <p:cNvPr id="141" name="Picture 140" descr="network.emf">
            <a:extLst>
              <a:ext uri="{FF2B5EF4-FFF2-40B4-BE49-F238E27FC236}">
                <a16:creationId xmlns:a16="http://schemas.microsoft.com/office/drawing/2014/main" id="{AD689610-4546-48F9-9917-FD9CC79096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81357" y="2371513"/>
            <a:ext cx="279576" cy="282363"/>
          </a:xfrm>
          <a:prstGeom prst="rect">
            <a:avLst/>
          </a:prstGeom>
        </p:spPr>
      </p:pic>
      <p:sp>
        <p:nvSpPr>
          <p:cNvPr id="142" name="TextBox 141">
            <a:extLst>
              <a:ext uri="{FF2B5EF4-FFF2-40B4-BE49-F238E27FC236}">
                <a16:creationId xmlns:a16="http://schemas.microsoft.com/office/drawing/2014/main" id="{5284F4BD-2F36-4E17-ABE6-F523C6DD463E}"/>
              </a:ext>
            </a:extLst>
          </p:cNvPr>
          <p:cNvSpPr txBox="1"/>
          <p:nvPr/>
        </p:nvSpPr>
        <p:spPr>
          <a:xfrm>
            <a:off x="3787025" y="4107913"/>
            <a:ext cx="692840" cy="417743"/>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Device Security</a:t>
            </a:r>
          </a:p>
        </p:txBody>
      </p:sp>
      <p:sp>
        <p:nvSpPr>
          <p:cNvPr id="143" name="TextBox 142">
            <a:extLst>
              <a:ext uri="{FF2B5EF4-FFF2-40B4-BE49-F238E27FC236}">
                <a16:creationId xmlns:a16="http://schemas.microsoft.com/office/drawing/2014/main" id="{37E119B5-6A37-415A-94F6-5FA27A8A5DFB}"/>
              </a:ext>
            </a:extLst>
          </p:cNvPr>
          <p:cNvSpPr txBox="1"/>
          <p:nvPr/>
        </p:nvSpPr>
        <p:spPr>
          <a:xfrm>
            <a:off x="3789160" y="3310360"/>
            <a:ext cx="1661110" cy="587020"/>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Smart </a:t>
            </a:r>
          </a:p>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Operation</a:t>
            </a:r>
            <a:br>
              <a:rPr kumimoji="0" lang="en-US" sz="1000" b="1" i="0" u="none" strike="noStrike" kern="1200" cap="none" spc="0" normalizeH="0" baseline="0" noProof="0" dirty="0">
                <a:ln>
                  <a:noFill/>
                </a:ln>
                <a:solidFill>
                  <a:srgbClr val="FFFFFF"/>
                </a:solidFill>
                <a:effectLst/>
                <a:uLnTx/>
                <a:uFillTx/>
                <a:latin typeface="Arial"/>
                <a:ea typeface="+mn-ea"/>
                <a:cs typeface="Arial"/>
              </a:rPr>
            </a:br>
            <a:r>
              <a:rPr kumimoji="0" lang="en-US" sz="1000" b="1" i="0" u="none" strike="noStrike" kern="1200" cap="none" spc="0" normalizeH="0" baseline="0" noProof="0" dirty="0">
                <a:ln>
                  <a:noFill/>
                </a:ln>
                <a:solidFill>
                  <a:srgbClr val="FFFFFF"/>
                </a:solidFill>
                <a:effectLst/>
                <a:uLnTx/>
                <a:uFillTx/>
                <a:latin typeface="Arial"/>
                <a:ea typeface="+mn-ea"/>
                <a:cs typeface="Arial"/>
              </a:rPr>
              <a:t>Panel</a:t>
            </a:r>
          </a:p>
        </p:txBody>
      </p:sp>
      <p:sp>
        <p:nvSpPr>
          <p:cNvPr id="144" name="TextBox 143">
            <a:extLst>
              <a:ext uri="{FF2B5EF4-FFF2-40B4-BE49-F238E27FC236}">
                <a16:creationId xmlns:a16="http://schemas.microsoft.com/office/drawing/2014/main" id="{591B4E45-6E7D-410C-93EE-8EE34F59D4CC}"/>
              </a:ext>
            </a:extLst>
          </p:cNvPr>
          <p:cNvSpPr txBox="1"/>
          <p:nvPr/>
        </p:nvSpPr>
        <p:spPr>
          <a:xfrm>
            <a:off x="3792230" y="2864275"/>
            <a:ext cx="956912" cy="417743"/>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lang="en-US" sz="1000" b="1" dirty="0">
                <a:solidFill>
                  <a:srgbClr val="FFFFFF"/>
                </a:solidFill>
                <a:latin typeface="Arial"/>
                <a:cs typeface="Arial"/>
              </a:rPr>
              <a:t>Embedded </a:t>
            </a:r>
          </a:p>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applications</a:t>
            </a:r>
          </a:p>
        </p:txBody>
      </p:sp>
      <p:sp>
        <p:nvSpPr>
          <p:cNvPr id="145" name="TextBox 144">
            <a:extLst>
              <a:ext uri="{FF2B5EF4-FFF2-40B4-BE49-F238E27FC236}">
                <a16:creationId xmlns:a16="http://schemas.microsoft.com/office/drawing/2014/main" id="{2355687F-B9CC-4BA1-A6D6-C4A9D90583B0}"/>
              </a:ext>
            </a:extLst>
          </p:cNvPr>
          <p:cNvSpPr txBox="1"/>
          <p:nvPr/>
        </p:nvSpPr>
        <p:spPr>
          <a:xfrm>
            <a:off x="3813653" y="2418615"/>
            <a:ext cx="692660" cy="248466"/>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Network </a:t>
            </a:r>
          </a:p>
        </p:txBody>
      </p:sp>
      <p:sp>
        <p:nvSpPr>
          <p:cNvPr id="146" name="TextBox 145">
            <a:extLst>
              <a:ext uri="{FF2B5EF4-FFF2-40B4-BE49-F238E27FC236}">
                <a16:creationId xmlns:a16="http://schemas.microsoft.com/office/drawing/2014/main" id="{CA5BAE06-82B8-442B-BD8F-129748568F3D}"/>
              </a:ext>
            </a:extLst>
          </p:cNvPr>
          <p:cNvSpPr txBox="1"/>
          <p:nvPr/>
        </p:nvSpPr>
        <p:spPr>
          <a:xfrm>
            <a:off x="3789160" y="1761133"/>
            <a:ext cx="696739" cy="417743"/>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Server</a:t>
            </a:r>
            <a:br>
              <a:rPr kumimoji="0" lang="en-US" sz="1000" b="1" i="0" u="none" strike="noStrike" kern="1200" cap="none" spc="0" normalizeH="0" baseline="0" noProof="0" dirty="0">
                <a:ln>
                  <a:noFill/>
                </a:ln>
                <a:solidFill>
                  <a:srgbClr val="FFFFFF"/>
                </a:solidFill>
                <a:effectLst/>
                <a:uLnTx/>
                <a:uFillTx/>
                <a:latin typeface="Arial"/>
                <a:ea typeface="+mn-ea"/>
                <a:cs typeface="Arial"/>
              </a:rPr>
            </a:br>
            <a:r>
              <a:rPr kumimoji="0" lang="en-US" sz="1000" b="1" i="0" u="none" strike="noStrike" kern="1200" cap="none" spc="0" normalizeH="0" baseline="0" noProof="0" dirty="0">
                <a:ln>
                  <a:noFill/>
                </a:ln>
                <a:solidFill>
                  <a:srgbClr val="FFFFFF"/>
                </a:solidFill>
                <a:effectLst/>
                <a:uLnTx/>
                <a:uFillTx/>
                <a:latin typeface="Arial"/>
                <a:ea typeface="+mn-ea"/>
                <a:cs typeface="Arial"/>
              </a:rPr>
              <a:t>Security</a:t>
            </a:r>
          </a:p>
        </p:txBody>
      </p:sp>
      <p:sp>
        <p:nvSpPr>
          <p:cNvPr id="147" name="TextBox 146">
            <a:extLst>
              <a:ext uri="{FF2B5EF4-FFF2-40B4-BE49-F238E27FC236}">
                <a16:creationId xmlns:a16="http://schemas.microsoft.com/office/drawing/2014/main" id="{EDDF13BF-8E29-4160-BD7A-76BDF09922CF}"/>
              </a:ext>
            </a:extLst>
          </p:cNvPr>
          <p:cNvSpPr txBox="1"/>
          <p:nvPr/>
        </p:nvSpPr>
        <p:spPr>
          <a:xfrm>
            <a:off x="3787025" y="1307778"/>
            <a:ext cx="831834" cy="248466"/>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rPr>
              <a:t>Services</a:t>
            </a:r>
          </a:p>
        </p:txBody>
      </p:sp>
      <p:pic>
        <p:nvPicPr>
          <p:cNvPr id="148" name="Picture 147" descr="services2.eps">
            <a:extLst>
              <a:ext uri="{FF2B5EF4-FFF2-40B4-BE49-F238E27FC236}">
                <a16:creationId xmlns:a16="http://schemas.microsoft.com/office/drawing/2014/main" id="{65A0C101-7979-4C1C-A887-1ADB22105E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8103" y="1180550"/>
            <a:ext cx="250365" cy="354820"/>
          </a:xfrm>
          <a:prstGeom prst="rect">
            <a:avLst/>
          </a:prstGeom>
        </p:spPr>
      </p:pic>
      <p:sp>
        <p:nvSpPr>
          <p:cNvPr id="161" name="Rectangle 160">
            <a:extLst>
              <a:ext uri="{FF2B5EF4-FFF2-40B4-BE49-F238E27FC236}">
                <a16:creationId xmlns:a16="http://schemas.microsoft.com/office/drawing/2014/main" id="{669C5924-0531-4283-B602-DF40A572CAB5}"/>
              </a:ext>
            </a:extLst>
          </p:cNvPr>
          <p:cNvSpPr/>
          <p:nvPr/>
        </p:nvSpPr>
        <p:spPr>
          <a:xfrm>
            <a:off x="277811" y="4653264"/>
            <a:ext cx="7216778" cy="600164"/>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Security threats are no longer limited to personal computers, servers or networks. Ricoh can help you tackle potential issues caused by vulnerabilities in your devices, the data they process and the networks to which they connect.</a:t>
            </a:r>
          </a:p>
        </p:txBody>
      </p:sp>
      <p:graphicFrame>
        <p:nvGraphicFramePr>
          <p:cNvPr id="3" name="Table 2">
            <a:extLst>
              <a:ext uri="{FF2B5EF4-FFF2-40B4-BE49-F238E27FC236}">
                <a16:creationId xmlns:a16="http://schemas.microsoft.com/office/drawing/2014/main" id="{29E26EF5-A88B-45EB-A2D3-95491D4412C4}"/>
              </a:ext>
            </a:extLst>
          </p:cNvPr>
          <p:cNvGraphicFramePr>
            <a:graphicFrameLocks noGrp="1"/>
          </p:cNvGraphicFramePr>
          <p:nvPr/>
        </p:nvGraphicFramePr>
        <p:xfrm>
          <a:off x="277811" y="5211584"/>
          <a:ext cx="7216778" cy="4178154"/>
        </p:xfrm>
        <a:graphic>
          <a:graphicData uri="http://schemas.openxmlformats.org/drawingml/2006/table">
            <a:tbl>
              <a:tblPr firstRow="1" bandRow="1">
                <a:tableStyleId>{5C22544A-7EE6-4342-B048-85BDC9FD1C3A}</a:tableStyleId>
              </a:tblPr>
              <a:tblGrid>
                <a:gridCol w="3608389">
                  <a:extLst>
                    <a:ext uri="{9D8B030D-6E8A-4147-A177-3AD203B41FA5}">
                      <a16:colId xmlns:a16="http://schemas.microsoft.com/office/drawing/2014/main" val="3320843200"/>
                    </a:ext>
                  </a:extLst>
                </a:gridCol>
                <a:gridCol w="3608389">
                  <a:extLst>
                    <a:ext uri="{9D8B030D-6E8A-4147-A177-3AD203B41FA5}">
                      <a16:colId xmlns:a16="http://schemas.microsoft.com/office/drawing/2014/main" val="332801706"/>
                    </a:ext>
                  </a:extLst>
                </a:gridCol>
              </a:tblGrid>
              <a:tr h="1392718">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789309742"/>
                  </a:ext>
                </a:extLst>
              </a:tr>
              <a:tr h="1392718">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7163116"/>
                  </a:ext>
                </a:extLst>
              </a:tr>
              <a:tr h="1392718">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586576906"/>
                  </a:ext>
                </a:extLst>
              </a:tr>
            </a:tbl>
          </a:graphicData>
        </a:graphic>
      </p:graphicFrame>
      <p:sp>
        <p:nvSpPr>
          <p:cNvPr id="35" name="TextBox 34">
            <a:extLst>
              <a:ext uri="{FF2B5EF4-FFF2-40B4-BE49-F238E27FC236}">
                <a16:creationId xmlns:a16="http://schemas.microsoft.com/office/drawing/2014/main" id="{E5BCA91C-6755-4975-BED9-4481E66E0A48}"/>
              </a:ext>
            </a:extLst>
          </p:cNvPr>
          <p:cNvSpPr txBox="1"/>
          <p:nvPr/>
        </p:nvSpPr>
        <p:spPr>
          <a:xfrm>
            <a:off x="444677" y="5546812"/>
            <a:ext cx="3441523" cy="967252"/>
          </a:xfrm>
          <a:prstGeom prst="rect">
            <a:avLst/>
          </a:prstGeom>
          <a:noFill/>
        </p:spPr>
        <p:txBody>
          <a:bodyPr wrap="square" rtlCol="0">
            <a:spAutoFit/>
          </a:bodyPr>
          <a:lstStyle/>
          <a:p>
            <a:pPr marL="171450" lvl="0" indent="-171450" defTabSz="914377">
              <a:lnSpc>
                <a:spcPct val="110000"/>
              </a:lnSpc>
              <a:buFont typeface="Arial"/>
              <a:buChar char="•"/>
              <a:defRPr/>
            </a:pPr>
            <a:r>
              <a:rPr lang="it-IT" sz="1050" dirty="0">
                <a:solidFill>
                  <a:srgbClr val="000000"/>
                </a:solidFill>
                <a:latin typeface="Arial"/>
                <a:cs typeface="Arial"/>
              </a:rPr>
              <a:t>ISO 15408 / IEEE 2600 certifications</a:t>
            </a:r>
          </a:p>
          <a:p>
            <a:pPr marL="171450" lvl="0" indent="-171450" defTabSz="914377">
              <a:lnSpc>
                <a:spcPct val="110000"/>
              </a:lnSpc>
              <a:buFont typeface="Arial"/>
              <a:buChar char="•"/>
              <a:defRPr/>
            </a:pPr>
            <a:r>
              <a:rPr lang="it-IT" sz="1050" dirty="0">
                <a:solidFill>
                  <a:srgbClr val="000000"/>
                </a:solidFill>
                <a:latin typeface="Arial"/>
                <a:cs typeface="Arial"/>
              </a:rPr>
              <a:t>Ricoh-only Operating System</a:t>
            </a:r>
          </a:p>
          <a:p>
            <a:pPr marL="171450" lvl="0" indent="-171450" defTabSz="914377">
              <a:lnSpc>
                <a:spcPct val="110000"/>
              </a:lnSpc>
              <a:buFont typeface="Arial"/>
              <a:buChar char="•"/>
              <a:defRPr/>
            </a:pPr>
            <a:r>
              <a:rPr lang="it-IT" sz="1050" dirty="0">
                <a:solidFill>
                  <a:srgbClr val="000000"/>
                </a:solidFill>
                <a:latin typeface="Arial"/>
                <a:cs typeface="Arial"/>
              </a:rPr>
              <a:t>Hard Disk Encryption</a:t>
            </a:r>
          </a:p>
          <a:p>
            <a:pPr marL="171450" lvl="0" indent="-171450" defTabSz="914377">
              <a:lnSpc>
                <a:spcPct val="110000"/>
              </a:lnSpc>
              <a:buFont typeface="Arial"/>
              <a:buChar char="•"/>
              <a:defRPr/>
            </a:pPr>
            <a:r>
              <a:rPr lang="it-IT" sz="1050" dirty="0">
                <a:solidFill>
                  <a:srgbClr val="000000"/>
                </a:solidFill>
                <a:latin typeface="Arial"/>
                <a:cs typeface="Arial"/>
              </a:rPr>
              <a:t>DataOverwriteSecurity System (DOSS)</a:t>
            </a:r>
          </a:p>
          <a:p>
            <a:pPr marL="171450" lvl="0" indent="-171450" defTabSz="914377">
              <a:lnSpc>
                <a:spcPct val="110000"/>
              </a:lnSpc>
              <a:buFont typeface="Arial"/>
              <a:buChar char="•"/>
              <a:defRPr/>
            </a:pPr>
            <a:r>
              <a:rPr lang="it-IT" sz="1050" dirty="0">
                <a:solidFill>
                  <a:srgbClr val="000000"/>
                </a:solidFill>
                <a:latin typeface="Arial"/>
                <a:cs typeface="Arial"/>
              </a:rPr>
              <a:t>Digitally signed firmware updates</a:t>
            </a:r>
          </a:p>
        </p:txBody>
      </p:sp>
      <p:sp>
        <p:nvSpPr>
          <p:cNvPr id="36" name="TextBox 35">
            <a:extLst>
              <a:ext uri="{FF2B5EF4-FFF2-40B4-BE49-F238E27FC236}">
                <a16:creationId xmlns:a16="http://schemas.microsoft.com/office/drawing/2014/main" id="{1FB46813-2F86-47C1-928D-405531C6AECB}"/>
              </a:ext>
            </a:extLst>
          </p:cNvPr>
          <p:cNvSpPr txBox="1"/>
          <p:nvPr/>
        </p:nvSpPr>
        <p:spPr>
          <a:xfrm>
            <a:off x="446968" y="5268913"/>
            <a:ext cx="2386819" cy="279757"/>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F142B">
                    <a:lumMod val="60000"/>
                    <a:lumOff val="40000"/>
                  </a:srgbClr>
                </a:solidFill>
                <a:effectLst/>
                <a:uLnTx/>
                <a:uFillTx/>
                <a:latin typeface="Arial"/>
                <a:ea typeface="+mn-ea"/>
                <a:cs typeface="Arial"/>
              </a:rPr>
              <a:t>Device Security</a:t>
            </a:r>
          </a:p>
        </p:txBody>
      </p:sp>
      <p:sp>
        <p:nvSpPr>
          <p:cNvPr id="37" name="TextBox 36">
            <a:extLst>
              <a:ext uri="{FF2B5EF4-FFF2-40B4-BE49-F238E27FC236}">
                <a16:creationId xmlns:a16="http://schemas.microsoft.com/office/drawing/2014/main" id="{5ADD3A38-D3BE-4C86-88AB-D085BF7FF30F}"/>
              </a:ext>
            </a:extLst>
          </p:cNvPr>
          <p:cNvSpPr txBox="1"/>
          <p:nvPr/>
        </p:nvSpPr>
        <p:spPr>
          <a:xfrm>
            <a:off x="412644" y="6670464"/>
            <a:ext cx="3441523" cy="279757"/>
          </a:xfrm>
          <a:prstGeom prst="rect">
            <a:avLst/>
          </a:prstGeom>
          <a:noFill/>
        </p:spPr>
        <p:txBody>
          <a:bodyPr wrap="square" rtlCol="0">
            <a:spAutoFit/>
          </a:bodyPr>
          <a:lstStyle/>
          <a:p>
            <a:pPr lvl="0" defTabSz="914377">
              <a:lnSpc>
                <a:spcPct val="110000"/>
              </a:lnSpc>
              <a:defRPr/>
            </a:pPr>
            <a:r>
              <a:rPr lang="en-US" sz="1200" b="1" dirty="0">
                <a:solidFill>
                  <a:srgbClr val="37958E"/>
                </a:solidFill>
                <a:latin typeface="Arial"/>
                <a:cs typeface="Arial"/>
              </a:rPr>
              <a:t>Smart Operational Panel (User Interface)</a:t>
            </a:r>
          </a:p>
        </p:txBody>
      </p:sp>
      <p:sp>
        <p:nvSpPr>
          <p:cNvPr id="38" name="TextBox 37">
            <a:extLst>
              <a:ext uri="{FF2B5EF4-FFF2-40B4-BE49-F238E27FC236}">
                <a16:creationId xmlns:a16="http://schemas.microsoft.com/office/drawing/2014/main" id="{D87B38EB-0558-49F4-A33D-579A72689753}"/>
              </a:ext>
            </a:extLst>
          </p:cNvPr>
          <p:cNvSpPr txBox="1"/>
          <p:nvPr/>
        </p:nvSpPr>
        <p:spPr>
          <a:xfrm>
            <a:off x="429127" y="6962581"/>
            <a:ext cx="3441523" cy="967252"/>
          </a:xfrm>
          <a:prstGeom prst="rect">
            <a:avLst/>
          </a:prstGeom>
          <a:solidFill>
            <a:schemeClr val="bg1"/>
          </a:solidFill>
        </p:spPr>
        <p:txBody>
          <a:bodyPr wrap="square" rtlCol="0">
            <a:spAutoFit/>
          </a:bodyPr>
          <a:lstStyle/>
          <a:p>
            <a:pPr marL="171450" lvl="0" indent="-171450" defTabSz="914377">
              <a:lnSpc>
                <a:spcPct val="110000"/>
              </a:lnSpc>
              <a:buFont typeface="Arial"/>
              <a:buChar char="•"/>
              <a:defRPr/>
            </a:pPr>
            <a:r>
              <a:rPr lang="en-US" sz="1050" dirty="0">
                <a:solidFill>
                  <a:srgbClr val="000000"/>
                </a:solidFill>
                <a:latin typeface="Arial"/>
                <a:cs typeface="Arial"/>
              </a:rPr>
              <a:t>Ricoh only unique OS </a:t>
            </a:r>
          </a:p>
          <a:p>
            <a:pPr marL="171450" lvl="0" indent="-171450" defTabSz="914377">
              <a:lnSpc>
                <a:spcPct val="110000"/>
              </a:lnSpc>
              <a:buFont typeface="Arial"/>
              <a:buChar char="•"/>
              <a:defRPr/>
            </a:pPr>
            <a:r>
              <a:rPr lang="en-US" sz="1050" dirty="0">
                <a:solidFill>
                  <a:srgbClr val="000000"/>
                </a:solidFill>
                <a:latin typeface="Arial"/>
                <a:cs typeface="Arial"/>
              </a:rPr>
              <a:t>Unnecessary tools and components, tools with known issues  are not installed</a:t>
            </a:r>
          </a:p>
          <a:p>
            <a:pPr marL="171450" lvl="0" indent="-171450" defTabSz="914377">
              <a:lnSpc>
                <a:spcPct val="110000"/>
              </a:lnSpc>
              <a:buFont typeface="Arial"/>
              <a:buChar char="•"/>
              <a:defRPr/>
            </a:pPr>
            <a:r>
              <a:rPr lang="en-US" sz="1050" dirty="0">
                <a:solidFill>
                  <a:srgbClr val="000000"/>
                </a:solidFill>
                <a:latin typeface="Arial"/>
                <a:cs typeface="Arial"/>
              </a:rPr>
              <a:t>Linux Kernel and Services are customized</a:t>
            </a:r>
          </a:p>
          <a:p>
            <a:pPr marL="171450" lvl="0" indent="-171450" defTabSz="914377">
              <a:lnSpc>
                <a:spcPct val="110000"/>
              </a:lnSpc>
              <a:buFont typeface="Arial"/>
              <a:buChar char="•"/>
              <a:defRPr/>
            </a:pPr>
            <a:r>
              <a:rPr lang="en-US" sz="1050" dirty="0">
                <a:solidFill>
                  <a:srgbClr val="000000"/>
                </a:solidFill>
                <a:latin typeface="Arial"/>
                <a:cs typeface="Arial"/>
              </a:rPr>
              <a:t>Root access is not available</a:t>
            </a:r>
          </a:p>
        </p:txBody>
      </p:sp>
      <p:sp>
        <p:nvSpPr>
          <p:cNvPr id="39" name="TextBox 38">
            <a:extLst>
              <a:ext uri="{FF2B5EF4-FFF2-40B4-BE49-F238E27FC236}">
                <a16:creationId xmlns:a16="http://schemas.microsoft.com/office/drawing/2014/main" id="{802FAA83-449F-472D-A260-41CE4DFDDFF0}"/>
              </a:ext>
            </a:extLst>
          </p:cNvPr>
          <p:cNvSpPr txBox="1"/>
          <p:nvPr/>
        </p:nvSpPr>
        <p:spPr>
          <a:xfrm>
            <a:off x="428722" y="8048328"/>
            <a:ext cx="2087426" cy="279757"/>
          </a:xfrm>
          <a:prstGeom prst="rect">
            <a:avLst/>
          </a:prstGeom>
          <a:noFill/>
        </p:spPr>
        <p:txBody>
          <a:bodyPr wrap="square" rtlCol="0">
            <a:spAutoFit/>
          </a:bodyPr>
          <a:lstStyle/>
          <a:p>
            <a:pPr lvl="0" defTabSz="914377">
              <a:lnSpc>
                <a:spcPct val="110000"/>
              </a:lnSpc>
              <a:defRPr/>
            </a:pPr>
            <a:r>
              <a:rPr lang="en-US" sz="1200" b="1" dirty="0">
                <a:solidFill>
                  <a:srgbClr val="FFA300"/>
                </a:solidFill>
                <a:latin typeface="Arial"/>
                <a:cs typeface="Arial"/>
              </a:rPr>
              <a:t>Embedded Applications</a:t>
            </a:r>
          </a:p>
        </p:txBody>
      </p:sp>
      <p:sp>
        <p:nvSpPr>
          <p:cNvPr id="40" name="TextBox 39">
            <a:extLst>
              <a:ext uri="{FF2B5EF4-FFF2-40B4-BE49-F238E27FC236}">
                <a16:creationId xmlns:a16="http://schemas.microsoft.com/office/drawing/2014/main" id="{429D711F-A72D-4168-A770-60C267BD4AF8}"/>
              </a:ext>
            </a:extLst>
          </p:cNvPr>
          <p:cNvSpPr txBox="1"/>
          <p:nvPr/>
        </p:nvSpPr>
        <p:spPr>
          <a:xfrm>
            <a:off x="428722" y="8328916"/>
            <a:ext cx="3441523" cy="967252"/>
          </a:xfrm>
          <a:prstGeom prst="rect">
            <a:avLst/>
          </a:prstGeom>
          <a:noFill/>
        </p:spPr>
        <p:txBody>
          <a:bodyPr wrap="square" rtlCol="0">
            <a:spAutoFit/>
          </a:bodyPr>
          <a:lstStyle/>
          <a:p>
            <a:pPr marL="171450" lvl="0" indent="-171450" defTabSz="914377">
              <a:lnSpc>
                <a:spcPct val="110000"/>
              </a:lnSpc>
              <a:buFont typeface="Arial"/>
              <a:buChar char="•"/>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Providing extended features such </a:t>
            </a:r>
            <a:r>
              <a:rPr lang="en-US" sz="1050" dirty="0">
                <a:solidFill>
                  <a:srgbClr val="000000"/>
                </a:solidFill>
                <a:latin typeface="Arial"/>
                <a:cs typeface="Arial"/>
              </a:rPr>
              <a:t>as authentication, secured print, scan &amp; capture, encryption and workflow</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914377"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Tested, compatibility certified and digitally signed by Ricoh</a:t>
            </a:r>
          </a:p>
        </p:txBody>
      </p:sp>
      <p:sp>
        <p:nvSpPr>
          <p:cNvPr id="41" name="TextBox 40">
            <a:extLst>
              <a:ext uri="{FF2B5EF4-FFF2-40B4-BE49-F238E27FC236}">
                <a16:creationId xmlns:a16="http://schemas.microsoft.com/office/drawing/2014/main" id="{B3F7C29D-5011-48FA-86E1-EAFD416100F7}"/>
              </a:ext>
            </a:extLst>
          </p:cNvPr>
          <p:cNvSpPr txBox="1"/>
          <p:nvPr/>
        </p:nvSpPr>
        <p:spPr>
          <a:xfrm>
            <a:off x="3918513" y="5264000"/>
            <a:ext cx="3027374" cy="279757"/>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A86C1"/>
                </a:solidFill>
                <a:effectLst/>
                <a:uLnTx/>
                <a:uFillTx/>
                <a:latin typeface="Arial"/>
                <a:ea typeface="+mn-ea"/>
                <a:cs typeface="Arial"/>
              </a:rPr>
              <a:t>Network (Transport &amp; Data Layers)</a:t>
            </a:r>
          </a:p>
        </p:txBody>
      </p:sp>
      <p:sp>
        <p:nvSpPr>
          <p:cNvPr id="42" name="TextBox 41">
            <a:extLst>
              <a:ext uri="{FF2B5EF4-FFF2-40B4-BE49-F238E27FC236}">
                <a16:creationId xmlns:a16="http://schemas.microsoft.com/office/drawing/2014/main" id="{9CFABC87-4B11-47F4-A9E0-F1F290F68DAA}"/>
              </a:ext>
            </a:extLst>
          </p:cNvPr>
          <p:cNvSpPr txBox="1"/>
          <p:nvPr/>
        </p:nvSpPr>
        <p:spPr>
          <a:xfrm>
            <a:off x="3918513" y="5547889"/>
            <a:ext cx="3546735" cy="611771"/>
          </a:xfrm>
          <a:prstGeom prst="rect">
            <a:avLst/>
          </a:prstGeom>
          <a:noFill/>
        </p:spPr>
        <p:txBody>
          <a:bodyPr wrap="square" rtlCol="0">
            <a:spAutoFit/>
          </a:bodyPr>
          <a:lstStyle/>
          <a:p>
            <a:pPr marL="171450" marR="0" lvl="0" indent="-171450" algn="l" defTabSz="914377"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Leverage &amp; comply with customer’s network security policies &amp; measures</a:t>
            </a:r>
          </a:p>
          <a:p>
            <a:pPr marL="171450" marR="0" lvl="0" indent="-171450" algn="l" defTabSz="914377"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End to end encryption of scan and print files</a:t>
            </a:r>
            <a:endParaRPr kumimoji="0" lang="en-US" sz="1050" b="0" i="0" u="none" strike="noStrike" kern="1200" cap="none" spc="0" normalizeH="0" baseline="0" noProof="0" dirty="0">
              <a:ln>
                <a:noFill/>
              </a:ln>
              <a:solidFill>
                <a:srgbClr val="FF0000"/>
              </a:solidFill>
              <a:effectLst/>
              <a:uLnTx/>
              <a:uFillTx/>
              <a:latin typeface="Arial"/>
              <a:ea typeface="+mn-ea"/>
              <a:cs typeface="Arial"/>
            </a:endParaRPr>
          </a:p>
        </p:txBody>
      </p:sp>
      <p:sp>
        <p:nvSpPr>
          <p:cNvPr id="43" name="TextBox 42">
            <a:extLst>
              <a:ext uri="{FF2B5EF4-FFF2-40B4-BE49-F238E27FC236}">
                <a16:creationId xmlns:a16="http://schemas.microsoft.com/office/drawing/2014/main" id="{4AAA8066-5A1E-4D29-A3E9-200BFAE105C0}"/>
              </a:ext>
            </a:extLst>
          </p:cNvPr>
          <p:cNvSpPr txBox="1"/>
          <p:nvPr/>
        </p:nvSpPr>
        <p:spPr>
          <a:xfrm>
            <a:off x="3919780" y="6671638"/>
            <a:ext cx="3299940" cy="279757"/>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2B621"/>
                </a:solidFill>
                <a:effectLst/>
                <a:uLnTx/>
                <a:uFillTx/>
                <a:latin typeface="Arial"/>
                <a:ea typeface="+mn-ea"/>
                <a:cs typeface="Arial"/>
              </a:rPr>
              <a:t>Server Security</a:t>
            </a:r>
          </a:p>
        </p:txBody>
      </p:sp>
      <p:sp>
        <p:nvSpPr>
          <p:cNvPr id="44" name="TextBox 43">
            <a:extLst>
              <a:ext uri="{FF2B5EF4-FFF2-40B4-BE49-F238E27FC236}">
                <a16:creationId xmlns:a16="http://schemas.microsoft.com/office/drawing/2014/main" id="{E17B4B5D-9B00-459E-A058-12E6CFEB44AE}"/>
              </a:ext>
            </a:extLst>
          </p:cNvPr>
          <p:cNvSpPr txBox="1"/>
          <p:nvPr/>
        </p:nvSpPr>
        <p:spPr>
          <a:xfrm>
            <a:off x="3919779" y="6959737"/>
            <a:ext cx="3545469" cy="611771"/>
          </a:xfrm>
          <a:prstGeom prst="rect">
            <a:avLst/>
          </a:prstGeom>
          <a:noFill/>
        </p:spPr>
        <p:txBody>
          <a:bodyPr wrap="square" rtlCol="0">
            <a:spAutoFit/>
          </a:bodyPr>
          <a:lstStyle/>
          <a:p>
            <a:pPr marL="171450" lvl="0" indent="-171450" defTabSz="914377">
              <a:lnSpc>
                <a:spcPct val="110000"/>
              </a:lnSpc>
              <a:buFont typeface="Arial"/>
              <a:buChar char="•"/>
              <a:defRPr/>
            </a:pPr>
            <a:r>
              <a:rPr lang="en-US" sz="1050" dirty="0">
                <a:solidFill>
                  <a:srgbClr val="000000"/>
                </a:solidFill>
                <a:latin typeface="Arial"/>
                <a:cs typeface="Arial"/>
              </a:rPr>
              <a:t>Leverage &amp; comply with customer’s server security policies &amp; measures</a:t>
            </a:r>
          </a:p>
          <a:p>
            <a:pPr marL="171450" lvl="0" indent="-171450" defTabSz="914377">
              <a:lnSpc>
                <a:spcPct val="110000"/>
              </a:lnSpc>
              <a:buFont typeface="Arial"/>
              <a:buChar char="•"/>
              <a:defRPr/>
            </a:pPr>
            <a:r>
              <a:rPr lang="en-US" sz="1050" dirty="0">
                <a:solidFill>
                  <a:srgbClr val="000000"/>
                </a:solidFill>
                <a:latin typeface="Arial"/>
                <a:cs typeface="Arial"/>
              </a:rPr>
              <a:t>Segregation of administrator and user roles</a:t>
            </a:r>
            <a:endParaRPr kumimoji="0" lang="en-US" sz="1050" b="0"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
        <p:nvSpPr>
          <p:cNvPr id="45" name="TextBox 44">
            <a:extLst>
              <a:ext uri="{FF2B5EF4-FFF2-40B4-BE49-F238E27FC236}">
                <a16:creationId xmlns:a16="http://schemas.microsoft.com/office/drawing/2014/main" id="{5AA4981F-B8D6-488F-9E16-9AC98B434B6B}"/>
              </a:ext>
            </a:extLst>
          </p:cNvPr>
          <p:cNvSpPr txBox="1"/>
          <p:nvPr/>
        </p:nvSpPr>
        <p:spPr>
          <a:xfrm>
            <a:off x="3912691" y="8048338"/>
            <a:ext cx="3483611" cy="279757"/>
          </a:xfrm>
          <a:prstGeom prst="rect">
            <a:avLst/>
          </a:prstGeom>
          <a:noFill/>
        </p:spPr>
        <p:txBody>
          <a:bodyPr wrap="square" rtlCol="0">
            <a:spAutoFit/>
          </a:bodyPr>
          <a:lstStyle/>
          <a:p>
            <a:pPr marL="0" marR="0" lvl="0" indent="0" algn="l" defTabSz="914377" rtl="0" eaLnBrk="1" fontAlgn="auto" latinLnBrk="0" hangingPunct="1">
              <a:lnSpc>
                <a:spcPct val="11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65000"/>
                    <a:lumOff val="35000"/>
                  </a:srgbClr>
                </a:solidFill>
                <a:effectLst/>
                <a:uLnTx/>
                <a:uFillTx/>
                <a:latin typeface="Arial"/>
                <a:ea typeface="+mn-ea"/>
                <a:cs typeface="Arial"/>
              </a:rPr>
              <a:t>Services</a:t>
            </a:r>
          </a:p>
        </p:txBody>
      </p:sp>
      <p:sp>
        <p:nvSpPr>
          <p:cNvPr id="46" name="TextBox 45">
            <a:extLst>
              <a:ext uri="{FF2B5EF4-FFF2-40B4-BE49-F238E27FC236}">
                <a16:creationId xmlns:a16="http://schemas.microsoft.com/office/drawing/2014/main" id="{EE9A5E65-58DF-4B4D-9243-171F754E971D}"/>
              </a:ext>
            </a:extLst>
          </p:cNvPr>
          <p:cNvSpPr txBox="1"/>
          <p:nvPr/>
        </p:nvSpPr>
        <p:spPr>
          <a:xfrm>
            <a:off x="3912690" y="8384565"/>
            <a:ext cx="3552558" cy="1322734"/>
          </a:xfrm>
          <a:prstGeom prst="rect">
            <a:avLst/>
          </a:prstGeom>
          <a:noFill/>
        </p:spPr>
        <p:txBody>
          <a:bodyPr wrap="square" rtlCol="0">
            <a:spAutoFit/>
          </a:bodyPr>
          <a:lstStyle/>
          <a:p>
            <a:pPr marL="171450" marR="0" lvl="0" indent="-171450" algn="l" defTabSz="914377"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Security Optimization Services</a:t>
            </a:r>
          </a:p>
          <a:p>
            <a:pPr marL="171450" lvl="0" indent="-171450" defTabSz="914377">
              <a:lnSpc>
                <a:spcPct val="110000"/>
              </a:lnSpc>
              <a:buFont typeface="Arial"/>
              <a:buChar char="•"/>
              <a:defRPr/>
            </a:pPr>
            <a:r>
              <a:rPr lang="en-US" sz="1050" dirty="0">
                <a:solidFill>
                  <a:srgbClr val="000000"/>
                </a:solidFill>
                <a:latin typeface="Arial"/>
                <a:cs typeface="Arial"/>
              </a:rPr>
              <a:t>ITIL (Information Technology Infrastructure Library) &amp; ISO certified service processes</a:t>
            </a:r>
          </a:p>
          <a:p>
            <a:pPr marL="171450" lvl="0" indent="-171450" defTabSz="914377">
              <a:lnSpc>
                <a:spcPct val="110000"/>
              </a:lnSpc>
              <a:buFont typeface="Arial"/>
              <a:buChar char="•"/>
              <a:defRPr/>
            </a:pPr>
            <a:r>
              <a:rPr lang="en-US" sz="1050" dirty="0">
                <a:solidFill>
                  <a:srgbClr val="000000"/>
                </a:solidFill>
                <a:latin typeface="Arial"/>
                <a:cs typeface="Arial"/>
              </a:rPr>
              <a:t>Security </a:t>
            </a:r>
            <a:r>
              <a:rPr kumimoji="0" lang="en-US" sz="1050" b="0" i="0" u="none" strike="noStrike" kern="1200" cap="none" spc="0" normalizeH="0" baseline="0" noProof="0" dirty="0">
                <a:ln>
                  <a:noFill/>
                </a:ln>
                <a:solidFill>
                  <a:srgbClr val="000000"/>
                </a:solidFill>
                <a:effectLst/>
                <a:uLnTx/>
                <a:uFillTx/>
                <a:latin typeface="Arial"/>
                <a:ea typeface="+mn-ea"/>
                <a:cs typeface="Arial"/>
              </a:rPr>
              <a:t>Incident &amp; Response Team</a:t>
            </a:r>
          </a:p>
          <a:p>
            <a:pPr marL="171450" marR="0" lvl="0" indent="-171450" algn="l" defTabSz="914377" rtl="0" eaLnBrk="1" fontAlgn="auto" latinLnBrk="0" hangingPunct="1">
              <a:lnSpc>
                <a:spcPct val="11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Arial"/>
                <a:ea typeface="+mn-ea"/>
                <a:cs typeface="Arial"/>
              </a:rPr>
              <a:t>End of Life Disposal Services</a:t>
            </a:r>
          </a:p>
          <a:p>
            <a:pPr marL="171450" indent="-171450">
              <a:lnSpc>
                <a:spcPct val="110000"/>
              </a:lnSpc>
              <a:buFont typeface="Arial"/>
              <a:buChar char="•"/>
              <a:defRPr/>
            </a:pPr>
            <a:r>
              <a:rPr lang="en-US" sz="1050" dirty="0">
                <a:solidFill>
                  <a:srgbClr val="000000"/>
                </a:solidFill>
                <a:latin typeface="Arial"/>
                <a:cs typeface="Arial"/>
              </a:rPr>
              <a:t>Security beyond the device with Information Governance services</a:t>
            </a:r>
            <a:endParaRPr kumimoji="0" lang="en-US"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4" name="Picture 33">
            <a:extLst>
              <a:ext uri="{FF2B5EF4-FFF2-40B4-BE49-F238E27FC236}">
                <a16:creationId xmlns:a16="http://schemas.microsoft.com/office/drawing/2014/main" id="{D499FF71-87DD-4C39-8B9C-5BE37491A3A8}"/>
              </a:ext>
            </a:extLst>
          </p:cNvPr>
          <p:cNvPicPr>
            <a:picLocks noChangeAspect="1"/>
          </p:cNvPicPr>
          <p:nvPr/>
        </p:nvPicPr>
        <p:blipFill>
          <a:blip r:embed="rId10"/>
          <a:stretch>
            <a:fillRect/>
          </a:stretch>
        </p:blipFill>
        <p:spPr>
          <a:xfrm>
            <a:off x="2360026" y="9440785"/>
            <a:ext cx="1188410" cy="391581"/>
          </a:xfrm>
          <a:prstGeom prst="rect">
            <a:avLst/>
          </a:prstGeom>
        </p:spPr>
      </p:pic>
    </p:spTree>
    <p:extLst>
      <p:ext uri="{BB962C8B-B14F-4D97-AF65-F5344CB8AC3E}">
        <p14:creationId xmlns:p14="http://schemas.microsoft.com/office/powerpoint/2010/main" val="82151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gi-sol-hub-closeup-person-typing-on-laptop.jpg (488×192)"/>
          <p:cNvPicPr>
            <a:picLocks noChangeAspect="1" noChangeArrowheads="1"/>
          </p:cNvPicPr>
          <p:nvPr/>
        </p:nvPicPr>
        <p:blipFill>
          <a:blip r:embed="rId3" cstate="print"/>
          <a:srcRect/>
          <a:stretch>
            <a:fillRect/>
          </a:stretch>
        </p:blipFill>
        <p:spPr bwMode="auto">
          <a:xfrm>
            <a:off x="3984599" y="4474683"/>
            <a:ext cx="1656826" cy="1365516"/>
          </a:xfrm>
          <a:prstGeom prst="rect">
            <a:avLst/>
          </a:prstGeom>
          <a:noFill/>
        </p:spPr>
      </p:pic>
      <p:pic>
        <p:nvPicPr>
          <p:cNvPr id="9230" name="Picture 14" descr="https://www.mindshift.com/-/media/Sites/Mindshift/Benefits/reliability.ashx?h=339&amp;la=en&amp;w=700&amp;hash=2CAD89A3CBEACF3A1A7724A61FA732698EC289B0"/>
          <p:cNvPicPr>
            <a:picLocks noChangeAspect="1" noChangeArrowheads="1"/>
          </p:cNvPicPr>
          <p:nvPr/>
        </p:nvPicPr>
        <p:blipFill>
          <a:blip r:embed="rId4" cstate="print"/>
          <a:srcRect/>
          <a:stretch>
            <a:fillRect/>
          </a:stretch>
        </p:blipFill>
        <p:spPr bwMode="auto">
          <a:xfrm>
            <a:off x="5839601" y="4467078"/>
            <a:ext cx="1657870" cy="1381068"/>
          </a:xfrm>
          <a:prstGeom prst="rect">
            <a:avLst/>
          </a:prstGeom>
          <a:noFill/>
        </p:spPr>
      </p:pic>
      <p:pic>
        <p:nvPicPr>
          <p:cNvPr id="9224" name="Picture 8" descr="https://www.ricoh-usa.com/-/media/ricoh/sites/usa/images/genericimage/gi-sol-hub-managed-it-woman-connecting-servers.jpg?h=376&amp;la=en&amp;w=488&amp;tm=20160519T200557Z&amp;hash=87406E7C12465D4CFC5C1FC2DD66F6026666B78F"/>
          <p:cNvPicPr>
            <a:picLocks noChangeAspect="1" noChangeArrowheads="1"/>
          </p:cNvPicPr>
          <p:nvPr/>
        </p:nvPicPr>
        <p:blipFill>
          <a:blip r:embed="rId5" cstate="print"/>
          <a:srcRect/>
          <a:stretch>
            <a:fillRect/>
          </a:stretch>
        </p:blipFill>
        <p:spPr bwMode="auto">
          <a:xfrm>
            <a:off x="280488" y="4474683"/>
            <a:ext cx="1653851" cy="1370176"/>
          </a:xfrm>
          <a:prstGeom prst="rect">
            <a:avLst/>
          </a:prstGeom>
          <a:noFill/>
        </p:spPr>
      </p:pic>
      <p:pic>
        <p:nvPicPr>
          <p:cNvPr id="9226" name="Picture 10" descr="https://www.ricoh-usa.com/-/media/ricoh/sites/usa/images/hero/tier3/hero-t3-alt-stack-of-open-magazines.jpg?h=331&amp;la=en&amp;w=1366&amp;tm=20160518T191440Z&amp;hash=16C4E1C01C94080392E10C26F14287AFEEEAD65B"/>
          <p:cNvPicPr>
            <a:picLocks noChangeAspect="1" noChangeArrowheads="1"/>
          </p:cNvPicPr>
          <p:nvPr/>
        </p:nvPicPr>
        <p:blipFill>
          <a:blip r:embed="rId6" cstate="print"/>
          <a:srcRect/>
          <a:stretch>
            <a:fillRect/>
          </a:stretch>
        </p:blipFill>
        <p:spPr bwMode="auto">
          <a:xfrm>
            <a:off x="2135574" y="4472364"/>
            <a:ext cx="1652688" cy="1370176"/>
          </a:xfrm>
          <a:prstGeom prst="rect">
            <a:avLst/>
          </a:prstGeom>
          <a:noFill/>
        </p:spPr>
      </p:pic>
      <p:pic>
        <p:nvPicPr>
          <p:cNvPr id="9222" name="Picture 6" descr="https://www.ricoh-usa.com/-/media/ricoh/sites/usa/images/genericimage/gi-three-businessmen-talking.jpg?h=376&amp;la=en&amp;w=488&amp;tm=20160514T155343Z&amp;hash=97961495913B62660E9E7ADD928CF5909991CE8A"/>
          <p:cNvPicPr>
            <a:picLocks noChangeAspect="1" noChangeArrowheads="1"/>
          </p:cNvPicPr>
          <p:nvPr/>
        </p:nvPicPr>
        <p:blipFill>
          <a:blip r:embed="rId7" cstate="print"/>
          <a:srcRect/>
          <a:stretch>
            <a:fillRect/>
          </a:stretch>
        </p:blipFill>
        <p:spPr bwMode="auto">
          <a:xfrm>
            <a:off x="3983974" y="2283108"/>
            <a:ext cx="1657451" cy="1368627"/>
          </a:xfrm>
          <a:prstGeom prst="rect">
            <a:avLst/>
          </a:prstGeom>
          <a:noFill/>
        </p:spPr>
      </p:pic>
      <p:pic>
        <p:nvPicPr>
          <p:cNvPr id="97" name="Picture 96" descr="WSIN.jpg"/>
          <p:cNvPicPr>
            <a:picLocks noChangeAspect="1"/>
          </p:cNvPicPr>
          <p:nvPr/>
        </p:nvPicPr>
        <p:blipFill>
          <a:blip r:embed="rId8" cstate="print"/>
          <a:srcRect/>
          <a:stretch>
            <a:fillRect/>
          </a:stretch>
        </p:blipFill>
        <p:spPr>
          <a:xfrm>
            <a:off x="5839601" y="2280787"/>
            <a:ext cx="1657870" cy="1372910"/>
          </a:xfrm>
          <a:prstGeom prst="rect">
            <a:avLst/>
          </a:prstGeom>
        </p:spPr>
      </p:pic>
      <p:pic>
        <p:nvPicPr>
          <p:cNvPr id="9220" name="Picture 4" descr="https://www.ricoh-usa.com/-/media/ricoh/common/images/tiles/infocenter/solutions/tile-sol-enterprise-content-management"/>
          <p:cNvPicPr>
            <a:picLocks noChangeAspect="1" noChangeArrowheads="1"/>
          </p:cNvPicPr>
          <p:nvPr/>
        </p:nvPicPr>
        <p:blipFill>
          <a:blip r:embed="rId9" cstate="print"/>
          <a:srcRect/>
          <a:stretch>
            <a:fillRect/>
          </a:stretch>
        </p:blipFill>
        <p:spPr bwMode="auto">
          <a:xfrm>
            <a:off x="2130811" y="2284156"/>
            <a:ext cx="1653894" cy="1368627"/>
          </a:xfrm>
          <a:prstGeom prst="rect">
            <a:avLst/>
          </a:prstGeom>
          <a:noFill/>
        </p:spPr>
      </p:pic>
      <p:pic>
        <p:nvPicPr>
          <p:cNvPr id="9218" name="Picture 2" descr="https://www.ricoh-usa.com/-/media/ricoh/sites/usa/images/hero/tier3/hero-t3-alt-woman-frontview-holding-paper-coworkers-background.jpg?h=331&amp;la=en&amp;w=1366&amp;tm=20160518T191441Z&amp;hash=9719F66799EFC90FB03EC539A6852A2887CD764B"/>
          <p:cNvPicPr>
            <a:picLocks noChangeAspect="1" noChangeArrowheads="1"/>
          </p:cNvPicPr>
          <p:nvPr/>
        </p:nvPicPr>
        <p:blipFill>
          <a:blip r:embed="rId10" cstate="print"/>
          <a:srcRect/>
          <a:stretch>
            <a:fillRect/>
          </a:stretch>
        </p:blipFill>
        <p:spPr bwMode="auto">
          <a:xfrm>
            <a:off x="280488" y="2284156"/>
            <a:ext cx="1654611" cy="1376964"/>
          </a:xfrm>
          <a:prstGeom prst="rect">
            <a:avLst/>
          </a:prstGeom>
          <a:noFill/>
        </p:spPr>
      </p:pic>
      <p:sp>
        <p:nvSpPr>
          <p:cNvPr id="7" name="Rectangle 6"/>
          <p:cNvSpPr/>
          <p:nvPr/>
        </p:nvSpPr>
        <p:spPr>
          <a:xfrm>
            <a:off x="277813" y="3652783"/>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70102" y="3756657"/>
            <a:ext cx="1662698" cy="253916"/>
          </a:xfrm>
          <a:prstGeom prst="rect">
            <a:avLst/>
          </a:prstGeom>
          <a:noFill/>
        </p:spPr>
        <p:txBody>
          <a:bodyPr wrap="square" rtlCol="0">
            <a:spAutoFit/>
          </a:bodyPr>
          <a:lstStyle/>
          <a:p>
            <a:pPr algn="ctr"/>
            <a:r>
              <a:rPr lang="en-US" sz="1000" dirty="0">
                <a:solidFill>
                  <a:schemeClr val="bg1"/>
                </a:solidFill>
                <a:latin typeface="Arial"/>
                <a:cs typeface="Arial"/>
              </a:rPr>
              <a:t>Managed Print</a:t>
            </a:r>
            <a:endParaRPr lang="en-US" sz="700" i="1" dirty="0">
              <a:solidFill>
                <a:schemeClr val="bg1"/>
              </a:solidFill>
              <a:latin typeface="Arial"/>
              <a:cs typeface="Arial"/>
            </a:endParaRPr>
          </a:p>
        </p:txBody>
      </p:sp>
      <p:sp>
        <p:nvSpPr>
          <p:cNvPr id="22" name="Rectangle 21"/>
          <p:cNvSpPr>
            <a:spLocks noChangeArrowheads="1"/>
          </p:cNvSpPr>
          <p:nvPr/>
        </p:nvSpPr>
        <p:spPr bwMode="auto">
          <a:xfrm>
            <a:off x="436026" y="394902"/>
            <a:ext cx="7058562"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Grow your Business with Ricoh</a:t>
            </a:r>
          </a:p>
        </p:txBody>
      </p:sp>
      <p:sp>
        <p:nvSpPr>
          <p:cNvPr id="31" name="Text Box 4"/>
          <p:cNvSpPr txBox="1">
            <a:spLocks noChangeArrowheads="1"/>
          </p:cNvSpPr>
          <p:nvPr/>
        </p:nvSpPr>
        <p:spPr bwMode="auto">
          <a:xfrm>
            <a:off x="277813" y="1275231"/>
            <a:ext cx="7216775" cy="900415"/>
          </a:xfrm>
          <a:prstGeom prst="rect">
            <a:avLst/>
          </a:prstGeom>
          <a:noFill/>
          <a:ln w="9525">
            <a:noFill/>
            <a:miter lim="800000"/>
            <a:headEnd/>
            <a:tailEnd/>
          </a:ln>
        </p:spPr>
        <p:txBody>
          <a:bodyPr wrap="square" lIns="102590" tIns="51296" rIns="102590" bIns="51296">
            <a:spAutoFit/>
          </a:bodyPr>
          <a:lstStyle/>
          <a:p>
            <a:pPr algn="ctr" defTabSz="1019175">
              <a:lnSpc>
                <a:spcPct val="110000"/>
              </a:lnSpc>
            </a:pPr>
            <a:r>
              <a:rPr lang="en-US" sz="1200" dirty="0">
                <a:latin typeface="Arial" pitchFamily="34" charset="0"/>
                <a:cs typeface="Arial" pitchFamily="34" charset="0"/>
              </a:rPr>
              <a:t>Uphold your competitive edge by leveraging our industry expertise and intellectual property to help you unravel your business challenges through people, processes and technology. With over 80+ years of innovation, our focus has always been to help prepare you for success. The key to helping you succeed in the midst of this ongoing change is our digital workplace solutions.</a:t>
            </a:r>
          </a:p>
        </p:txBody>
      </p:sp>
      <p:sp>
        <p:nvSpPr>
          <p:cNvPr id="10" name="Slide Number Placeholder 9"/>
          <p:cNvSpPr>
            <a:spLocks noGrp="1"/>
          </p:cNvSpPr>
          <p:nvPr>
            <p:ph type="sldNum" sz="quarter" idx="12"/>
          </p:nvPr>
        </p:nvSpPr>
        <p:spPr/>
        <p:txBody>
          <a:bodyPr/>
          <a:lstStyle/>
          <a:p>
            <a:fld id="{ECB2F637-54F5-F547-B810-CADC08803205}" type="slidenum">
              <a:rPr lang="en-US" smtClean="0"/>
              <a:pPr/>
              <a:t>16</a:t>
            </a:fld>
            <a:endParaRPr lang="en-US" dirty="0"/>
          </a:p>
        </p:txBody>
      </p:sp>
      <p:sp>
        <p:nvSpPr>
          <p:cNvPr id="45" name="Rectangle 44"/>
          <p:cNvSpPr/>
          <p:nvPr/>
        </p:nvSpPr>
        <p:spPr>
          <a:xfrm>
            <a:off x="2130976" y="3652783"/>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984139" y="3652783"/>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837302" y="3652783"/>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80112" y="5840199"/>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272401" y="5944073"/>
            <a:ext cx="1662698" cy="253916"/>
          </a:xfrm>
          <a:prstGeom prst="rect">
            <a:avLst/>
          </a:prstGeom>
          <a:noFill/>
        </p:spPr>
        <p:txBody>
          <a:bodyPr wrap="square" rtlCol="0">
            <a:spAutoFit/>
          </a:bodyPr>
          <a:lstStyle/>
          <a:p>
            <a:pPr algn="ctr"/>
            <a:r>
              <a:rPr lang="en-US" sz="1000" dirty="0">
                <a:solidFill>
                  <a:schemeClr val="bg1"/>
                </a:solidFill>
                <a:latin typeface="Arial"/>
                <a:cs typeface="Arial"/>
              </a:rPr>
              <a:t>Enterprise Support</a:t>
            </a:r>
            <a:endParaRPr lang="en-US" sz="700" i="1" dirty="0">
              <a:solidFill>
                <a:schemeClr val="bg1"/>
              </a:solidFill>
              <a:latin typeface="Arial"/>
              <a:cs typeface="Arial"/>
            </a:endParaRPr>
          </a:p>
        </p:txBody>
      </p:sp>
      <p:sp>
        <p:nvSpPr>
          <p:cNvPr id="59" name="Rectangle 58"/>
          <p:cNvSpPr/>
          <p:nvPr/>
        </p:nvSpPr>
        <p:spPr>
          <a:xfrm>
            <a:off x="2133275" y="5840199"/>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986438" y="5840199"/>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839601" y="5840199"/>
            <a:ext cx="1654987" cy="46166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2135574" y="3683560"/>
            <a:ext cx="1652688" cy="400110"/>
          </a:xfrm>
          <a:prstGeom prst="rect">
            <a:avLst/>
          </a:prstGeom>
          <a:noFill/>
        </p:spPr>
        <p:txBody>
          <a:bodyPr wrap="square" rtlCol="0">
            <a:spAutoFit/>
          </a:bodyPr>
          <a:lstStyle/>
          <a:p>
            <a:pPr algn="ctr"/>
            <a:r>
              <a:rPr lang="en-US" sz="1000" dirty="0">
                <a:solidFill>
                  <a:schemeClr val="bg1"/>
                </a:solidFill>
                <a:latin typeface="Arial"/>
                <a:cs typeface="Arial"/>
              </a:rPr>
              <a:t>Enterprise Content Management &amp; Workflow</a:t>
            </a:r>
            <a:endParaRPr lang="en-US" sz="700" i="1" dirty="0">
              <a:solidFill>
                <a:schemeClr val="bg1"/>
              </a:solidFill>
              <a:latin typeface="Arial"/>
              <a:cs typeface="Arial"/>
            </a:endParaRPr>
          </a:p>
        </p:txBody>
      </p:sp>
      <p:sp>
        <p:nvSpPr>
          <p:cNvPr id="91" name="TextBox 90"/>
          <p:cNvSpPr txBox="1"/>
          <p:nvPr/>
        </p:nvSpPr>
        <p:spPr>
          <a:xfrm>
            <a:off x="3988737" y="3683560"/>
            <a:ext cx="1652688" cy="400110"/>
          </a:xfrm>
          <a:prstGeom prst="rect">
            <a:avLst/>
          </a:prstGeom>
          <a:noFill/>
        </p:spPr>
        <p:txBody>
          <a:bodyPr wrap="square" rtlCol="0">
            <a:spAutoFit/>
          </a:bodyPr>
          <a:lstStyle/>
          <a:p>
            <a:pPr algn="ctr"/>
            <a:r>
              <a:rPr lang="en-US" sz="1000" dirty="0">
                <a:solidFill>
                  <a:schemeClr val="bg1"/>
                </a:solidFill>
                <a:latin typeface="Arial"/>
                <a:cs typeface="Arial"/>
              </a:rPr>
              <a:t>Business Process Outsourcing</a:t>
            </a:r>
            <a:endParaRPr lang="en-US" sz="700" i="1" dirty="0">
              <a:solidFill>
                <a:schemeClr val="bg1"/>
              </a:solidFill>
              <a:latin typeface="Arial"/>
              <a:cs typeface="Arial"/>
            </a:endParaRPr>
          </a:p>
        </p:txBody>
      </p:sp>
      <p:sp>
        <p:nvSpPr>
          <p:cNvPr id="92" name="TextBox 91"/>
          <p:cNvSpPr txBox="1"/>
          <p:nvPr/>
        </p:nvSpPr>
        <p:spPr>
          <a:xfrm>
            <a:off x="5831459" y="3760505"/>
            <a:ext cx="1652688" cy="246221"/>
          </a:xfrm>
          <a:prstGeom prst="rect">
            <a:avLst/>
          </a:prstGeom>
          <a:noFill/>
        </p:spPr>
        <p:txBody>
          <a:bodyPr wrap="square" rtlCol="0">
            <a:spAutoFit/>
          </a:bodyPr>
          <a:lstStyle/>
          <a:p>
            <a:pPr algn="ctr"/>
            <a:r>
              <a:rPr lang="en-US" sz="1000" dirty="0">
                <a:solidFill>
                  <a:schemeClr val="bg1"/>
                </a:solidFill>
                <a:latin typeface="Arial"/>
                <a:cs typeface="Arial"/>
              </a:rPr>
              <a:t>Workplace Productivity</a:t>
            </a:r>
            <a:endParaRPr lang="en-US" sz="700" i="1" dirty="0">
              <a:solidFill>
                <a:schemeClr val="bg1"/>
              </a:solidFill>
              <a:latin typeface="Arial"/>
              <a:cs typeface="Arial"/>
            </a:endParaRPr>
          </a:p>
        </p:txBody>
      </p:sp>
      <p:sp>
        <p:nvSpPr>
          <p:cNvPr id="93" name="TextBox 92"/>
          <p:cNvSpPr txBox="1"/>
          <p:nvPr/>
        </p:nvSpPr>
        <p:spPr>
          <a:xfrm>
            <a:off x="2130811" y="5878671"/>
            <a:ext cx="1652688" cy="384721"/>
          </a:xfrm>
          <a:prstGeom prst="rect">
            <a:avLst/>
          </a:prstGeom>
          <a:noFill/>
        </p:spPr>
        <p:txBody>
          <a:bodyPr wrap="square" rtlCol="0">
            <a:spAutoFit/>
          </a:bodyPr>
          <a:lstStyle/>
          <a:p>
            <a:pPr algn="ctr"/>
            <a:r>
              <a:rPr lang="en-US" sz="950" dirty="0">
                <a:solidFill>
                  <a:schemeClr val="bg1"/>
                </a:solidFill>
                <a:latin typeface="Arial"/>
                <a:cs typeface="Arial"/>
              </a:rPr>
              <a:t>Customer Communications Management &amp; Mail</a:t>
            </a:r>
            <a:endParaRPr lang="en-US" sz="950" i="1" dirty="0">
              <a:solidFill>
                <a:schemeClr val="bg1"/>
              </a:solidFill>
              <a:latin typeface="Arial"/>
              <a:cs typeface="Arial"/>
            </a:endParaRPr>
          </a:p>
        </p:txBody>
      </p:sp>
      <p:sp>
        <p:nvSpPr>
          <p:cNvPr id="95" name="TextBox 94"/>
          <p:cNvSpPr txBox="1"/>
          <p:nvPr/>
        </p:nvSpPr>
        <p:spPr>
          <a:xfrm>
            <a:off x="3983974" y="5863282"/>
            <a:ext cx="1652688" cy="415498"/>
          </a:xfrm>
          <a:prstGeom prst="rect">
            <a:avLst/>
          </a:prstGeom>
          <a:noFill/>
        </p:spPr>
        <p:txBody>
          <a:bodyPr wrap="square" rtlCol="0">
            <a:spAutoFit/>
          </a:bodyPr>
          <a:lstStyle/>
          <a:p>
            <a:pPr algn="ctr"/>
            <a:r>
              <a:rPr lang="en-US" sz="1000" dirty="0">
                <a:solidFill>
                  <a:schemeClr val="bg1"/>
                </a:solidFill>
                <a:latin typeface="Arial"/>
                <a:cs typeface="Arial"/>
              </a:rPr>
              <a:t>Information Governance &amp; Cyber Security</a:t>
            </a:r>
            <a:endParaRPr lang="en-US" sz="1000" i="1" dirty="0">
              <a:solidFill>
                <a:schemeClr val="bg1"/>
              </a:solidFill>
              <a:latin typeface="Arial"/>
              <a:cs typeface="Arial"/>
            </a:endParaRPr>
          </a:p>
        </p:txBody>
      </p:sp>
      <p:sp>
        <p:nvSpPr>
          <p:cNvPr id="96" name="TextBox 95"/>
          <p:cNvSpPr txBox="1"/>
          <p:nvPr/>
        </p:nvSpPr>
        <p:spPr>
          <a:xfrm>
            <a:off x="5834773" y="5944073"/>
            <a:ext cx="1662698" cy="253916"/>
          </a:xfrm>
          <a:prstGeom prst="rect">
            <a:avLst/>
          </a:prstGeom>
          <a:noFill/>
        </p:spPr>
        <p:txBody>
          <a:bodyPr wrap="square" rtlCol="0">
            <a:spAutoFit/>
          </a:bodyPr>
          <a:lstStyle/>
          <a:p>
            <a:pPr algn="ctr"/>
            <a:r>
              <a:rPr lang="en-US" sz="1000" dirty="0">
                <a:solidFill>
                  <a:schemeClr val="bg1"/>
                </a:solidFill>
                <a:latin typeface="Arial"/>
                <a:cs typeface="Arial"/>
              </a:rPr>
              <a:t>Cloud &amp; IT</a:t>
            </a:r>
            <a:endParaRPr lang="en-US" sz="700" i="1" dirty="0">
              <a:solidFill>
                <a:schemeClr val="bg1"/>
              </a:solidFill>
              <a:latin typeface="Arial"/>
              <a:cs typeface="Arial"/>
            </a:endParaRPr>
          </a:p>
        </p:txBody>
      </p:sp>
      <p:graphicFrame>
        <p:nvGraphicFramePr>
          <p:cNvPr id="63" name="Table 62"/>
          <p:cNvGraphicFramePr>
            <a:graphicFrameLocks noGrp="1"/>
          </p:cNvGraphicFramePr>
          <p:nvPr>
            <p:extLst>
              <p:ext uri="{D42A27DB-BD31-4B8C-83A1-F6EECF244321}">
                <p14:modId xmlns:p14="http://schemas.microsoft.com/office/powerpoint/2010/main" val="367032684"/>
              </p:ext>
            </p:extLst>
          </p:nvPr>
        </p:nvGraphicFramePr>
        <p:xfrm>
          <a:off x="280488" y="6543800"/>
          <a:ext cx="7322330" cy="2730771"/>
        </p:xfrm>
        <a:graphic>
          <a:graphicData uri="http://schemas.openxmlformats.org/drawingml/2006/table">
            <a:tbl>
              <a:tblPr firstRow="1" bandRow="1">
                <a:effectLst/>
                <a:tableStyleId>{5C22544A-7EE6-4342-B048-85BDC9FD1C3A}</a:tableStyleId>
              </a:tblPr>
              <a:tblGrid>
                <a:gridCol w="749579">
                  <a:extLst>
                    <a:ext uri="{9D8B030D-6E8A-4147-A177-3AD203B41FA5}">
                      <a16:colId xmlns:a16="http://schemas.microsoft.com/office/drawing/2014/main" val="20000"/>
                    </a:ext>
                  </a:extLst>
                </a:gridCol>
                <a:gridCol w="6572751">
                  <a:extLst>
                    <a:ext uri="{9D8B030D-6E8A-4147-A177-3AD203B41FA5}">
                      <a16:colId xmlns:a16="http://schemas.microsoft.com/office/drawing/2014/main" val="20001"/>
                    </a:ext>
                  </a:extLst>
                </a:gridCol>
              </a:tblGrid>
              <a:tr h="322985">
                <a:tc gridSpan="2">
                  <a:txBody>
                    <a:bodyPr/>
                    <a:lstStyle/>
                    <a:p>
                      <a:pPr algn="ctr"/>
                      <a:r>
                        <a:rPr lang="en-US" sz="1400" dirty="0">
                          <a:solidFill>
                            <a:schemeClr val="bg1"/>
                          </a:solidFill>
                          <a:latin typeface="Arial" pitchFamily="34" charset="0"/>
                          <a:cs typeface="Arial" pitchFamily="34" charset="0"/>
                        </a:rPr>
                        <a:t>Our recognition that sets us apart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3456">
                <a:tc>
                  <a:txBody>
                    <a:bodyPr/>
                    <a:lstStyle/>
                    <a:p>
                      <a:endParaRPr lang="en-US"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itchFamily="34" charset="0"/>
                          <a:cs typeface="Arial" pitchFamily="34" charset="0"/>
                        </a:rPr>
                        <a:t>2018</a:t>
                      </a:r>
                      <a:r>
                        <a:rPr lang="en-US" sz="1200" b="0" baseline="0" dirty="0">
                          <a:solidFill>
                            <a:schemeClr val="tx1"/>
                          </a:solidFill>
                          <a:latin typeface="Arial" pitchFamily="34" charset="0"/>
                          <a:cs typeface="Arial" pitchFamily="34" charset="0"/>
                        </a:rPr>
                        <a:t> </a:t>
                      </a:r>
                      <a:r>
                        <a:rPr lang="en-US" sz="1200" b="1" baseline="0" dirty="0">
                          <a:solidFill>
                            <a:schemeClr val="tx1"/>
                          </a:solidFill>
                          <a:latin typeface="Arial" pitchFamily="34" charset="0"/>
                          <a:cs typeface="Arial" pitchFamily="34" charset="0"/>
                        </a:rPr>
                        <a:t>World’s 50 Most Innovative Companies </a:t>
                      </a:r>
                      <a:r>
                        <a:rPr lang="en-US" sz="1200" b="0" baseline="0" dirty="0">
                          <a:solidFill>
                            <a:schemeClr val="tx1"/>
                          </a:solidFill>
                          <a:latin typeface="Arial" pitchFamily="34" charset="0"/>
                          <a:cs typeface="Arial" pitchFamily="34" charset="0"/>
                        </a:rPr>
                        <a:t>from USA Today</a:t>
                      </a:r>
                      <a:endParaRPr lang="en-US" sz="1200" b="1" baseline="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310">
                <a:tc>
                  <a:txBody>
                    <a:bodyPr/>
                    <a:lstStyle/>
                    <a:p>
                      <a:endParaRPr lang="en-US"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latin typeface="Arial" pitchFamily="34" charset="0"/>
                          <a:cs typeface="Arial" pitchFamily="34" charset="0"/>
                        </a:rPr>
                        <a:t>Awarded</a:t>
                      </a:r>
                      <a:r>
                        <a:rPr lang="en-US" sz="1200" b="1" baseline="0" dirty="0">
                          <a:latin typeface="Arial" pitchFamily="34" charset="0"/>
                          <a:cs typeface="Arial" pitchFamily="34" charset="0"/>
                        </a:rPr>
                        <a:t> Highest Gold Rating in </a:t>
                      </a:r>
                      <a:r>
                        <a:rPr lang="en-US" sz="1200" b="1" baseline="0" dirty="0" err="1">
                          <a:latin typeface="Arial" pitchFamily="34" charset="0"/>
                          <a:cs typeface="Arial" pitchFamily="34" charset="0"/>
                        </a:rPr>
                        <a:t>EcoVadis</a:t>
                      </a:r>
                      <a:r>
                        <a:rPr lang="en-US" sz="1200" b="1" baseline="0" dirty="0">
                          <a:latin typeface="Arial" pitchFamily="34" charset="0"/>
                          <a:cs typeface="Arial" pitchFamily="34" charset="0"/>
                        </a:rPr>
                        <a:t> Global Supplier Survey </a:t>
                      </a:r>
                      <a:r>
                        <a:rPr lang="en-US" sz="1200" b="0" baseline="0" dirty="0">
                          <a:latin typeface="Arial" pitchFamily="34" charset="0"/>
                          <a:cs typeface="Arial" pitchFamily="34" charset="0"/>
                        </a:rPr>
                        <a:t>4 times in a row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310">
                <a:tc>
                  <a:txBody>
                    <a:bodyPr/>
                    <a:lstStyle/>
                    <a:p>
                      <a:endParaRPr lang="en-US"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Named a </a:t>
                      </a:r>
                      <a:r>
                        <a:rPr lang="en-US" sz="1200" b="1" dirty="0">
                          <a:latin typeface="Arial" pitchFamily="34" charset="0"/>
                          <a:cs typeface="Arial" pitchFamily="34" charset="0"/>
                        </a:rPr>
                        <a:t>Leader in</a:t>
                      </a:r>
                      <a:r>
                        <a:rPr lang="en-US" sz="1200" b="1" baseline="0" dirty="0">
                          <a:latin typeface="Arial" pitchFamily="34" charset="0"/>
                          <a:cs typeface="Arial" pitchFamily="34" charset="0"/>
                        </a:rPr>
                        <a:t> </a:t>
                      </a:r>
                      <a:r>
                        <a:rPr lang="en-US" sz="1200" b="1" dirty="0">
                          <a:latin typeface="Arial" pitchFamily="34" charset="0"/>
                          <a:cs typeface="Arial" pitchFamily="34" charset="0"/>
                        </a:rPr>
                        <a:t>Gartner Magic Quadrant</a:t>
                      </a:r>
                      <a:r>
                        <a:rPr lang="en-US" sz="1200" dirty="0">
                          <a:latin typeface="Arial" pitchFamily="34" charset="0"/>
                          <a:cs typeface="Arial" pitchFamily="34" charset="0"/>
                        </a:rPr>
                        <a:t> for Managed Print &amp; Content Services worldwide 6 years in a row.</a:t>
                      </a:r>
                      <a:endParaRPr lang="en-US" sz="1200" b="0" baseline="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310">
                <a:tc>
                  <a:txBody>
                    <a:bodyPr/>
                    <a:lstStyle/>
                    <a:p>
                      <a:endParaRPr lang="en-US"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Tx/>
                        <a:buNone/>
                      </a:pPr>
                      <a:r>
                        <a:rPr lang="en-US" sz="1200" dirty="0">
                          <a:latin typeface="Arial"/>
                          <a:cs typeface="Arial"/>
                        </a:rPr>
                        <a:t>2020 </a:t>
                      </a:r>
                      <a:r>
                        <a:rPr lang="en-US" sz="1200" b="1" dirty="0">
                          <a:latin typeface="Arial"/>
                          <a:cs typeface="Arial"/>
                        </a:rPr>
                        <a:t>Energy Star Partner of Year </a:t>
                      </a:r>
                      <a:endParaRPr lang="en-US" sz="120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310">
                <a:tc>
                  <a:txBody>
                    <a:bodyPr/>
                    <a:lstStyle/>
                    <a:p>
                      <a:endParaRPr lang="en-US"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Tx/>
                        <a:buNone/>
                      </a:pPr>
                      <a:r>
                        <a:rPr lang="en-US" sz="1200" dirty="0">
                          <a:latin typeface="Arial"/>
                          <a:cs typeface="Arial"/>
                        </a:rPr>
                        <a:t>2019 </a:t>
                      </a:r>
                      <a:r>
                        <a:rPr lang="en-US" sz="1200" b="1" dirty="0">
                          <a:latin typeface="Arial"/>
                          <a:cs typeface="Arial"/>
                        </a:rPr>
                        <a:t>Global Leader in Print and Document Security </a:t>
                      </a:r>
                      <a:r>
                        <a:rPr lang="en-US" sz="1200" dirty="0">
                          <a:latin typeface="Arial"/>
                          <a:cs typeface="Arial"/>
                        </a:rPr>
                        <a:t>from IDC MarketScape</a:t>
                      </a:r>
                      <a:endParaRPr lang="en-US" sz="120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310">
                <a:tc>
                  <a:txBody>
                    <a:bodyPr/>
                    <a:lstStyle/>
                    <a:p>
                      <a:endParaRPr lang="en-US" sz="1100" dirty="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Tx/>
                        <a:buNone/>
                      </a:pPr>
                      <a:r>
                        <a:rPr lang="en-US" sz="1200" dirty="0">
                          <a:latin typeface="Arial"/>
                          <a:cs typeface="Arial"/>
                        </a:rPr>
                        <a:t>2018 </a:t>
                      </a:r>
                      <a:r>
                        <a:rPr lang="en-US" sz="1200" b="1" baseline="0" dirty="0">
                          <a:solidFill>
                            <a:schemeClr val="tx1"/>
                          </a:solidFill>
                          <a:latin typeface="Arial"/>
                          <a:cs typeface="Arial"/>
                        </a:rPr>
                        <a:t>Excellence in Partnership Best Veteran Hiring Award </a:t>
                      </a:r>
                      <a:r>
                        <a:rPr lang="en-US" sz="1200" b="0" baseline="0" dirty="0">
                          <a:solidFill>
                            <a:schemeClr val="tx1"/>
                          </a:solidFill>
                          <a:latin typeface="Arial"/>
                          <a:cs typeface="Arial"/>
                        </a:rPr>
                        <a:t>from Coalition for Government Procurement</a:t>
                      </a:r>
                      <a:endParaRPr lang="en-US" sz="1200" b="1" dirty="0">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64" name="Picture 2" descr="http://thecgp.org/images/CGP-CS-rgb2.png"/>
          <p:cNvPicPr>
            <a:picLocks noChangeAspect="1" noChangeArrowheads="1"/>
          </p:cNvPicPr>
          <p:nvPr/>
        </p:nvPicPr>
        <p:blipFill>
          <a:blip r:embed="rId11" cstate="print"/>
          <a:srcRect/>
          <a:stretch>
            <a:fillRect/>
          </a:stretch>
        </p:blipFill>
        <p:spPr bwMode="auto">
          <a:xfrm>
            <a:off x="471484" y="8914414"/>
            <a:ext cx="326422" cy="274304"/>
          </a:xfrm>
          <a:prstGeom prst="rect">
            <a:avLst/>
          </a:prstGeom>
          <a:noFill/>
        </p:spPr>
      </p:pic>
      <p:pic>
        <p:nvPicPr>
          <p:cNvPr id="68" name="Picture 67" descr="Image result for idc logo"/>
          <p:cNvPicPr/>
          <p:nvPr/>
        </p:nvPicPr>
        <p:blipFill>
          <a:blip r:embed="rId12" cstate="print"/>
          <a:srcRect/>
          <a:stretch>
            <a:fillRect/>
          </a:stretch>
        </p:blipFill>
        <p:spPr bwMode="auto">
          <a:xfrm>
            <a:off x="439306" y="8449186"/>
            <a:ext cx="396384" cy="358961"/>
          </a:xfrm>
          <a:prstGeom prst="rect">
            <a:avLst/>
          </a:prstGeom>
          <a:noFill/>
          <a:ln w="9525">
            <a:noFill/>
            <a:miter lim="800000"/>
            <a:headEnd/>
            <a:tailEnd/>
          </a:ln>
        </p:spPr>
      </p:pic>
      <p:pic>
        <p:nvPicPr>
          <p:cNvPr id="69" name="Picture 2"/>
          <p:cNvPicPr>
            <a:picLocks noChangeAspect="1" noChangeArrowheads="1"/>
          </p:cNvPicPr>
          <p:nvPr/>
        </p:nvPicPr>
        <p:blipFill>
          <a:blip r:embed="rId13" cstate="print"/>
          <a:stretch>
            <a:fillRect/>
          </a:stretch>
        </p:blipFill>
        <p:spPr bwMode="auto">
          <a:xfrm>
            <a:off x="551118" y="6901108"/>
            <a:ext cx="186143" cy="271915"/>
          </a:xfrm>
          <a:prstGeom prst="rect">
            <a:avLst/>
          </a:prstGeom>
          <a:noFill/>
          <a:ln>
            <a:noFill/>
          </a:ln>
        </p:spPr>
      </p:pic>
      <p:pic>
        <p:nvPicPr>
          <p:cNvPr id="70" name="Picture 2" descr="https://www.brainsell.net/blog/wp-content/uploads/2017/05/Gartner-Magic-Quadrant-2017.png"/>
          <p:cNvPicPr>
            <a:picLocks noChangeAspect="1" noChangeArrowheads="1"/>
          </p:cNvPicPr>
          <p:nvPr/>
        </p:nvPicPr>
        <p:blipFill>
          <a:blip r:embed="rId14" cstate="print"/>
          <a:srcRect/>
          <a:stretch>
            <a:fillRect/>
          </a:stretch>
        </p:blipFill>
        <p:spPr bwMode="auto">
          <a:xfrm>
            <a:off x="332513" y="7618421"/>
            <a:ext cx="593182" cy="390251"/>
          </a:xfrm>
          <a:prstGeom prst="rect">
            <a:avLst/>
          </a:prstGeom>
          <a:noFill/>
        </p:spPr>
      </p:pic>
      <p:pic>
        <p:nvPicPr>
          <p:cNvPr id="1026" name="Picture 2"/>
          <p:cNvPicPr>
            <a:picLocks noChangeAspect="1" noChangeArrowheads="1"/>
          </p:cNvPicPr>
          <p:nvPr/>
        </p:nvPicPr>
        <p:blipFill>
          <a:blip r:embed="rId15"/>
          <a:srcRect/>
          <a:stretch>
            <a:fillRect/>
          </a:stretch>
        </p:blipFill>
        <p:spPr bwMode="auto">
          <a:xfrm>
            <a:off x="343146" y="8124244"/>
            <a:ext cx="601550" cy="246905"/>
          </a:xfrm>
          <a:prstGeom prst="rect">
            <a:avLst/>
          </a:prstGeom>
          <a:noFill/>
          <a:ln w="9525">
            <a:noFill/>
            <a:miter lim="800000"/>
            <a:headEnd/>
            <a:tailEnd/>
          </a:ln>
        </p:spPr>
      </p:pic>
      <p:pic>
        <p:nvPicPr>
          <p:cNvPr id="2" name="Picture 1">
            <a:extLst>
              <a:ext uri="{FF2B5EF4-FFF2-40B4-BE49-F238E27FC236}">
                <a16:creationId xmlns:a16="http://schemas.microsoft.com/office/drawing/2014/main" id="{5B00E274-14F5-4A6B-B81A-8714054BFB91}"/>
              </a:ext>
            </a:extLst>
          </p:cNvPr>
          <p:cNvPicPr>
            <a:picLocks noChangeAspect="1"/>
          </p:cNvPicPr>
          <p:nvPr/>
        </p:nvPicPr>
        <p:blipFill>
          <a:blip r:embed="rId16"/>
          <a:stretch>
            <a:fillRect/>
          </a:stretch>
        </p:blipFill>
        <p:spPr>
          <a:xfrm>
            <a:off x="501401" y="7238935"/>
            <a:ext cx="314725" cy="313151"/>
          </a:xfrm>
          <a:prstGeom prst="rect">
            <a:avLst/>
          </a:prstGeom>
        </p:spPr>
      </p:pic>
    </p:spTree>
    <p:extLst>
      <p:ext uri="{BB962C8B-B14F-4D97-AF65-F5344CB8AC3E}">
        <p14:creationId xmlns:p14="http://schemas.microsoft.com/office/powerpoint/2010/main" val="170202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utterstock_441975598.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71520" y="273050"/>
            <a:ext cx="4223068" cy="5081270"/>
          </a:xfrm>
          <a:prstGeom prst="rect">
            <a:avLst/>
          </a:prstGeom>
        </p:spPr>
      </p:pic>
      <p:sp>
        <p:nvSpPr>
          <p:cNvPr id="5" name="Rectangle 4"/>
          <p:cNvSpPr/>
          <p:nvPr/>
        </p:nvSpPr>
        <p:spPr>
          <a:xfrm>
            <a:off x="277813" y="5466080"/>
            <a:ext cx="7216776" cy="4322445"/>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alloon_whit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450" y="6035899"/>
            <a:ext cx="455433" cy="455433"/>
          </a:xfrm>
          <a:prstGeom prst="rect">
            <a:avLst/>
          </a:prstGeom>
        </p:spPr>
      </p:pic>
      <p:sp>
        <p:nvSpPr>
          <p:cNvPr id="8" name="TextBox 7"/>
          <p:cNvSpPr txBox="1"/>
          <p:nvPr/>
        </p:nvSpPr>
        <p:spPr>
          <a:xfrm>
            <a:off x="1412654" y="5871572"/>
            <a:ext cx="5816821" cy="1077218"/>
          </a:xfrm>
          <a:prstGeom prst="rect">
            <a:avLst/>
          </a:prstGeom>
          <a:noFill/>
        </p:spPr>
        <p:txBody>
          <a:bodyPr wrap="square" rtlCol="0">
            <a:spAutoFit/>
          </a:bodyPr>
          <a:lstStyle/>
          <a:p>
            <a:r>
              <a:rPr lang="en-US" sz="3200" dirty="0">
                <a:solidFill>
                  <a:schemeClr val="bg1"/>
                </a:solidFill>
                <a:latin typeface="Arial"/>
                <a:cs typeface="Arial"/>
              </a:rPr>
              <a:t>Work toward a sustainable future</a:t>
            </a:r>
          </a:p>
        </p:txBody>
      </p:sp>
      <p:sp>
        <p:nvSpPr>
          <p:cNvPr id="9" name="TextBox 8"/>
          <p:cNvSpPr txBox="1"/>
          <p:nvPr/>
        </p:nvSpPr>
        <p:spPr>
          <a:xfrm>
            <a:off x="1412653" y="7080318"/>
            <a:ext cx="5816821" cy="1901867"/>
          </a:xfrm>
          <a:prstGeom prst="rect">
            <a:avLst/>
          </a:prstGeom>
          <a:noFill/>
        </p:spPr>
        <p:txBody>
          <a:bodyPr wrap="square" rtlCol="0">
            <a:spAutoFit/>
          </a:bodyPr>
          <a:lstStyle/>
          <a:p>
            <a:pPr>
              <a:lnSpc>
                <a:spcPct val="120000"/>
              </a:lnSpc>
            </a:pPr>
            <a:r>
              <a:rPr lang="en-US" sz="1100" dirty="0">
                <a:solidFill>
                  <a:schemeClr val="bg1"/>
                </a:solidFill>
                <a:latin typeface="Arial"/>
                <a:cs typeface="Arial"/>
              </a:rPr>
              <a:t>Our commitment to environmental conservation has been woven into the DNA of our manufacturing, logistics, product use and final disposal processes. With our sustainable practices, we can help you advance your green initiatives through eco-responsible procurement, recycling programs, paper reduction and output optimization.</a:t>
            </a:r>
          </a:p>
          <a:p>
            <a:pPr>
              <a:lnSpc>
                <a:spcPct val="120000"/>
              </a:lnSpc>
            </a:pPr>
            <a:endParaRPr lang="en-US" sz="1100" dirty="0">
              <a:solidFill>
                <a:schemeClr val="bg1"/>
              </a:solidFill>
              <a:latin typeface="Arial"/>
              <a:cs typeface="Arial"/>
            </a:endParaRPr>
          </a:p>
          <a:p>
            <a:pPr>
              <a:lnSpc>
                <a:spcPct val="120000"/>
              </a:lnSpc>
            </a:pPr>
            <a:r>
              <a:rPr lang="en-US" sz="1100" dirty="0">
                <a:solidFill>
                  <a:schemeClr val="bg1"/>
                </a:solidFill>
                <a:latin typeface="Arial"/>
                <a:cs typeface="Arial"/>
              </a:rPr>
              <a:t>All of our manufacturing facilities worldwide are ISO 14001-certified and support sustainable environmental management. We have been an ENERGY STAR</a:t>
            </a:r>
            <a:r>
              <a:rPr lang="en-US" sz="1100" baseline="30000" dirty="0">
                <a:solidFill>
                  <a:schemeClr val="bg1"/>
                </a:solidFill>
                <a:latin typeface="Arial"/>
                <a:cs typeface="Arial"/>
              </a:rPr>
              <a:t>®</a:t>
            </a:r>
            <a:r>
              <a:rPr lang="en-US" sz="1100" dirty="0">
                <a:solidFill>
                  <a:schemeClr val="bg1"/>
                </a:solidFill>
                <a:latin typeface="Arial"/>
                <a:cs typeface="Arial"/>
              </a:rPr>
              <a:t> partner for more than 20 years and were designated ENERGY STAR partner of the year for three years in a row.</a:t>
            </a:r>
          </a:p>
        </p:txBody>
      </p:sp>
      <p:pic>
        <p:nvPicPr>
          <p:cNvPr id="14" name="Picture 13" descr="sp-img-08.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7812" y="273050"/>
            <a:ext cx="2886543" cy="2307590"/>
          </a:xfrm>
          <a:prstGeom prst="rect">
            <a:avLst/>
          </a:prstGeom>
        </p:spPr>
      </p:pic>
      <p:pic>
        <p:nvPicPr>
          <p:cNvPr id="15" name="Picture 14" descr="close-up.jpg"/>
          <p:cNvPicPr>
            <a:picLocks noChangeAspect="1"/>
          </p:cNvPicPr>
          <p:nvPr/>
        </p:nvPicPr>
        <p:blipFill rotWithShape="1">
          <a:blip r:embed="rId6" cstate="print">
            <a:extLst>
              <a:ext uri="{28A0092B-C50C-407E-A947-70E740481C1C}">
                <a14:useLocalDpi xmlns:a14="http://schemas.microsoft.com/office/drawing/2010/main"/>
              </a:ext>
            </a:extLst>
          </a:blip>
          <a:srcRect b="-275"/>
          <a:stretch/>
        </p:blipFill>
        <p:spPr>
          <a:xfrm>
            <a:off x="277812" y="2702999"/>
            <a:ext cx="2886543" cy="2651321"/>
          </a:xfrm>
          <a:prstGeom prst="rect">
            <a:avLst/>
          </a:prstGeom>
        </p:spPr>
      </p:pic>
      <p:sp>
        <p:nvSpPr>
          <p:cNvPr id="10" name="Rectangle 9">
            <a:hlinkClick r:id="rId7"/>
          </p:cNvPr>
          <p:cNvSpPr/>
          <p:nvPr/>
        </p:nvSpPr>
        <p:spPr>
          <a:xfrm>
            <a:off x="1412653" y="9135421"/>
            <a:ext cx="3886200" cy="261610"/>
          </a:xfrm>
          <a:prstGeom prst="rect">
            <a:avLst/>
          </a:prstGeom>
        </p:spPr>
        <p:txBody>
          <a:bodyPr>
            <a:spAutoFit/>
          </a:bodyPr>
          <a:lstStyle/>
          <a:p>
            <a:r>
              <a:rPr lang="en-US" sz="1100" dirty="0">
                <a:solidFill>
                  <a:prstClr val="white"/>
                </a:solidFill>
                <a:latin typeface="Arial"/>
                <a:cs typeface="Arial"/>
              </a:rPr>
              <a:t>Learn more: ricoh-usa.com/environment</a:t>
            </a:r>
            <a:endParaRPr lang="en-US" dirty="0"/>
          </a:p>
        </p:txBody>
      </p:sp>
    </p:spTree>
    <p:extLst>
      <p:ext uri="{BB962C8B-B14F-4D97-AF65-F5344CB8AC3E}">
        <p14:creationId xmlns:p14="http://schemas.microsoft.com/office/powerpoint/2010/main" val="352921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813" y="5367647"/>
            <a:ext cx="7216775" cy="4409766"/>
          </a:xfrm>
          <a:prstGeom prst="rect">
            <a:avLst/>
          </a:prstGeom>
          <a:solidFill>
            <a:srgbClr val="CF14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54112" y="6393318"/>
            <a:ext cx="5843011" cy="2343655"/>
          </a:xfrm>
          <a:prstGeom prst="rect">
            <a:avLst/>
          </a:prstGeom>
          <a:noFill/>
        </p:spPr>
        <p:txBody>
          <a:bodyPr wrap="square" rtlCol="0">
            <a:spAutoFit/>
          </a:bodyPr>
          <a:lstStyle/>
          <a:p>
            <a:pPr algn="ctr">
              <a:lnSpc>
                <a:spcPct val="150000"/>
              </a:lnSpc>
            </a:pPr>
            <a:r>
              <a:rPr lang="en-US" dirty="0">
                <a:solidFill>
                  <a:srgbClr val="FFFFFF"/>
                </a:solidFill>
                <a:latin typeface="Arial"/>
                <a:cs typeface="Arial"/>
              </a:rPr>
              <a:t>Ricoh’s</a:t>
            </a:r>
            <a:r>
              <a:rPr lang="en-US" b="1" dirty="0">
                <a:solidFill>
                  <a:srgbClr val="FFFFFF"/>
                </a:solidFill>
                <a:latin typeface="Arial"/>
                <a:cs typeface="Arial"/>
              </a:rPr>
              <a:t> Digital Workplace Solutions</a:t>
            </a:r>
            <a:r>
              <a:rPr lang="en-US" dirty="0">
                <a:solidFill>
                  <a:srgbClr val="FFFFFF"/>
                </a:solidFill>
                <a:latin typeface="Arial"/>
                <a:cs typeface="Arial"/>
              </a:rPr>
              <a:t> combine the right services, expertise, and technology to optimize the flow of information, so you can improve employee productivity, better serve your customers, and grow your business.</a:t>
            </a:r>
          </a:p>
        </p:txBody>
      </p:sp>
      <p:pic>
        <p:nvPicPr>
          <p:cNvPr id="8" name="Picture 7" descr="balloon_white.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005" y="6551275"/>
            <a:ext cx="455433" cy="455433"/>
          </a:xfrm>
          <a:prstGeom prst="rect">
            <a:avLst/>
          </a:prstGeom>
        </p:spPr>
      </p:pic>
      <p:pic>
        <p:nvPicPr>
          <p:cNvPr id="9" name="Picture 8" descr="shutterstock_329950940.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0988" y="276225"/>
            <a:ext cx="7216775" cy="4881034"/>
          </a:xfrm>
          <a:prstGeom prst="rect">
            <a:avLst/>
          </a:prstGeom>
        </p:spPr>
      </p:pic>
    </p:spTree>
    <p:extLst>
      <p:ext uri="{BB962C8B-B14F-4D97-AF65-F5344CB8AC3E}">
        <p14:creationId xmlns:p14="http://schemas.microsoft.com/office/powerpoint/2010/main" val="336923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coh Lock Up Red Hi Res Vector EPS Fil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140" y="4182044"/>
            <a:ext cx="2647660" cy="1161254"/>
          </a:xfrm>
          <a:prstGeom prst="rect">
            <a:avLst/>
          </a:prstGeom>
        </p:spPr>
      </p:pic>
      <p:sp>
        <p:nvSpPr>
          <p:cNvPr id="4" name="Rectangle 3"/>
          <p:cNvSpPr/>
          <p:nvPr/>
        </p:nvSpPr>
        <p:spPr>
          <a:xfrm>
            <a:off x="260153" y="8079000"/>
            <a:ext cx="7234434" cy="1631216"/>
          </a:xfrm>
          <a:prstGeom prst="rect">
            <a:avLst/>
          </a:prstGeom>
        </p:spPr>
        <p:txBody>
          <a:bodyPr wrap="square" anchor="t">
            <a:spAutoFit/>
          </a:bodyPr>
          <a:lstStyle/>
          <a:p>
            <a:r>
              <a:rPr lang="en-US" sz="1000" dirty="0">
                <a:latin typeface="Arial"/>
                <a:cs typeface="Arial"/>
              </a:rPr>
              <a:t>Ricoh USA, Inc. </a:t>
            </a:r>
            <a:r>
              <a:rPr lang="en-US" sz="1000" dirty="0">
                <a:latin typeface="Arial"/>
                <a:ea typeface="+mn-lt"/>
                <a:cs typeface="Arial"/>
              </a:rPr>
              <a:t>300 </a:t>
            </a:r>
            <a:r>
              <a:rPr lang="en-US" sz="1000" dirty="0" err="1">
                <a:latin typeface="Arial"/>
                <a:ea typeface="+mn-lt"/>
                <a:cs typeface="Arial"/>
              </a:rPr>
              <a:t>Eagleview</a:t>
            </a:r>
            <a:r>
              <a:rPr lang="en-US" sz="1000" dirty="0">
                <a:latin typeface="Arial"/>
                <a:ea typeface="+mn-lt"/>
                <a:cs typeface="Arial"/>
              </a:rPr>
              <a:t> Blvd Ste 200, Exton, PA, 19341</a:t>
            </a:r>
            <a:r>
              <a:rPr lang="en-US" sz="1000" dirty="0">
                <a:latin typeface="Arial"/>
                <a:cs typeface="Arial"/>
              </a:rPr>
              <a:t> | 1-800-63-RICOH</a:t>
            </a:r>
          </a:p>
          <a:p>
            <a:endParaRPr lang="en-US" sz="1000" dirty="0">
              <a:latin typeface="Arial" pitchFamily="34" charset="0"/>
              <a:cs typeface="Arial" pitchFamily="34" charset="0"/>
            </a:endParaRPr>
          </a:p>
          <a:p>
            <a:r>
              <a:rPr lang="en-US" sz="1000" dirty="0">
                <a:latin typeface="Arial"/>
                <a:cs typeface="Arial"/>
              </a:rPr>
              <a:t>©2020 Ricoh USA, Inc. All rights reserved. Ricoh® and the Ricoh logo are registered trademarks of Ricoh Company, Ltd. All other trademarks are the property of their respective owners. The content of this document, and the appearance, features and specifications of Ricoh products and services are subject to change from time to time without notice. Products are shown with optional features. While care has been taken to ensure the accuracy of this information, Ricoh makes no representation or warranties about the accuracy, completeness or adequacy of the information contained herein, and shall not be liable for any errors or omissions in these materials. Actual results will vary depending upon use of the products and services, and the conditions and factors affecting performance. The only warranties for Ricoh products and services are as set forth in the express warranty statements accompanying them.</a:t>
            </a:r>
          </a:p>
        </p:txBody>
      </p:sp>
    </p:spTree>
    <p:extLst>
      <p:ext uri="{BB962C8B-B14F-4D97-AF65-F5344CB8AC3E}">
        <p14:creationId xmlns:p14="http://schemas.microsoft.com/office/powerpoint/2010/main" val="118849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47392-08C0-4C96-8BCE-BDD947CE4F28}"/>
              </a:ext>
            </a:extLst>
          </p:cNvPr>
          <p:cNvPicPr>
            <a:picLocks noChangeAspect="1"/>
          </p:cNvPicPr>
          <p:nvPr/>
        </p:nvPicPr>
        <p:blipFill>
          <a:blip r:embed="rId3"/>
          <a:stretch>
            <a:fillRect/>
          </a:stretch>
        </p:blipFill>
        <p:spPr>
          <a:xfrm>
            <a:off x="236132" y="4728550"/>
            <a:ext cx="1449794" cy="733375"/>
          </a:xfrm>
          <a:prstGeom prst="rect">
            <a:avLst/>
          </a:prstGeom>
        </p:spPr>
      </p:pic>
      <p:sp>
        <p:nvSpPr>
          <p:cNvPr id="4" name="Rectangle 12"/>
          <p:cNvSpPr>
            <a:spLocks noChangeArrowheads="1"/>
          </p:cNvSpPr>
          <p:nvPr/>
        </p:nvSpPr>
        <p:spPr bwMode="auto">
          <a:xfrm>
            <a:off x="451449" y="400210"/>
            <a:ext cx="5705475"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Cover Letter</a:t>
            </a:r>
          </a:p>
        </p:txBody>
      </p:sp>
      <p:sp>
        <p:nvSpPr>
          <p:cNvPr id="5" name="TextBox 4"/>
          <p:cNvSpPr txBox="1"/>
          <p:nvPr/>
        </p:nvSpPr>
        <p:spPr>
          <a:xfrm>
            <a:off x="255181" y="1280160"/>
            <a:ext cx="7220039" cy="5262979"/>
          </a:xfrm>
          <a:prstGeom prst="rect">
            <a:avLst/>
          </a:prstGeom>
          <a:noFill/>
        </p:spPr>
        <p:txBody>
          <a:bodyPr wrap="square" rtlCol="0">
            <a:spAutoFit/>
          </a:bodyPr>
          <a:lstStyle/>
          <a:p>
            <a:pPr algn="just"/>
            <a:r>
              <a:rPr lang="en-US" sz="1200" dirty="0">
                <a:latin typeface="Arial" pitchFamily="34" charset="0"/>
                <a:cs typeface="Arial" pitchFamily="34" charset="0"/>
              </a:rPr>
              <a:t>Dear Yvette,</a:t>
            </a:r>
          </a:p>
          <a:p>
            <a:pPr algn="just"/>
            <a:endParaRPr lang="en-US" sz="1200" dirty="0">
              <a:latin typeface="Arial" pitchFamily="34" charset="0"/>
              <a:cs typeface="Arial" pitchFamily="34" charset="0"/>
            </a:endParaRPr>
          </a:p>
          <a:p>
            <a:pPr algn="just"/>
            <a:endParaRPr lang="en-US" sz="1200" dirty="0">
              <a:latin typeface="Arial" pitchFamily="34" charset="0"/>
              <a:cs typeface="Arial" pitchFamily="34" charset="0"/>
            </a:endParaRPr>
          </a:p>
          <a:p>
            <a:r>
              <a:rPr lang="en-US" sz="1200" dirty="0">
                <a:latin typeface="Arial" pitchFamily="34" charset="0"/>
                <a:cs typeface="Arial" pitchFamily="34" charset="0"/>
              </a:rPr>
              <a:t>On behalf of your Ricoh team, thank you for meeting with us to discuss your organization’s challenges and how we can deliver the solutions that will help propel your Charter School forward and position you for success. Based on our conversations, I have prepared a proposal that will assist you in achieving your goals. </a:t>
            </a:r>
          </a:p>
          <a:p>
            <a:endParaRPr lang="en-US" sz="1200" dirty="0">
              <a:latin typeface="Arial" pitchFamily="34" charset="0"/>
              <a:cs typeface="Arial" pitchFamily="34" charset="0"/>
            </a:endParaRPr>
          </a:p>
          <a:p>
            <a:r>
              <a:rPr lang="en-US" sz="1200" dirty="0">
                <a:latin typeface="Arial" pitchFamily="34" charset="0"/>
                <a:cs typeface="Arial" pitchFamily="34" charset="0"/>
              </a:rPr>
              <a:t>Ricoh has transformed the way people live and work with breakthrough technologies and services. Our solutions help you to remove obstacles to sustained growth by optimizing the flow of information and automating antiquated processes to increase productivity. </a:t>
            </a:r>
          </a:p>
          <a:p>
            <a:endParaRPr lang="en-US" sz="1200" dirty="0">
              <a:latin typeface="Arial" pitchFamily="34" charset="0"/>
              <a:cs typeface="Arial" pitchFamily="34" charset="0"/>
            </a:endParaRPr>
          </a:p>
          <a:p>
            <a:r>
              <a:rPr lang="en-US" sz="1200" dirty="0">
                <a:latin typeface="Arial" pitchFamily="34" charset="0"/>
                <a:cs typeface="Arial" pitchFamily="34" charset="0"/>
              </a:rPr>
              <a:t>In addition, our extensive experience in a wide range of industries gives us in-depth knowledge of your unique challenges — and how our services can help overcome them. </a:t>
            </a:r>
          </a:p>
          <a:p>
            <a:endParaRPr lang="en-US" sz="1200" dirty="0">
              <a:latin typeface="Arial" pitchFamily="34" charset="0"/>
              <a:cs typeface="Arial" pitchFamily="34" charset="0"/>
            </a:endParaRPr>
          </a:p>
          <a:p>
            <a:r>
              <a:rPr lang="en-US" sz="1200" dirty="0">
                <a:latin typeface="Arial" pitchFamily="34" charset="0"/>
                <a:cs typeface="Arial" pitchFamily="34" charset="0"/>
              </a:rPr>
              <a:t>We appreciate your time and look forward to helping your organization work smarter.</a:t>
            </a:r>
          </a:p>
          <a:p>
            <a:pPr lvl="0"/>
            <a:endParaRPr lang="en-US" sz="1200" dirty="0">
              <a:latin typeface="Arial" pitchFamily="34" charset="0"/>
              <a:cs typeface="Arial" pitchFamily="34" charset="0"/>
            </a:endParaRPr>
          </a:p>
          <a:p>
            <a:pPr lvl="0"/>
            <a:endParaRPr lang="en-US" sz="1200" dirty="0">
              <a:latin typeface="Arial" pitchFamily="34" charset="0"/>
              <a:cs typeface="Arial" pitchFamily="34" charset="0"/>
            </a:endParaRPr>
          </a:p>
          <a:p>
            <a:pPr lvl="0"/>
            <a:r>
              <a:rPr lang="en-US" sz="1200" dirty="0">
                <a:latin typeface="Arial" pitchFamily="34" charset="0"/>
                <a:cs typeface="Arial" pitchFamily="34" charset="0"/>
              </a:rPr>
              <a:t>Sincerely,</a:t>
            </a:r>
          </a:p>
          <a:p>
            <a:pPr lvl="0" algn="just"/>
            <a:endParaRPr lang="en-US" sz="1200" dirty="0">
              <a:latin typeface="Arial" pitchFamily="34" charset="0"/>
              <a:cs typeface="Arial" pitchFamily="34" charset="0"/>
            </a:endParaRPr>
          </a:p>
          <a:p>
            <a:pPr lvl="0" algn="just"/>
            <a:endParaRPr lang="en-US" sz="1200" dirty="0">
              <a:latin typeface="Arial" pitchFamily="34" charset="0"/>
              <a:cs typeface="Arial" pitchFamily="34" charset="0"/>
            </a:endParaRPr>
          </a:p>
          <a:p>
            <a:pPr lvl="0" algn="just"/>
            <a:endParaRPr lang="en-US" sz="1200" dirty="0">
              <a:latin typeface="Arial" pitchFamily="34" charset="0"/>
              <a:cs typeface="Arial" pitchFamily="34" charset="0"/>
            </a:endParaRPr>
          </a:p>
          <a:p>
            <a:pPr lvl="0" algn="just"/>
            <a:r>
              <a:rPr lang="en-US" sz="1200" dirty="0">
                <a:latin typeface="Arial" pitchFamily="34" charset="0"/>
                <a:cs typeface="Arial" pitchFamily="34" charset="0"/>
              </a:rPr>
              <a:t>Joseph Chuan</a:t>
            </a:r>
          </a:p>
          <a:p>
            <a:pPr lvl="0" algn="just"/>
            <a:r>
              <a:rPr lang="en-US" sz="1200" dirty="0">
                <a:latin typeface="Arial" pitchFamily="34" charset="0"/>
                <a:cs typeface="Arial" pitchFamily="34" charset="0"/>
              </a:rPr>
              <a:t>Branch Manager, Greater Los Angeles</a:t>
            </a:r>
          </a:p>
          <a:p>
            <a:pPr lvl="0" algn="just"/>
            <a:r>
              <a:rPr lang="en-US" sz="1200" dirty="0">
                <a:latin typeface="Arial" pitchFamily="34" charset="0"/>
                <a:cs typeface="Arial" pitchFamily="34" charset="0"/>
              </a:rPr>
              <a:t>805-200-6865</a:t>
            </a:r>
          </a:p>
          <a:p>
            <a:pPr lvl="0" algn="just"/>
            <a:r>
              <a:rPr lang="en-US" sz="1200" dirty="0">
                <a:latin typeface="Arial" pitchFamily="34" charset="0"/>
                <a:cs typeface="Arial" pitchFamily="34" charset="0"/>
              </a:rPr>
              <a:t>joseph.chuan@ricoh-usa.com</a:t>
            </a:r>
          </a:p>
          <a:p>
            <a:pPr lvl="0" algn="just"/>
            <a:endParaRPr lang="en-US" sz="1200" dirty="0">
              <a:latin typeface="Arial" pitchFamily="34" charset="0"/>
              <a:cs typeface="Arial" pitchFamily="34" charset="0"/>
            </a:endParaRPr>
          </a:p>
          <a:p>
            <a:pPr lvl="0" algn="just"/>
            <a:endParaRPr lang="en-US" sz="1200" dirty="0">
              <a:latin typeface="Arial" pitchFamily="34" charset="0"/>
              <a:cs typeface="Arial" pitchFamily="34" charset="0"/>
            </a:endParaRPr>
          </a:p>
        </p:txBody>
      </p:sp>
      <p:sp>
        <p:nvSpPr>
          <p:cNvPr id="6" name="Slide Number Placeholder 9"/>
          <p:cNvSpPr>
            <a:spLocks noGrp="1"/>
          </p:cNvSpPr>
          <p:nvPr>
            <p:ph type="sldNum" sz="quarter" idx="12"/>
          </p:nvPr>
        </p:nvSpPr>
        <p:spPr>
          <a:xfrm>
            <a:off x="5789893" y="9461928"/>
            <a:ext cx="1812925" cy="534987"/>
          </a:xfrm>
        </p:spPr>
        <p:txBody>
          <a:bodyPr/>
          <a:lstStyle/>
          <a:p>
            <a:fld id="{ECB2F637-54F5-F547-B810-CADC08803205}"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71702" y="6914261"/>
            <a:ext cx="1960852" cy="2324317"/>
            <a:chOff x="371702" y="6914261"/>
            <a:chExt cx="1960852" cy="2324317"/>
          </a:xfrm>
        </p:grpSpPr>
        <p:pic>
          <p:nvPicPr>
            <p:cNvPr id="5" name="Picture 4" descr="quote_w.png"/>
            <p:cNvPicPr>
              <a:picLocks noChangeAspect="1"/>
            </p:cNvPicPr>
            <p:nvPr/>
          </p:nvPicPr>
          <p:blipFill>
            <a:blip r:embed="rId3" cstate="print">
              <a:alphaModFix amt="50000"/>
              <a:extLst>
                <a:ext uri="{28A0092B-C50C-407E-A947-70E740481C1C}">
                  <a14:useLocalDpi xmlns:a14="http://schemas.microsoft.com/office/drawing/2010/main"/>
                </a:ext>
              </a:extLst>
            </a:blip>
            <a:stretch>
              <a:fillRect/>
            </a:stretch>
          </p:blipFill>
          <p:spPr>
            <a:xfrm>
              <a:off x="371702" y="6914261"/>
              <a:ext cx="414744" cy="320040"/>
            </a:xfrm>
            <a:prstGeom prst="rect">
              <a:avLst/>
            </a:prstGeom>
          </p:spPr>
        </p:pic>
        <p:pic>
          <p:nvPicPr>
            <p:cNvPr id="6" name="Picture 5" descr="quote_w.png"/>
            <p:cNvPicPr>
              <a:picLocks noChangeAspect="1"/>
            </p:cNvPicPr>
            <p:nvPr/>
          </p:nvPicPr>
          <p:blipFill>
            <a:blip r:embed="rId3" cstate="print">
              <a:alphaModFix amt="50000"/>
              <a:extLst>
                <a:ext uri="{28A0092B-C50C-407E-A947-70E740481C1C}">
                  <a14:useLocalDpi xmlns:a14="http://schemas.microsoft.com/office/drawing/2010/main"/>
                </a:ext>
              </a:extLst>
            </a:blip>
            <a:stretch>
              <a:fillRect/>
            </a:stretch>
          </p:blipFill>
          <p:spPr>
            <a:xfrm rot="10800000">
              <a:off x="1917810" y="8000749"/>
              <a:ext cx="414744" cy="320040"/>
            </a:xfrm>
            <a:prstGeom prst="rect">
              <a:avLst/>
            </a:prstGeom>
          </p:spPr>
        </p:pic>
        <p:sp>
          <p:nvSpPr>
            <p:cNvPr id="7" name="TextBox 6"/>
            <p:cNvSpPr txBox="1"/>
            <p:nvPr/>
          </p:nvSpPr>
          <p:spPr>
            <a:xfrm>
              <a:off x="468936" y="6928715"/>
              <a:ext cx="1814556" cy="2309863"/>
            </a:xfrm>
            <a:prstGeom prst="rect">
              <a:avLst/>
            </a:prstGeom>
            <a:noFill/>
          </p:spPr>
          <p:txBody>
            <a:bodyPr wrap="square" rtlCol="0">
              <a:spAutoFit/>
            </a:bodyPr>
            <a:lstStyle/>
            <a:p>
              <a:pPr algn="ctr">
                <a:lnSpc>
                  <a:spcPct val="110000"/>
                </a:lnSpc>
              </a:pPr>
              <a:r>
                <a:rPr lang="en-US" sz="1100" i="1" dirty="0">
                  <a:solidFill>
                    <a:schemeClr val="bg1"/>
                  </a:solidFill>
                  <a:latin typeface="Arial"/>
                  <a:cs typeface="Arial"/>
                </a:rPr>
                <a:t>Ricoh’s team is always there when we need them. And they understand and respect what we do, so they work diligently to resolve issues quickly.</a:t>
              </a:r>
            </a:p>
            <a:p>
              <a:pPr algn="ctr">
                <a:lnSpc>
                  <a:spcPct val="110000"/>
                </a:lnSpc>
              </a:pPr>
              <a:endParaRPr lang="en-US" sz="1100" b="1" i="1" dirty="0">
                <a:solidFill>
                  <a:schemeClr val="bg1"/>
                </a:solidFill>
                <a:latin typeface="Arial"/>
                <a:cs typeface="Arial"/>
              </a:endParaRPr>
            </a:p>
            <a:p>
              <a:pPr algn="ctr">
                <a:lnSpc>
                  <a:spcPct val="110000"/>
                </a:lnSpc>
              </a:pPr>
              <a:endParaRPr lang="en-US" sz="1100" b="1" i="1" dirty="0">
                <a:solidFill>
                  <a:schemeClr val="bg1"/>
                </a:solidFill>
                <a:latin typeface="Arial"/>
                <a:cs typeface="Arial"/>
              </a:endParaRPr>
            </a:p>
            <a:p>
              <a:pPr algn="ctr">
                <a:lnSpc>
                  <a:spcPct val="110000"/>
                </a:lnSpc>
              </a:pPr>
              <a:r>
                <a:rPr lang="en-US" sz="1100" b="1" dirty="0">
                  <a:solidFill>
                    <a:schemeClr val="bg1"/>
                  </a:solidFill>
                  <a:latin typeface="Arial"/>
                  <a:cs typeface="Arial"/>
                </a:rPr>
                <a:t>Oregon based</a:t>
              </a:r>
            </a:p>
            <a:p>
              <a:pPr algn="ctr">
                <a:lnSpc>
                  <a:spcPct val="110000"/>
                </a:lnSpc>
              </a:pPr>
              <a:r>
                <a:rPr lang="en-US" sz="1100" b="1" dirty="0">
                  <a:solidFill>
                    <a:schemeClr val="bg1"/>
                  </a:solidFill>
                  <a:latin typeface="Arial"/>
                  <a:cs typeface="Arial"/>
                </a:rPr>
                <a:t>Non-profit Organization</a:t>
              </a:r>
            </a:p>
            <a:p>
              <a:pPr algn="ctr">
                <a:lnSpc>
                  <a:spcPct val="110000"/>
                </a:lnSpc>
              </a:pPr>
              <a:endParaRPr lang="en-US" sz="1000" b="1" i="1" dirty="0">
                <a:solidFill>
                  <a:schemeClr val="bg1"/>
                </a:solidFill>
                <a:latin typeface="Arial"/>
                <a:cs typeface="Arial"/>
              </a:endParaRPr>
            </a:p>
          </p:txBody>
        </p:sp>
      </p:grpSp>
      <p:sp>
        <p:nvSpPr>
          <p:cNvPr id="8" name="TextBox 7"/>
          <p:cNvSpPr txBox="1"/>
          <p:nvPr/>
        </p:nvSpPr>
        <p:spPr>
          <a:xfrm>
            <a:off x="371702" y="1501414"/>
            <a:ext cx="1960852" cy="374871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20000"/>
              </a:lnSpc>
            </a:pPr>
            <a:r>
              <a:rPr lang="en-US" sz="1100" dirty="0">
                <a:solidFill>
                  <a:schemeClr val="bg1"/>
                </a:solidFill>
                <a:latin typeface="Arial" pitchFamily="34" charset="0"/>
                <a:cs typeface="Arial" pitchFamily="34" charset="0"/>
              </a:rPr>
              <a:t>For over 80 years, Ricoh has transformed the way people work with breakthrough technologies that help businesses innovate and grow. Our focus has always been to envision what the future will look like so that we can help prepare you for success. Today, that means improving workplaces using innovative technologies &amp; services enabling individuals to work smarter.</a:t>
            </a:r>
            <a:br>
              <a:rPr lang="en-US" sz="1100" dirty="0">
                <a:solidFill>
                  <a:schemeClr val="bg1"/>
                </a:solidFill>
                <a:latin typeface="Arial"/>
                <a:cs typeface="Arial"/>
              </a:rPr>
            </a:br>
            <a:br>
              <a:rPr lang="en-US" sz="1100" dirty="0">
                <a:solidFill>
                  <a:schemeClr val="bg1"/>
                </a:solidFill>
                <a:latin typeface="Arial"/>
                <a:cs typeface="Arial"/>
              </a:rPr>
            </a:br>
            <a:r>
              <a:rPr lang="en-US" sz="1100" dirty="0">
                <a:solidFill>
                  <a:schemeClr val="bg1"/>
                </a:solidFill>
                <a:latin typeface="Arial"/>
                <a:cs typeface="Arial"/>
              </a:rPr>
              <a:t>Learn more:</a:t>
            </a:r>
          </a:p>
          <a:p>
            <a:pPr algn="ctr">
              <a:lnSpc>
                <a:spcPct val="120000"/>
              </a:lnSpc>
            </a:pPr>
            <a:r>
              <a:rPr lang="en-US" sz="1100" dirty="0">
                <a:solidFill>
                  <a:schemeClr val="bg1"/>
                </a:solidFill>
                <a:latin typeface="Arial"/>
                <a:cs typeface="Arial"/>
              </a:rPr>
              <a:t> ricoh-usa.com/about-us</a:t>
            </a:r>
          </a:p>
        </p:txBody>
      </p:sp>
      <p:sp>
        <p:nvSpPr>
          <p:cNvPr id="9" name="TextBox 8"/>
          <p:cNvSpPr txBox="1"/>
          <p:nvPr/>
        </p:nvSpPr>
        <p:spPr>
          <a:xfrm>
            <a:off x="276816" y="1141633"/>
            <a:ext cx="2190338"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600" dirty="0">
                <a:solidFill>
                  <a:srgbClr val="FFFFFF"/>
                </a:solidFill>
                <a:latin typeface="Arial"/>
                <a:cs typeface="Arial"/>
              </a:rPr>
              <a:t>About Ricoh</a:t>
            </a:r>
          </a:p>
        </p:txBody>
      </p:sp>
      <p:sp>
        <p:nvSpPr>
          <p:cNvPr id="10" name="Rectangle 9">
            <a:hlinkClick r:id="rId4"/>
          </p:cNvPr>
          <p:cNvSpPr/>
          <p:nvPr/>
        </p:nvSpPr>
        <p:spPr>
          <a:xfrm>
            <a:off x="512066" y="5039745"/>
            <a:ext cx="1696294" cy="6350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descr="C:\Users\GMangos\Desktop\white_video.png">
            <a:hlinkClick r:id="rId5"/>
          </p:cNvPr>
          <p:cNvPicPr>
            <a:picLocks noChangeAspect="1" noChangeArrowheads="1"/>
          </p:cNvPicPr>
          <p:nvPr/>
        </p:nvPicPr>
        <p:blipFill>
          <a:blip r:embed="rId6" cstate="print"/>
          <a:srcRect/>
          <a:stretch>
            <a:fillRect/>
          </a:stretch>
        </p:blipFill>
        <p:spPr bwMode="auto">
          <a:xfrm>
            <a:off x="421020" y="5848989"/>
            <a:ext cx="183017" cy="256224"/>
          </a:xfrm>
          <a:prstGeom prst="rect">
            <a:avLst/>
          </a:prstGeom>
          <a:noFill/>
        </p:spPr>
      </p:pic>
      <p:sp>
        <p:nvSpPr>
          <p:cNvPr id="12" name="Rectangle 11">
            <a:hlinkClick r:id="rId5"/>
          </p:cNvPr>
          <p:cNvSpPr/>
          <p:nvPr/>
        </p:nvSpPr>
        <p:spPr>
          <a:xfrm>
            <a:off x="642929" y="5822848"/>
            <a:ext cx="1672253" cy="369332"/>
          </a:xfrm>
          <a:prstGeom prst="rect">
            <a:avLst/>
          </a:prstGeom>
        </p:spPr>
        <p:txBody>
          <a:bodyPr wrap="none">
            <a:spAutoFit/>
          </a:bodyPr>
          <a:lstStyle/>
          <a:p>
            <a:r>
              <a:rPr lang="en-US" sz="900" dirty="0">
                <a:solidFill>
                  <a:schemeClr val="bg1"/>
                </a:solidFill>
                <a:latin typeface="Arial"/>
                <a:cs typeface="Arial"/>
              </a:rPr>
              <a:t>Video:  Ricoh is empowering</a:t>
            </a:r>
          </a:p>
          <a:p>
            <a:r>
              <a:rPr lang="en-US" sz="900" dirty="0">
                <a:solidFill>
                  <a:schemeClr val="bg1"/>
                </a:solidFill>
                <a:latin typeface="Arial"/>
                <a:cs typeface="Arial"/>
              </a:rPr>
              <a:t>digital workplaces</a:t>
            </a:r>
            <a:endParaRPr lang="en-US" sz="900" dirty="0"/>
          </a:p>
        </p:txBody>
      </p:sp>
      <p:sp>
        <p:nvSpPr>
          <p:cNvPr id="13" name="TextBox 12"/>
          <p:cNvSpPr txBox="1"/>
          <p:nvPr/>
        </p:nvSpPr>
        <p:spPr>
          <a:xfrm>
            <a:off x="2828531" y="415352"/>
            <a:ext cx="2921293" cy="461665"/>
          </a:xfrm>
          <a:prstGeom prst="rect">
            <a:avLst/>
          </a:prstGeom>
          <a:noFill/>
        </p:spPr>
        <p:txBody>
          <a:bodyPr wrap="none" rtlCol="0">
            <a:spAutoFit/>
          </a:bodyPr>
          <a:lstStyle/>
          <a:p>
            <a:r>
              <a:rPr lang="en-US" sz="2400" dirty="0">
                <a:latin typeface="Arial"/>
                <a:cs typeface="Arial"/>
              </a:rPr>
              <a:t>Executive Summary</a:t>
            </a:r>
          </a:p>
        </p:txBody>
      </p:sp>
      <p:sp>
        <p:nvSpPr>
          <p:cNvPr id="32" name="Text Box 3"/>
          <p:cNvSpPr txBox="1">
            <a:spLocks noChangeArrowheads="1"/>
          </p:cNvSpPr>
          <p:nvPr/>
        </p:nvSpPr>
        <p:spPr bwMode="auto">
          <a:xfrm>
            <a:off x="2888542" y="1034198"/>
            <a:ext cx="4489078" cy="2220777"/>
          </a:xfrm>
          <a:prstGeom prst="rect">
            <a:avLst/>
          </a:prstGeom>
          <a:noFill/>
          <a:ln w="9525">
            <a:noFill/>
            <a:miter lim="800000"/>
            <a:headEnd/>
            <a:tailEnd/>
          </a:ln>
        </p:spPr>
        <p:txBody>
          <a:bodyPr wrap="square" lIns="102590" tIns="51296" rIns="102590" bIns="51296">
            <a:spAutoFit/>
          </a:bodyPr>
          <a:lstStyle/>
          <a:p>
            <a:pPr defTabSz="1019175"/>
            <a:r>
              <a:rPr lang="en-US" sz="1800" dirty="0">
                <a:latin typeface="Arial"/>
                <a:cs typeface="Arial"/>
              </a:rPr>
              <a:t>Current State</a:t>
            </a:r>
            <a:endParaRPr lang="en-US" sz="1800" i="1" dirty="0">
              <a:latin typeface="Arial"/>
              <a:cs typeface="Arial"/>
            </a:endParaRPr>
          </a:p>
          <a:p>
            <a:pPr defTabSz="1019175">
              <a:lnSpc>
                <a:spcPct val="110000"/>
              </a:lnSpc>
            </a:pPr>
            <a:endParaRPr lang="en-US" sz="1200" dirty="0">
              <a:solidFill>
                <a:schemeClr val="tx1">
                  <a:lumMod val="85000"/>
                  <a:lumOff val="15000"/>
                </a:schemeClr>
              </a:solidFill>
              <a:latin typeface="Arial"/>
              <a:cs typeface="Arial"/>
            </a:endParaRPr>
          </a:p>
          <a:p>
            <a:pPr defTabSz="1019175">
              <a:lnSpc>
                <a:spcPct val="110000"/>
              </a:lnSpc>
              <a:spcAft>
                <a:spcPts val="600"/>
              </a:spcAft>
            </a:pPr>
            <a:r>
              <a:rPr lang="en-US" sz="1200" dirty="0">
                <a:solidFill>
                  <a:schemeClr val="tx1">
                    <a:lumMod val="85000"/>
                    <a:lumOff val="15000"/>
                  </a:schemeClr>
                </a:solidFill>
                <a:latin typeface="Arial"/>
                <a:cs typeface="Arial"/>
              </a:rPr>
              <a:t>Ricoh’s analysis of your current situation revealed:</a:t>
            </a: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Current contract does not have consolidated billing and does not take advantage of economies of scale</a:t>
            </a: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No means to track or measure printing/copying</a:t>
            </a: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Budget shortfall requires a combination of short-term and long-term reductions in fixed and variable costs to retain staff and faculty</a:t>
            </a:r>
          </a:p>
        </p:txBody>
      </p:sp>
      <p:sp>
        <p:nvSpPr>
          <p:cNvPr id="33" name="TextBox 32"/>
          <p:cNvSpPr txBox="1"/>
          <p:nvPr/>
        </p:nvSpPr>
        <p:spPr>
          <a:xfrm>
            <a:off x="2864352" y="3991898"/>
            <a:ext cx="4475140" cy="1830950"/>
          </a:xfrm>
          <a:prstGeom prst="rect">
            <a:avLst/>
          </a:prstGeom>
          <a:noFill/>
        </p:spPr>
        <p:txBody>
          <a:bodyPr wrap="square" rtlCol="0">
            <a:spAutoFit/>
          </a:bodyPr>
          <a:lstStyle/>
          <a:p>
            <a:pPr>
              <a:lnSpc>
                <a:spcPct val="110000"/>
              </a:lnSpc>
            </a:pPr>
            <a:r>
              <a:rPr lang="en-US" sz="1800" dirty="0">
                <a:solidFill>
                  <a:schemeClr val="tx1">
                    <a:lumMod val="85000"/>
                    <a:lumOff val="15000"/>
                  </a:schemeClr>
                </a:solidFill>
                <a:latin typeface="Arial"/>
                <a:cs typeface="Arial"/>
              </a:rPr>
              <a:t>Goals</a:t>
            </a:r>
          </a:p>
          <a:p>
            <a:pPr defTabSz="1019175">
              <a:lnSpc>
                <a:spcPct val="110000"/>
              </a:lnSpc>
            </a:pPr>
            <a:endParaRPr lang="en-US" sz="1200" dirty="0">
              <a:solidFill>
                <a:schemeClr val="tx1">
                  <a:lumMod val="85000"/>
                  <a:lumOff val="15000"/>
                </a:schemeClr>
              </a:solidFill>
              <a:latin typeface="Arial"/>
              <a:cs typeface="Arial"/>
            </a:endParaRP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Reduce fixed and variable costs</a:t>
            </a: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Solution to track, measure and manage print easily</a:t>
            </a: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Improve service with guarantees for uptime and productivity</a:t>
            </a:r>
          </a:p>
          <a:p>
            <a:pPr marL="114300" lvl="1" indent="-114300"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Utilize a State approved contract vehicle that provides flexibility in case situations arise like non-appropriations</a:t>
            </a:r>
          </a:p>
        </p:txBody>
      </p:sp>
      <p:sp>
        <p:nvSpPr>
          <p:cNvPr id="34" name="TextBox 33"/>
          <p:cNvSpPr txBox="1"/>
          <p:nvPr/>
        </p:nvSpPr>
        <p:spPr>
          <a:xfrm>
            <a:off x="2864352" y="6931466"/>
            <a:ext cx="4475140" cy="1957139"/>
          </a:xfrm>
          <a:prstGeom prst="rect">
            <a:avLst/>
          </a:prstGeom>
          <a:noFill/>
        </p:spPr>
        <p:txBody>
          <a:bodyPr wrap="square" rtlCol="0">
            <a:spAutoFit/>
          </a:bodyPr>
          <a:lstStyle/>
          <a:p>
            <a:pPr>
              <a:lnSpc>
                <a:spcPct val="110000"/>
              </a:lnSpc>
            </a:pPr>
            <a:r>
              <a:rPr lang="en-US" sz="1800" dirty="0">
                <a:solidFill>
                  <a:schemeClr val="tx1">
                    <a:lumMod val="85000"/>
                    <a:lumOff val="15000"/>
                  </a:schemeClr>
                </a:solidFill>
                <a:latin typeface="Arial"/>
                <a:cs typeface="Arial"/>
              </a:rPr>
              <a:t>Proposed Solution</a:t>
            </a:r>
          </a:p>
          <a:p>
            <a:pPr>
              <a:lnSpc>
                <a:spcPct val="110000"/>
              </a:lnSpc>
              <a:buClr>
                <a:srgbClr val="CF142B"/>
              </a:buClr>
            </a:pPr>
            <a:endParaRPr lang="en-US" sz="1200" dirty="0">
              <a:solidFill>
                <a:schemeClr val="tx1">
                  <a:lumMod val="85000"/>
                  <a:lumOff val="15000"/>
                </a:schemeClr>
              </a:solidFill>
              <a:latin typeface="Arial"/>
              <a:cs typeface="Arial"/>
            </a:endParaRPr>
          </a:p>
          <a:p>
            <a:pPr marL="115888" lvl="1" indent="-115888"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Our proposed solution will address the current challenges by bringing together our K/12 Charter School expertise to offer</a:t>
            </a:r>
            <a:r>
              <a:rPr lang="mr-IN" sz="1200" dirty="0">
                <a:solidFill>
                  <a:schemeClr val="tx1">
                    <a:lumMod val="85000"/>
                    <a:lumOff val="15000"/>
                  </a:schemeClr>
                </a:solidFill>
                <a:latin typeface="Arial"/>
                <a:cs typeface="Arial"/>
              </a:rPr>
              <a:t>–</a:t>
            </a:r>
            <a:r>
              <a:rPr lang="en-US" sz="1200" dirty="0">
                <a:solidFill>
                  <a:schemeClr val="tx1">
                    <a:lumMod val="85000"/>
                    <a:lumOff val="15000"/>
                  </a:schemeClr>
                </a:solidFill>
                <a:latin typeface="Arial"/>
                <a:cs typeface="Arial"/>
              </a:rPr>
              <a:t> </a:t>
            </a:r>
          </a:p>
          <a:p>
            <a:pPr marL="625300" lvl="2" indent="-115888"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A</a:t>
            </a:r>
            <a:r>
              <a:rPr lang="en-US" sz="1200" b="1" dirty="0">
                <a:solidFill>
                  <a:schemeClr val="tx1">
                    <a:lumMod val="85000"/>
                    <a:lumOff val="15000"/>
                  </a:schemeClr>
                </a:solidFill>
                <a:latin typeface="Arial"/>
                <a:cs typeface="Arial"/>
              </a:rPr>
              <a:t> </a:t>
            </a:r>
            <a:r>
              <a:rPr lang="en-US" sz="1200" dirty="0">
                <a:solidFill>
                  <a:schemeClr val="tx1">
                    <a:lumMod val="85000"/>
                    <a:lumOff val="15000"/>
                  </a:schemeClr>
                </a:solidFill>
                <a:latin typeface="Arial"/>
                <a:cs typeface="Arial"/>
              </a:rPr>
              <a:t>competitive, cost effective solution</a:t>
            </a:r>
          </a:p>
          <a:p>
            <a:pPr marL="625300" lvl="2" indent="-115888" defTabSz="1019175">
              <a:lnSpc>
                <a:spcPct val="110000"/>
              </a:lnSpc>
              <a:spcAft>
                <a:spcPts val="600"/>
              </a:spcAft>
              <a:buClr>
                <a:srgbClr val="CF142B"/>
              </a:buClr>
              <a:buFont typeface="Arial"/>
              <a:buChar char="•"/>
            </a:pPr>
            <a:r>
              <a:rPr lang="en-US" sz="1200" dirty="0">
                <a:solidFill>
                  <a:schemeClr val="tx1">
                    <a:lumMod val="85000"/>
                    <a:lumOff val="15000"/>
                  </a:schemeClr>
                </a:solidFill>
                <a:latin typeface="Arial"/>
                <a:cs typeface="Arial"/>
              </a:rPr>
              <a:t>Tools designed to reduce print volumes allowing for tracking, measuring and managing print across the Charter.</a:t>
            </a:r>
          </a:p>
        </p:txBody>
      </p:sp>
      <p:sp>
        <p:nvSpPr>
          <p:cNvPr id="15" name="Slide Number Placeholder 9"/>
          <p:cNvSpPr>
            <a:spLocks noGrp="1"/>
          </p:cNvSpPr>
          <p:nvPr>
            <p:ph type="sldNum" sz="quarter" idx="12"/>
          </p:nvPr>
        </p:nvSpPr>
        <p:spPr>
          <a:xfrm>
            <a:off x="5789893" y="9461928"/>
            <a:ext cx="1812925" cy="534987"/>
          </a:xfrm>
        </p:spPr>
        <p:txBody>
          <a:bodyPr/>
          <a:lstStyle/>
          <a:p>
            <a:fld id="{ECB2F637-54F5-F547-B810-CADC08803205}"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www.ricoh-usa.com/-/media/ricoh/sites/usa/images/hero/tier1/hero-t1-sol-landing-pair-on-staircase.jpg?h=475&amp;la=en&amp;w=1366&amp;tm=20160530T133453Z&amp;hash=EB844D746A7C81412E939AD81090CCFD6C02FC3D"/>
          <p:cNvPicPr>
            <a:picLocks noChangeAspect="1" noChangeArrowheads="1"/>
          </p:cNvPicPr>
          <p:nvPr/>
        </p:nvPicPr>
        <p:blipFill>
          <a:blip r:embed="rId3" cstate="print"/>
          <a:srcRect l="31782"/>
          <a:stretch>
            <a:fillRect/>
          </a:stretch>
        </p:blipFill>
        <p:spPr bwMode="auto">
          <a:xfrm>
            <a:off x="278437" y="1043217"/>
            <a:ext cx="7216348" cy="3678416"/>
          </a:xfrm>
          <a:prstGeom prst="rect">
            <a:avLst/>
          </a:prstGeom>
          <a:noFill/>
          <a:ln>
            <a:noFill/>
          </a:ln>
        </p:spPr>
      </p:pic>
      <p:sp>
        <p:nvSpPr>
          <p:cNvPr id="3" name="Slide Number Placeholder 2"/>
          <p:cNvSpPr>
            <a:spLocks noGrp="1"/>
          </p:cNvSpPr>
          <p:nvPr>
            <p:ph type="sldNum" sz="quarter" idx="12"/>
          </p:nvPr>
        </p:nvSpPr>
        <p:spPr/>
        <p:txBody>
          <a:bodyPr/>
          <a:lstStyle/>
          <a:p>
            <a:fld id="{9C04D952-9CA0-3143-AEB8-D9294B1380F6}" type="slidenum">
              <a:rPr lang="en-US" smtClean="0"/>
              <a:pPr/>
              <a:t>4</a:t>
            </a:fld>
            <a:endParaRPr lang="en-US" dirty="0"/>
          </a:p>
        </p:txBody>
      </p:sp>
      <p:sp>
        <p:nvSpPr>
          <p:cNvPr id="6" name="Rectangle 12"/>
          <p:cNvSpPr>
            <a:spLocks noChangeArrowheads="1"/>
          </p:cNvSpPr>
          <p:nvPr/>
        </p:nvSpPr>
        <p:spPr bwMode="auto">
          <a:xfrm>
            <a:off x="437547" y="390380"/>
            <a:ext cx="5705475"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Proposal for YPICS</a:t>
            </a:r>
          </a:p>
        </p:txBody>
      </p:sp>
      <p:sp>
        <p:nvSpPr>
          <p:cNvPr id="21" name="Text Box 4"/>
          <p:cNvSpPr txBox="1">
            <a:spLocks noChangeArrowheads="1"/>
          </p:cNvSpPr>
          <p:nvPr/>
        </p:nvSpPr>
        <p:spPr bwMode="auto">
          <a:xfrm>
            <a:off x="176670" y="4917988"/>
            <a:ext cx="7321092" cy="384696"/>
          </a:xfrm>
          <a:prstGeom prst="rect">
            <a:avLst/>
          </a:prstGeom>
          <a:noFill/>
          <a:ln w="9525">
            <a:noFill/>
            <a:miter lim="800000"/>
            <a:headEnd/>
            <a:tailEnd/>
          </a:ln>
        </p:spPr>
        <p:txBody>
          <a:bodyPr wrap="square" lIns="102590" tIns="51296" rIns="102590" bIns="51296">
            <a:spAutoFit/>
          </a:bodyPr>
          <a:lstStyle/>
          <a:p>
            <a:pPr marL="0" lvl="1" defTabSz="1019175">
              <a:lnSpc>
                <a:spcPct val="110000"/>
              </a:lnSpc>
              <a:spcAft>
                <a:spcPts val="600"/>
              </a:spcAft>
              <a:buClr>
                <a:srgbClr val="CF142B"/>
              </a:buClr>
            </a:pPr>
            <a:r>
              <a:rPr lang="en-US" sz="1800" dirty="0">
                <a:solidFill>
                  <a:schemeClr val="tx1">
                    <a:lumMod val="85000"/>
                    <a:lumOff val="15000"/>
                  </a:schemeClr>
                </a:solidFill>
                <a:latin typeface="Arial"/>
                <a:cs typeface="Arial"/>
              </a:rPr>
              <a:t>Work smarter with digital workplace solutions</a:t>
            </a:r>
            <a:endParaRPr lang="en-US" sz="1200" dirty="0">
              <a:solidFill>
                <a:schemeClr val="tx1">
                  <a:lumMod val="85000"/>
                  <a:lumOff val="15000"/>
                </a:schemeClr>
              </a:solidFill>
              <a:latin typeface="Arial"/>
              <a:cs typeface="Arial"/>
            </a:endParaRPr>
          </a:p>
        </p:txBody>
      </p:sp>
      <p:sp>
        <p:nvSpPr>
          <p:cNvPr id="30" name="Text Box 4"/>
          <p:cNvSpPr txBox="1">
            <a:spLocks noChangeArrowheads="1"/>
          </p:cNvSpPr>
          <p:nvPr/>
        </p:nvSpPr>
        <p:spPr bwMode="auto">
          <a:xfrm>
            <a:off x="176671" y="6769255"/>
            <a:ext cx="3699293" cy="2174610"/>
          </a:xfrm>
          <a:prstGeom prst="rect">
            <a:avLst/>
          </a:prstGeom>
          <a:noFill/>
          <a:ln w="9525">
            <a:noFill/>
            <a:miter lim="800000"/>
            <a:headEnd/>
            <a:tailEnd/>
          </a:ln>
        </p:spPr>
        <p:txBody>
          <a:bodyPr wrap="square" lIns="102590" tIns="51296" rIns="102590" bIns="51296">
            <a:spAutoFit/>
          </a:bodyPr>
          <a:lstStyle/>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Reduce fixed costs</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Provide faculty and staff with new technology while containing costs with rich reporting and print controls</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Budget and funding allocation made easy by assigning costs for printing, paper and lease</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Bridge budget gap to ensure retention of faculty and staff</a:t>
            </a:r>
          </a:p>
        </p:txBody>
      </p:sp>
      <p:sp>
        <p:nvSpPr>
          <p:cNvPr id="31" name="Text Box 4"/>
          <p:cNvSpPr txBox="1">
            <a:spLocks noChangeArrowheads="1"/>
          </p:cNvSpPr>
          <p:nvPr/>
        </p:nvSpPr>
        <p:spPr bwMode="auto">
          <a:xfrm>
            <a:off x="176670" y="5284230"/>
            <a:ext cx="7321092" cy="1103548"/>
          </a:xfrm>
          <a:prstGeom prst="rect">
            <a:avLst/>
          </a:prstGeom>
          <a:noFill/>
          <a:ln w="9525">
            <a:noFill/>
            <a:miter lim="800000"/>
            <a:headEnd/>
            <a:tailEnd/>
          </a:ln>
        </p:spPr>
        <p:txBody>
          <a:bodyPr wrap="square" lIns="102590" tIns="51296" rIns="102590" bIns="51296">
            <a:spAutoFit/>
          </a:bodyPr>
          <a:lstStyle/>
          <a:p>
            <a:pPr marL="0" lvl="1" defTabSz="1019175">
              <a:lnSpc>
                <a:spcPct val="110000"/>
              </a:lnSpc>
              <a:spcAft>
                <a:spcPts val="600"/>
              </a:spcAft>
              <a:buClr>
                <a:srgbClr val="CF142B"/>
              </a:buClr>
            </a:pPr>
            <a:r>
              <a:rPr lang="en-US" sz="1200" dirty="0">
                <a:solidFill>
                  <a:schemeClr val="tx1">
                    <a:lumMod val="85000"/>
                    <a:lumOff val="15000"/>
                  </a:schemeClr>
                </a:solidFill>
                <a:latin typeface="Arial"/>
                <a:cs typeface="Arial"/>
              </a:rPr>
              <a:t>The digital shift is transforming the way people work, and businesses need to move fast to stay ahead of the competition and keep customers happy. Ricoh provides digital workplace solutions to more than 1.29 million companies worldwide by helping them improve workplaces with innovative technologies and services that enable people to work smarter. The key to helping you succeed is our evolving services and solutions portfolio. Here are some benefits you can expect from our hardware and services proposal.</a:t>
            </a:r>
          </a:p>
        </p:txBody>
      </p:sp>
      <p:grpSp>
        <p:nvGrpSpPr>
          <p:cNvPr id="2" name="Group 8"/>
          <p:cNvGrpSpPr/>
          <p:nvPr/>
        </p:nvGrpSpPr>
        <p:grpSpPr>
          <a:xfrm>
            <a:off x="4015809" y="6745906"/>
            <a:ext cx="3528489" cy="1656401"/>
            <a:chOff x="3954911" y="8047719"/>
            <a:chExt cx="3528489" cy="1656401"/>
          </a:xfrm>
        </p:grpSpPr>
        <p:pic>
          <p:nvPicPr>
            <p:cNvPr id="11" name="Picture 10" descr="quote_b.png"/>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3954911" y="8047719"/>
              <a:ext cx="427556" cy="329925"/>
            </a:xfrm>
            <a:prstGeom prst="rect">
              <a:avLst/>
            </a:prstGeom>
          </p:spPr>
        </p:pic>
        <p:sp>
          <p:nvSpPr>
            <p:cNvPr id="12" name="TextBox 11"/>
            <p:cNvSpPr txBox="1"/>
            <p:nvPr/>
          </p:nvSpPr>
          <p:spPr>
            <a:xfrm>
              <a:off x="4252297" y="8122148"/>
              <a:ext cx="3181590" cy="1581972"/>
            </a:xfrm>
            <a:prstGeom prst="rect">
              <a:avLst/>
            </a:prstGeom>
            <a:noFill/>
          </p:spPr>
          <p:txBody>
            <a:bodyPr wrap="square" rtlCol="0">
              <a:spAutoFit/>
            </a:bodyPr>
            <a:lstStyle/>
            <a:p>
              <a:pPr algn="ctr">
                <a:lnSpc>
                  <a:spcPct val="110000"/>
                </a:lnSpc>
              </a:pPr>
              <a:r>
                <a:rPr lang="en-US" sz="1100" i="1" dirty="0">
                  <a:solidFill>
                    <a:srgbClr val="595959"/>
                  </a:solidFill>
                  <a:latin typeface="Arial"/>
                  <a:cs typeface="Arial"/>
                </a:rPr>
                <a:t>The integrated solution that Ricoh put together has helped reduce off-site storage and save even more in filing space. It has saved countless hours of clerical effort and contributed to an improved work environment with more productivity and less stress.</a:t>
              </a:r>
            </a:p>
            <a:p>
              <a:pPr algn="ctr">
                <a:lnSpc>
                  <a:spcPct val="110000"/>
                </a:lnSpc>
              </a:pPr>
              <a:endParaRPr lang="en-US" sz="1100" b="1" i="1" dirty="0">
                <a:solidFill>
                  <a:srgbClr val="595959"/>
                </a:solidFill>
                <a:latin typeface="Arial"/>
                <a:cs typeface="Arial"/>
              </a:endParaRPr>
            </a:p>
            <a:p>
              <a:pPr algn="ctr">
                <a:lnSpc>
                  <a:spcPct val="110000"/>
                </a:lnSpc>
              </a:pPr>
              <a:r>
                <a:rPr lang="en-US" sz="1100" b="1" dirty="0">
                  <a:solidFill>
                    <a:srgbClr val="595959"/>
                  </a:solidFill>
                  <a:latin typeface="Arial"/>
                  <a:cs typeface="Arial"/>
                </a:rPr>
                <a:t>Real Estate Investor in Massachusetts</a:t>
              </a:r>
              <a:endParaRPr lang="en-US" sz="1000" b="1" i="1" dirty="0">
                <a:solidFill>
                  <a:srgbClr val="595959"/>
                </a:solidFill>
                <a:latin typeface="Arial"/>
                <a:cs typeface="Arial"/>
              </a:endParaRPr>
            </a:p>
          </p:txBody>
        </p:sp>
        <p:pic>
          <p:nvPicPr>
            <p:cNvPr id="13" name="Picture 12" descr="quote_b.png"/>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flipH="1">
              <a:off x="7055844" y="9093730"/>
              <a:ext cx="427556" cy="329925"/>
            </a:xfrm>
            <a:prstGeom prst="rect">
              <a:avLst/>
            </a:prstGeom>
          </p:spPr>
        </p:pic>
      </p:grpSp>
      <p:sp>
        <p:nvSpPr>
          <p:cNvPr id="15" name="TextBox 14"/>
          <p:cNvSpPr txBox="1"/>
          <p:nvPr/>
        </p:nvSpPr>
        <p:spPr>
          <a:xfrm>
            <a:off x="437547" y="8930247"/>
            <a:ext cx="6889527" cy="276999"/>
          </a:xfrm>
          <a:prstGeom prst="rect">
            <a:avLst/>
          </a:prstGeom>
          <a:noFill/>
        </p:spPr>
        <p:txBody>
          <a:bodyPr wrap="square" rtlCol="0">
            <a:spAutoFit/>
          </a:bodyPr>
          <a:lstStyle/>
          <a:p>
            <a:pPr algn="ctr"/>
            <a:r>
              <a:rPr lang="en-US" sz="1200" b="1" dirty="0">
                <a:latin typeface="Arial" pitchFamily="34" charset="0"/>
                <a:cs typeface="Arial" pitchFamily="34" charset="0"/>
                <a:hlinkClick r:id="rId5"/>
              </a:rPr>
              <a:t>Click here</a:t>
            </a:r>
            <a:r>
              <a:rPr lang="en-US" sz="1200" b="1" dirty="0">
                <a:latin typeface="Arial" pitchFamily="34" charset="0"/>
                <a:cs typeface="Arial" pitchFamily="34" charset="0"/>
              </a:rPr>
              <a:t> to learn about all of our Services &amp; Solutions</a:t>
            </a:r>
          </a:p>
        </p:txBody>
      </p:sp>
    </p:spTree>
    <p:extLst>
      <p:ext uri="{BB962C8B-B14F-4D97-AF65-F5344CB8AC3E}">
        <p14:creationId xmlns:p14="http://schemas.microsoft.com/office/powerpoint/2010/main" val="189453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OP.jpg"/>
          <p:cNvPicPr>
            <a:picLocks noChangeAspect="1"/>
          </p:cNvPicPr>
          <p:nvPr/>
        </p:nvPicPr>
        <p:blipFill>
          <a:blip r:embed="rId3" cstate="print"/>
          <a:srcRect/>
          <a:stretch>
            <a:fillRect/>
          </a:stretch>
        </p:blipFill>
        <p:spPr>
          <a:xfrm>
            <a:off x="263608" y="1045851"/>
            <a:ext cx="7224712" cy="3676088"/>
          </a:xfrm>
          <a:prstGeom prst="rect">
            <a:avLst/>
          </a:prstGeom>
        </p:spPr>
      </p:pic>
      <p:sp>
        <p:nvSpPr>
          <p:cNvPr id="3" name="Slide Number Placeholder 2"/>
          <p:cNvSpPr>
            <a:spLocks noGrp="1"/>
          </p:cNvSpPr>
          <p:nvPr>
            <p:ph type="sldNum" sz="quarter" idx="12"/>
          </p:nvPr>
        </p:nvSpPr>
        <p:spPr/>
        <p:txBody>
          <a:bodyPr/>
          <a:lstStyle/>
          <a:p>
            <a:fld id="{9C04D952-9CA0-3143-AEB8-D9294B1380F6}" type="slidenum">
              <a:rPr lang="en-US" smtClean="0"/>
              <a:pPr/>
              <a:t>5</a:t>
            </a:fld>
            <a:endParaRPr lang="en-US"/>
          </a:p>
        </p:txBody>
      </p:sp>
      <p:sp>
        <p:nvSpPr>
          <p:cNvPr id="6" name="Rectangle 12"/>
          <p:cNvSpPr>
            <a:spLocks noChangeArrowheads="1"/>
          </p:cNvSpPr>
          <p:nvPr/>
        </p:nvSpPr>
        <p:spPr bwMode="auto">
          <a:xfrm>
            <a:off x="437547" y="390380"/>
            <a:ext cx="5705475"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Proposal for YPICS</a:t>
            </a:r>
          </a:p>
        </p:txBody>
      </p:sp>
      <p:sp>
        <p:nvSpPr>
          <p:cNvPr id="21" name="Text Box 4"/>
          <p:cNvSpPr txBox="1">
            <a:spLocks noChangeArrowheads="1"/>
          </p:cNvSpPr>
          <p:nvPr/>
        </p:nvSpPr>
        <p:spPr bwMode="auto">
          <a:xfrm>
            <a:off x="176670" y="5084014"/>
            <a:ext cx="7321092" cy="408293"/>
          </a:xfrm>
          <a:prstGeom prst="rect">
            <a:avLst/>
          </a:prstGeom>
          <a:noFill/>
          <a:ln w="9525">
            <a:noFill/>
            <a:miter lim="800000"/>
            <a:headEnd/>
            <a:tailEnd/>
          </a:ln>
        </p:spPr>
        <p:txBody>
          <a:bodyPr wrap="square" lIns="102590" tIns="51296" rIns="102590" bIns="51296">
            <a:spAutoFit/>
          </a:bodyPr>
          <a:lstStyle/>
          <a:p>
            <a:pPr marL="0" lvl="1" defTabSz="1019175">
              <a:lnSpc>
                <a:spcPct val="110000"/>
              </a:lnSpc>
              <a:spcAft>
                <a:spcPts val="600"/>
              </a:spcAft>
              <a:buClr>
                <a:srgbClr val="CF142B"/>
              </a:buClr>
            </a:pPr>
            <a:r>
              <a:rPr lang="en-US" sz="1800" dirty="0">
                <a:solidFill>
                  <a:schemeClr val="tx1">
                    <a:lumMod val="85000"/>
                    <a:lumOff val="15000"/>
                  </a:schemeClr>
                </a:solidFill>
                <a:latin typeface="Arial"/>
                <a:cs typeface="Arial"/>
              </a:rPr>
              <a:t>Leveraging 80+ years of innovation in office technology</a:t>
            </a:r>
            <a:endParaRPr lang="en-US" sz="1200" dirty="0">
              <a:solidFill>
                <a:schemeClr val="tx1">
                  <a:lumMod val="85000"/>
                  <a:lumOff val="15000"/>
                </a:schemeClr>
              </a:solidFill>
              <a:latin typeface="Arial"/>
              <a:cs typeface="Arial"/>
            </a:endParaRPr>
          </a:p>
        </p:txBody>
      </p:sp>
      <p:sp>
        <p:nvSpPr>
          <p:cNvPr id="30" name="Text Box 4"/>
          <p:cNvSpPr txBox="1">
            <a:spLocks noChangeArrowheads="1"/>
          </p:cNvSpPr>
          <p:nvPr/>
        </p:nvSpPr>
        <p:spPr bwMode="auto">
          <a:xfrm>
            <a:off x="176671" y="6599127"/>
            <a:ext cx="3699293" cy="1937942"/>
          </a:xfrm>
          <a:prstGeom prst="rect">
            <a:avLst/>
          </a:prstGeom>
          <a:noFill/>
          <a:ln w="9525">
            <a:noFill/>
            <a:miter lim="800000"/>
            <a:headEnd/>
            <a:tailEnd/>
          </a:ln>
        </p:spPr>
        <p:txBody>
          <a:bodyPr wrap="square" lIns="102590" tIns="51296" rIns="102590" bIns="51296">
            <a:spAutoFit/>
          </a:bodyPr>
          <a:lstStyle/>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Ability to connect to cloud applications</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Lower Total Cost of Ownership (TCO)</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Improved print &amp; scan quality</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Increased document security options</a:t>
            </a:r>
          </a:p>
          <a:p>
            <a:pPr marL="171450" indent="-171450">
              <a:lnSpc>
                <a:spcPct val="110000"/>
              </a:lnSpc>
              <a:spcBef>
                <a:spcPts val="1200"/>
              </a:spcBef>
              <a:buClr>
                <a:srgbClr val="CF142B"/>
              </a:buClr>
              <a:buFont typeface="Arial"/>
              <a:buChar char="•"/>
            </a:pPr>
            <a:r>
              <a:rPr lang="en-US" sz="1200" dirty="0">
                <a:solidFill>
                  <a:srgbClr val="000000"/>
                </a:solidFill>
                <a:latin typeface="Arial"/>
                <a:cs typeface="Arial"/>
              </a:rPr>
              <a:t>Reduction in hardware malfunctions, resulting in improved uptime</a:t>
            </a:r>
          </a:p>
        </p:txBody>
      </p:sp>
      <p:sp>
        <p:nvSpPr>
          <p:cNvPr id="31" name="Text Box 4"/>
          <p:cNvSpPr txBox="1">
            <a:spLocks noChangeArrowheads="1"/>
          </p:cNvSpPr>
          <p:nvPr/>
        </p:nvSpPr>
        <p:spPr bwMode="auto">
          <a:xfrm>
            <a:off x="176670" y="5450256"/>
            <a:ext cx="7321092" cy="916124"/>
          </a:xfrm>
          <a:prstGeom prst="rect">
            <a:avLst/>
          </a:prstGeom>
          <a:noFill/>
          <a:ln w="9525">
            <a:noFill/>
            <a:miter lim="800000"/>
            <a:headEnd/>
            <a:tailEnd/>
          </a:ln>
        </p:spPr>
        <p:txBody>
          <a:bodyPr wrap="square" lIns="102590" tIns="51296" rIns="102590" bIns="51296">
            <a:spAutoFit/>
          </a:bodyPr>
          <a:lstStyle/>
          <a:p>
            <a:pPr marL="0" lvl="1" defTabSz="1019175">
              <a:lnSpc>
                <a:spcPct val="110000"/>
              </a:lnSpc>
              <a:spcAft>
                <a:spcPts val="600"/>
              </a:spcAft>
              <a:buClr>
                <a:srgbClr val="CF142B"/>
              </a:buClr>
            </a:pPr>
            <a:r>
              <a:rPr lang="en-US" sz="1200" dirty="0">
                <a:solidFill>
                  <a:schemeClr val="tx1">
                    <a:lumMod val="85000"/>
                    <a:lumOff val="15000"/>
                  </a:schemeClr>
                </a:solidFill>
                <a:latin typeface="Arial"/>
                <a:cs typeface="Arial"/>
              </a:rPr>
              <a:t>Ricoh’s industry leading product line is designed to meet the demands of </a:t>
            </a:r>
            <a:r>
              <a:rPr lang="en-US" sz="1200" dirty="0">
                <a:latin typeface="Arial"/>
                <a:cs typeface="Arial"/>
              </a:rPr>
              <a:t>any of our customer’s </a:t>
            </a:r>
            <a:r>
              <a:rPr lang="en-US" sz="1200" dirty="0">
                <a:solidFill>
                  <a:schemeClr val="tx1">
                    <a:lumMod val="85000"/>
                    <a:lumOff val="15000"/>
                  </a:schemeClr>
                </a:solidFill>
                <a:latin typeface="Arial"/>
                <a:cs typeface="Arial"/>
              </a:rPr>
              <a:t>environments. We offer both workgroup multifunctional printers and printers that work seamlessly with our digital workplace solutions and software to allow our clients to create, share and mange their critical business information and documents. </a:t>
            </a:r>
            <a:r>
              <a:rPr lang="en-US" sz="1200" b="1" dirty="0">
                <a:latin typeface="Arial"/>
                <a:cs typeface="Arial"/>
              </a:rPr>
              <a:t>[Customer Name] </a:t>
            </a:r>
            <a:r>
              <a:rPr lang="en-US" sz="1200" dirty="0">
                <a:latin typeface="Arial"/>
                <a:cs typeface="Arial"/>
              </a:rPr>
              <a:t>can look forward to these benefits:</a:t>
            </a:r>
            <a:endParaRPr lang="en-US" sz="1200" dirty="0">
              <a:solidFill>
                <a:schemeClr val="tx1">
                  <a:lumMod val="85000"/>
                  <a:lumOff val="15000"/>
                </a:schemeClr>
              </a:solidFill>
              <a:latin typeface="Arial"/>
              <a:cs typeface="Arial"/>
            </a:endParaRPr>
          </a:p>
        </p:txBody>
      </p:sp>
      <p:grpSp>
        <p:nvGrpSpPr>
          <p:cNvPr id="2" name="Group 8"/>
          <p:cNvGrpSpPr/>
          <p:nvPr/>
        </p:nvGrpSpPr>
        <p:grpSpPr>
          <a:xfrm>
            <a:off x="3898846" y="6724638"/>
            <a:ext cx="3560388" cy="1395767"/>
            <a:chOff x="3954911" y="8122148"/>
            <a:chExt cx="3560388" cy="1395767"/>
          </a:xfrm>
        </p:grpSpPr>
        <p:pic>
          <p:nvPicPr>
            <p:cNvPr id="11" name="Picture 10" descr="quote_b.png"/>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3954911" y="8143416"/>
              <a:ext cx="427556" cy="329925"/>
            </a:xfrm>
            <a:prstGeom prst="rect">
              <a:avLst/>
            </a:prstGeom>
          </p:spPr>
        </p:pic>
        <p:sp>
          <p:nvSpPr>
            <p:cNvPr id="12" name="TextBox 11"/>
            <p:cNvSpPr txBox="1"/>
            <p:nvPr/>
          </p:nvSpPr>
          <p:spPr>
            <a:xfrm>
              <a:off x="4252297" y="8122148"/>
              <a:ext cx="3181590" cy="1395767"/>
            </a:xfrm>
            <a:prstGeom prst="rect">
              <a:avLst/>
            </a:prstGeom>
            <a:noFill/>
          </p:spPr>
          <p:txBody>
            <a:bodyPr wrap="square" rtlCol="0">
              <a:spAutoFit/>
            </a:bodyPr>
            <a:lstStyle/>
            <a:p>
              <a:pPr algn="ctr">
                <a:lnSpc>
                  <a:spcPct val="110000"/>
                </a:lnSpc>
              </a:pPr>
              <a:r>
                <a:rPr lang="en-US" sz="1100" i="1" dirty="0">
                  <a:solidFill>
                    <a:srgbClr val="595959"/>
                  </a:solidFill>
                  <a:latin typeface="Arial"/>
                  <a:cs typeface="Arial"/>
                </a:rPr>
                <a:t>Ricoh...wants to be our </a:t>
              </a:r>
              <a:br>
                <a:rPr lang="en-US" sz="1100" i="1" dirty="0">
                  <a:solidFill>
                    <a:srgbClr val="595959"/>
                  </a:solidFill>
                  <a:latin typeface="Arial"/>
                  <a:cs typeface="Arial"/>
                </a:rPr>
              </a:br>
              <a:r>
                <a:rPr lang="en-US" sz="1100" i="1" dirty="0">
                  <a:solidFill>
                    <a:srgbClr val="595959"/>
                  </a:solidFill>
                  <a:latin typeface="Arial"/>
                  <a:cs typeface="Arial"/>
                </a:rPr>
                <a:t>partner and solve our problems. Ricoh is a straight shooter that has vastly improved our organization’s information management.</a:t>
              </a:r>
            </a:p>
            <a:p>
              <a:pPr algn="ctr">
                <a:lnSpc>
                  <a:spcPct val="110000"/>
                </a:lnSpc>
              </a:pPr>
              <a:r>
                <a:rPr lang="en-US" sz="1100" i="1" dirty="0">
                  <a:solidFill>
                    <a:srgbClr val="595959"/>
                  </a:solidFill>
                  <a:latin typeface="Arial"/>
                  <a:cs typeface="Arial"/>
                </a:rPr>
                <a:t> </a:t>
              </a:r>
              <a:endParaRPr lang="en-US" sz="1100" b="1" i="1" dirty="0">
                <a:solidFill>
                  <a:srgbClr val="595959"/>
                </a:solidFill>
                <a:latin typeface="Arial"/>
                <a:cs typeface="Arial"/>
              </a:endParaRPr>
            </a:p>
            <a:p>
              <a:pPr algn="ctr">
                <a:lnSpc>
                  <a:spcPct val="110000"/>
                </a:lnSpc>
              </a:pPr>
              <a:r>
                <a:rPr lang="en-US" sz="1100" b="1" dirty="0">
                  <a:solidFill>
                    <a:srgbClr val="595959"/>
                  </a:solidFill>
                  <a:latin typeface="Arial"/>
                  <a:cs typeface="Arial"/>
                </a:rPr>
                <a:t>Logistics &amp; Transportation Service Provider in Pennsylvania</a:t>
              </a:r>
              <a:endParaRPr lang="en-US" sz="1000" b="1" i="1" dirty="0">
                <a:solidFill>
                  <a:srgbClr val="595959"/>
                </a:solidFill>
                <a:latin typeface="Arial"/>
                <a:cs typeface="Arial"/>
              </a:endParaRPr>
            </a:p>
          </p:txBody>
        </p:sp>
        <p:pic>
          <p:nvPicPr>
            <p:cNvPr id="13" name="Picture 12" descr="quote_b.png"/>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flipH="1">
              <a:off x="7087743" y="8721575"/>
              <a:ext cx="427556" cy="329925"/>
            </a:xfrm>
            <a:prstGeom prst="rect">
              <a:avLst/>
            </a:prstGeom>
          </p:spPr>
        </p:pic>
      </p:grpSp>
      <p:sp>
        <p:nvSpPr>
          <p:cNvPr id="15" name="TextBox 14"/>
          <p:cNvSpPr txBox="1"/>
          <p:nvPr/>
        </p:nvSpPr>
        <p:spPr>
          <a:xfrm>
            <a:off x="437547" y="8930247"/>
            <a:ext cx="6889527" cy="276999"/>
          </a:xfrm>
          <a:prstGeom prst="rect">
            <a:avLst/>
          </a:prstGeom>
          <a:noFill/>
        </p:spPr>
        <p:txBody>
          <a:bodyPr wrap="square" rtlCol="0">
            <a:spAutoFit/>
          </a:bodyPr>
          <a:lstStyle/>
          <a:p>
            <a:pPr algn="ctr"/>
            <a:r>
              <a:rPr lang="en-US" sz="1200" b="1" dirty="0">
                <a:latin typeface="Arial" pitchFamily="34" charset="0"/>
                <a:cs typeface="Arial" pitchFamily="34" charset="0"/>
                <a:hlinkClick r:id="rId5"/>
              </a:rPr>
              <a:t>Click here</a:t>
            </a:r>
            <a:r>
              <a:rPr lang="en-US" sz="1200" b="1" dirty="0">
                <a:latin typeface="Arial" pitchFamily="34" charset="0"/>
                <a:cs typeface="Arial" pitchFamily="34" charset="0"/>
              </a:rPr>
              <a:t> to learn more about Ricoh’s innovative office technology</a:t>
            </a:r>
          </a:p>
        </p:txBody>
      </p:sp>
    </p:spTree>
    <p:extLst>
      <p:ext uri="{BB962C8B-B14F-4D97-AF65-F5344CB8AC3E}">
        <p14:creationId xmlns:p14="http://schemas.microsoft.com/office/powerpoint/2010/main" val="189453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4760" y="400207"/>
            <a:ext cx="6867826"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Financial Summary</a:t>
            </a:r>
          </a:p>
        </p:txBody>
      </p:sp>
      <p:graphicFrame>
        <p:nvGraphicFramePr>
          <p:cNvPr id="7" name="Table 6"/>
          <p:cNvGraphicFramePr>
            <a:graphicFrameLocks noGrp="1"/>
          </p:cNvGraphicFramePr>
          <p:nvPr>
            <p:extLst>
              <p:ext uri="{D42A27DB-BD31-4B8C-83A1-F6EECF244321}">
                <p14:modId xmlns:p14="http://schemas.microsoft.com/office/powerpoint/2010/main" val="3199062069"/>
              </p:ext>
            </p:extLst>
          </p:nvPr>
        </p:nvGraphicFramePr>
        <p:xfrm>
          <a:off x="273051" y="1351137"/>
          <a:ext cx="7224714" cy="3721710"/>
        </p:xfrm>
        <a:graphic>
          <a:graphicData uri="http://schemas.openxmlformats.org/drawingml/2006/table">
            <a:tbl>
              <a:tblPr/>
              <a:tblGrid>
                <a:gridCol w="162884">
                  <a:extLst>
                    <a:ext uri="{9D8B030D-6E8A-4147-A177-3AD203B41FA5}">
                      <a16:colId xmlns:a16="http://schemas.microsoft.com/office/drawing/2014/main" val="20000"/>
                    </a:ext>
                  </a:extLst>
                </a:gridCol>
                <a:gridCol w="162304">
                  <a:extLst>
                    <a:ext uri="{9D8B030D-6E8A-4147-A177-3AD203B41FA5}">
                      <a16:colId xmlns:a16="http://schemas.microsoft.com/office/drawing/2014/main" val="20001"/>
                    </a:ext>
                  </a:extLst>
                </a:gridCol>
                <a:gridCol w="1044726">
                  <a:extLst>
                    <a:ext uri="{9D8B030D-6E8A-4147-A177-3AD203B41FA5}">
                      <a16:colId xmlns:a16="http://schemas.microsoft.com/office/drawing/2014/main" val="20002"/>
                    </a:ext>
                  </a:extLst>
                </a:gridCol>
                <a:gridCol w="677183">
                  <a:extLst>
                    <a:ext uri="{9D8B030D-6E8A-4147-A177-3AD203B41FA5}">
                      <a16:colId xmlns:a16="http://schemas.microsoft.com/office/drawing/2014/main" val="20003"/>
                    </a:ext>
                  </a:extLst>
                </a:gridCol>
                <a:gridCol w="355935">
                  <a:extLst>
                    <a:ext uri="{9D8B030D-6E8A-4147-A177-3AD203B41FA5}">
                      <a16:colId xmlns:a16="http://schemas.microsoft.com/office/drawing/2014/main" val="20004"/>
                    </a:ext>
                  </a:extLst>
                </a:gridCol>
                <a:gridCol w="618038">
                  <a:extLst>
                    <a:ext uri="{9D8B030D-6E8A-4147-A177-3AD203B41FA5}">
                      <a16:colId xmlns:a16="http://schemas.microsoft.com/office/drawing/2014/main" val="20005"/>
                    </a:ext>
                  </a:extLst>
                </a:gridCol>
                <a:gridCol w="867795">
                  <a:extLst>
                    <a:ext uri="{9D8B030D-6E8A-4147-A177-3AD203B41FA5}">
                      <a16:colId xmlns:a16="http://schemas.microsoft.com/office/drawing/2014/main" val="20006"/>
                    </a:ext>
                  </a:extLst>
                </a:gridCol>
                <a:gridCol w="603620">
                  <a:extLst>
                    <a:ext uri="{9D8B030D-6E8A-4147-A177-3AD203B41FA5}">
                      <a16:colId xmlns:a16="http://schemas.microsoft.com/office/drawing/2014/main" val="20007"/>
                    </a:ext>
                  </a:extLst>
                </a:gridCol>
                <a:gridCol w="568660">
                  <a:extLst>
                    <a:ext uri="{9D8B030D-6E8A-4147-A177-3AD203B41FA5}">
                      <a16:colId xmlns:a16="http://schemas.microsoft.com/office/drawing/2014/main" val="20008"/>
                    </a:ext>
                  </a:extLst>
                </a:gridCol>
                <a:gridCol w="673403">
                  <a:extLst>
                    <a:ext uri="{9D8B030D-6E8A-4147-A177-3AD203B41FA5}">
                      <a16:colId xmlns:a16="http://schemas.microsoft.com/office/drawing/2014/main" val="20009"/>
                    </a:ext>
                  </a:extLst>
                </a:gridCol>
                <a:gridCol w="636150">
                  <a:extLst>
                    <a:ext uri="{9D8B030D-6E8A-4147-A177-3AD203B41FA5}">
                      <a16:colId xmlns:a16="http://schemas.microsoft.com/office/drawing/2014/main" val="20010"/>
                    </a:ext>
                  </a:extLst>
                </a:gridCol>
                <a:gridCol w="854016">
                  <a:extLst>
                    <a:ext uri="{9D8B030D-6E8A-4147-A177-3AD203B41FA5}">
                      <a16:colId xmlns:a16="http://schemas.microsoft.com/office/drawing/2014/main" val="20011"/>
                    </a:ext>
                  </a:extLst>
                </a:gridCol>
              </a:tblGrid>
              <a:tr h="299790">
                <a:tc rowSpan="19">
                  <a:txBody>
                    <a:bodyPr/>
                    <a:lstStyle/>
                    <a:p>
                      <a:pPr algn="ctr" fontAlgn="b"/>
                      <a:r>
                        <a:rPr lang="en-US" sz="1100" b="0" i="0" u="none" strike="noStrike" dirty="0">
                          <a:solidFill>
                            <a:schemeClr val="bg1"/>
                          </a:solidFill>
                          <a:latin typeface="Arial" pitchFamily="34" charset="0"/>
                          <a:cs typeface="Arial" pitchFamily="34" charset="0"/>
                        </a:rPr>
                        <a:t>Current Equipment</a:t>
                      </a:r>
                    </a:p>
                  </a:txBody>
                  <a:tcPr marL="5430" marR="5430" marT="5430" marB="0" vert="vert27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a:solidFill>
                            <a:srgbClr val="000000"/>
                          </a:solidFill>
                          <a:latin typeface="Arial" pitchFamily="34" charset="0"/>
                          <a:cs typeface="Arial" pitchFamily="34" charset="0"/>
                        </a:rPr>
                        <a:t>Model / Product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a:solidFill>
                            <a:srgbClr val="000000"/>
                          </a:solidFill>
                          <a:latin typeface="Arial" pitchFamily="34" charset="0"/>
                          <a:cs typeface="Arial" pitchFamily="34" charset="0"/>
                        </a:rPr>
                        <a:t>Monthly Payment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a:solidFill>
                            <a:srgbClr val="000000"/>
                          </a:solidFill>
                          <a:latin typeface="Arial" pitchFamily="34" charset="0"/>
                          <a:cs typeface="Arial" pitchFamily="34" charset="0"/>
                        </a:rPr>
                        <a:t>Meter</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fontAlgn="ctr"/>
                      <a:r>
                        <a:rPr lang="en-US" sz="900" b="1" i="0" u="none" strike="noStrike" dirty="0">
                          <a:solidFill>
                            <a:srgbClr val="000000"/>
                          </a:solidFill>
                          <a:latin typeface="Arial" pitchFamily="34" charset="0"/>
                          <a:cs typeface="Arial" pitchFamily="34" charset="0"/>
                        </a:rPr>
                        <a:t>Includes: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900" b="1" i="0" u="none" strike="noStrike" dirty="0" err="1">
                          <a:solidFill>
                            <a:srgbClr val="000000"/>
                          </a:solidFill>
                          <a:latin typeface="Arial" pitchFamily="34" charset="0"/>
                          <a:cs typeface="Arial" pitchFamily="34" charset="0"/>
                        </a:rPr>
                        <a:t>Avg</a:t>
                      </a:r>
                      <a:r>
                        <a:rPr lang="en-US" sz="900" b="1" i="0" u="none" strike="noStrike" dirty="0">
                          <a:solidFill>
                            <a:srgbClr val="000000"/>
                          </a:solidFill>
                          <a:latin typeface="Arial" pitchFamily="34" charset="0"/>
                          <a:cs typeface="Arial" pitchFamily="34" charset="0"/>
                        </a:rPr>
                        <a:t> Monthly Volume</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a:solidFill>
                            <a:srgbClr val="000000"/>
                          </a:solidFill>
                          <a:latin typeface="Arial" pitchFamily="34" charset="0"/>
                          <a:cs typeface="Arial" pitchFamily="34" charset="0"/>
                        </a:rPr>
                        <a:t>Overage Copies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a:solidFill>
                            <a:srgbClr val="000000"/>
                          </a:solidFill>
                          <a:latin typeface="Arial" pitchFamily="34" charset="0"/>
                          <a:cs typeface="Arial" pitchFamily="34" charset="0"/>
                        </a:rPr>
                        <a:t>Cost Per Print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a:solidFill>
                            <a:srgbClr val="000000"/>
                          </a:solidFill>
                          <a:latin typeface="Arial" pitchFamily="34" charset="0"/>
                          <a:cs typeface="Arial" pitchFamily="34" charset="0"/>
                        </a:rPr>
                        <a:t>Meter Charges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900" b="1" i="0" u="none" strike="noStrike" dirty="0" err="1">
                          <a:solidFill>
                            <a:srgbClr val="000000"/>
                          </a:solidFill>
                          <a:latin typeface="Arial" pitchFamily="34" charset="0"/>
                          <a:cs typeface="Arial" pitchFamily="34" charset="0"/>
                        </a:rPr>
                        <a:t>Avg</a:t>
                      </a:r>
                      <a:r>
                        <a:rPr lang="en-US" sz="900" b="1" i="0" u="none" strike="noStrike" dirty="0">
                          <a:solidFill>
                            <a:srgbClr val="000000"/>
                          </a:solidFill>
                          <a:latin typeface="Arial" pitchFamily="34" charset="0"/>
                          <a:cs typeface="Arial" pitchFamily="34" charset="0"/>
                        </a:rPr>
                        <a:t> Monthly Cost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1</a:t>
                      </a:r>
                    </a:p>
                  </a:txBody>
                  <a:tcPr marL="5430" marR="5430" marT="543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900" b="0" i="0" u="none" strike="noStrike" dirty="0">
                          <a:solidFill>
                            <a:srgbClr val="000000"/>
                          </a:solidFill>
                          <a:latin typeface="Arial" pitchFamily="34" charset="0"/>
                          <a:cs typeface="Arial" pitchFamily="34" charset="0"/>
                        </a:rPr>
                        <a:t>Xerox XC702</a:t>
                      </a:r>
                    </a:p>
                    <a:p>
                      <a:pPr algn="ctr" fontAlgn="ctr"/>
                      <a:r>
                        <a:rPr lang="en-US" sz="900" b="0" i="0" u="none" strike="noStrike" dirty="0">
                          <a:solidFill>
                            <a:srgbClr val="000000"/>
                          </a:solidFill>
                          <a:latin typeface="Arial" pitchFamily="34" charset="0"/>
                          <a:cs typeface="Arial" pitchFamily="34" charset="0"/>
                        </a:rPr>
                        <a:t>MORCS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Arial" pitchFamily="34" charset="0"/>
                          <a:cs typeface="Arial" pitchFamily="34" charset="0"/>
                        </a:rPr>
                        <a:t> $887.84</a:t>
                      </a:r>
                    </a:p>
                    <a:p>
                      <a:pPr algn="ctr" fontAlgn="ctr"/>
                      <a:r>
                        <a:rPr lang="en-US" sz="900" b="0" i="0" u="none" strike="noStrike" dirty="0">
                          <a:solidFill>
                            <a:srgbClr val="000000"/>
                          </a:solidFill>
                          <a:latin typeface="Arial" pitchFamily="34" charset="0"/>
                          <a:cs typeface="Arial" pitchFamily="34" charset="0"/>
                        </a:rPr>
                        <a:t> </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20,000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9,248</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-10,752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$0.007310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$0.00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900" b="0" i="0" u="none" strike="noStrike" dirty="0">
                          <a:solidFill>
                            <a:srgbClr val="000000"/>
                          </a:solidFill>
                          <a:latin typeface="Arial" pitchFamily="34" charset="0"/>
                          <a:cs typeface="Arial" pitchFamily="34" charset="0"/>
                        </a:rPr>
                        <a:t>$1,627.27</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1"/>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4,000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13,825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9,825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$0.075260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$739.43</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2"/>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gridSpan="2">
                  <a:txBody>
                    <a:bodyPr/>
                    <a:lstStyle/>
                    <a:p>
                      <a:pPr algn="ctr" fontAlgn="b"/>
                      <a:r>
                        <a:rPr lang="en-US" sz="9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hMerge="1">
                  <a:txBody>
                    <a:bodyPr/>
                    <a:lstStyle/>
                    <a:p>
                      <a:endParaRPr lang="en-US"/>
                    </a:p>
                  </a:txBody>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3"/>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2</a:t>
                      </a:r>
                    </a:p>
                  </a:txBody>
                  <a:tcPr marL="5430" marR="5430" marT="543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900" b="0" i="0" u="none" strike="noStrike" dirty="0">
                          <a:solidFill>
                            <a:srgbClr val="000000"/>
                          </a:solidFill>
                          <a:latin typeface="Arial" pitchFamily="34" charset="0"/>
                          <a:cs typeface="Arial" pitchFamily="34" charset="0"/>
                        </a:rPr>
                        <a:t>Xerox WC 7845PT</a:t>
                      </a:r>
                    </a:p>
                    <a:p>
                      <a:pPr algn="ctr" fontAlgn="ctr"/>
                      <a:r>
                        <a:rPr lang="en-US" sz="900" b="0" i="0" u="none" strike="noStrike" dirty="0">
                          <a:solidFill>
                            <a:srgbClr val="000000"/>
                          </a:solidFill>
                          <a:latin typeface="Arial" pitchFamily="34" charset="0"/>
                          <a:cs typeface="Arial" pitchFamily="34" charset="0"/>
                        </a:rPr>
                        <a:t>MORCS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Arial" pitchFamily="34" charset="0"/>
                          <a:cs typeface="Arial" pitchFamily="34" charset="0"/>
                        </a:rPr>
                        <a:t> $348.30</a:t>
                      </a:r>
                    </a:p>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4,000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8,442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4,442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$0.010810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$48.02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3">
                  <a:txBody>
                    <a:bodyPr/>
                    <a:lstStyle/>
                    <a:p>
                      <a:pPr algn="ctr" fontAlgn="ctr"/>
                      <a:r>
                        <a:rPr lang="en-US" sz="900" b="0" i="0" u="none" strike="noStrike" dirty="0">
                          <a:solidFill>
                            <a:srgbClr val="000000"/>
                          </a:solidFill>
                          <a:latin typeface="Arial" pitchFamily="34" charset="0"/>
                          <a:cs typeface="Arial" pitchFamily="34" charset="0"/>
                        </a:rPr>
                        <a:t>$989.71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 1,000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6,779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5,779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$0.102680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$593.39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5"/>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9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6"/>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3</a:t>
                      </a:r>
                    </a:p>
                  </a:txBody>
                  <a:tcPr marL="5430" marR="5430" marT="543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900" b="0" i="0" u="none" strike="noStrike" dirty="0">
                          <a:solidFill>
                            <a:srgbClr val="000000"/>
                          </a:solidFill>
                          <a:latin typeface="Arial" pitchFamily="34" charset="0"/>
                          <a:cs typeface="Arial" pitchFamily="34" charset="0"/>
                        </a:rPr>
                        <a:t> Xerox XC702</a:t>
                      </a:r>
                    </a:p>
                    <a:p>
                      <a:pPr algn="ctr" fontAlgn="ctr"/>
                      <a:r>
                        <a:rPr lang="en-US" sz="900" b="0" i="0" u="none" strike="noStrike" dirty="0">
                          <a:solidFill>
                            <a:srgbClr val="000000"/>
                          </a:solidFill>
                          <a:latin typeface="Arial" pitchFamily="34" charset="0"/>
                          <a:cs typeface="Arial" pitchFamily="34" charset="0"/>
                        </a:rPr>
                        <a:t>YPI PCHS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900" b="0" i="0" u="none" strike="noStrike" dirty="0">
                          <a:solidFill>
                            <a:srgbClr val="000000"/>
                          </a:solidFill>
                          <a:latin typeface="Arial" pitchFamily="34" charset="0"/>
                          <a:cs typeface="Arial" pitchFamily="34" charset="0"/>
                        </a:rPr>
                        <a:t>$640.21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10,000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12,920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2,920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$0.0000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rowSpan="3">
                  <a:txBody>
                    <a:bodyPr/>
                    <a:lstStyle/>
                    <a:p>
                      <a:pPr algn="ctr" fontAlgn="ctr"/>
                      <a:r>
                        <a:rPr lang="en-US" sz="900" b="0" i="0" u="none" strike="noStrike" dirty="0">
                          <a:solidFill>
                            <a:srgbClr val="000000"/>
                          </a:solidFill>
                          <a:latin typeface="Arial" pitchFamily="34" charset="0"/>
                          <a:cs typeface="Arial" pitchFamily="34" charset="0"/>
                        </a:rPr>
                        <a:t>$1,333.93</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7"/>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1,000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8D8D8"/>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8,639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7,639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$0.0000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$693.72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8"/>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gridSpan="2">
                  <a:txBody>
                    <a:bodyPr/>
                    <a:lstStyle/>
                    <a:p>
                      <a:pPr algn="ctr" fontAlgn="b"/>
                      <a:r>
                        <a:rPr lang="en-US" sz="9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hMerge="1">
                  <a:txBody>
                    <a:bodyPr/>
                    <a:lstStyle/>
                    <a:p>
                      <a:endParaRPr lang="en-US"/>
                    </a:p>
                  </a:txBody>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No DATA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9"/>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4</a:t>
                      </a:r>
                    </a:p>
                  </a:txBody>
                  <a:tcPr marL="5430" marR="5430" marT="543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900" b="0" i="0" u="none" strike="noStrike" dirty="0">
                          <a:solidFill>
                            <a:srgbClr val="000000"/>
                          </a:solidFill>
                          <a:latin typeface="Arial" pitchFamily="34" charset="0"/>
                          <a:cs typeface="Arial" pitchFamily="34" charset="0"/>
                        </a:rPr>
                        <a:t>Xerox WC 7845PT</a:t>
                      </a:r>
                    </a:p>
                    <a:p>
                      <a:pPr algn="ctr" fontAlgn="ctr"/>
                      <a:r>
                        <a:rPr lang="en-US" sz="900" b="0" i="0" u="none" strike="noStrike" dirty="0">
                          <a:solidFill>
                            <a:srgbClr val="000000"/>
                          </a:solidFill>
                          <a:latin typeface="Arial" pitchFamily="34" charset="0"/>
                          <a:cs typeface="Arial" pitchFamily="34" charset="0"/>
                        </a:rPr>
                        <a:t>BCMS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900" b="0" i="0" u="none" strike="noStrike" dirty="0">
                          <a:solidFill>
                            <a:srgbClr val="000000"/>
                          </a:solidFill>
                          <a:latin typeface="Arial" pitchFamily="34" charset="0"/>
                          <a:cs typeface="Arial" pitchFamily="34" charset="0"/>
                        </a:rPr>
                        <a:t>$1,654.51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35,200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1,922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-12,809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$0.0000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3">
                  <a:txBody>
                    <a:bodyPr/>
                    <a:lstStyle/>
                    <a:p>
                      <a:pPr algn="ctr" fontAlgn="ctr"/>
                      <a:r>
                        <a:rPr lang="en-US" sz="900" b="0" i="0" u="none" strike="noStrike" dirty="0">
                          <a:solidFill>
                            <a:srgbClr val="000000"/>
                          </a:solidFill>
                          <a:latin typeface="Arial" pitchFamily="34" charset="0"/>
                          <a:cs typeface="Arial" pitchFamily="34" charset="0"/>
                        </a:rPr>
                        <a:t>$3,258.88</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 6,250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5,031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18,344</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$0.08746</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900" b="0" i="0" u="none" strike="noStrike" dirty="0">
                          <a:solidFill>
                            <a:srgbClr val="000000"/>
                          </a:solidFill>
                          <a:latin typeface="Arial" pitchFamily="34" charset="0"/>
                          <a:cs typeface="Arial" pitchFamily="34" charset="0"/>
                        </a:rPr>
                        <a:t>$1,604.37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1"/>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9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2"/>
                  </a:ext>
                </a:extLst>
              </a:tr>
              <a:tr h="165630">
                <a:tc vMerge="1">
                  <a:txBody>
                    <a:bodyPr/>
                    <a:lstStyle/>
                    <a:p>
                      <a:endParaRPr lang="en-US"/>
                    </a:p>
                  </a:txBody>
                  <a:tcPr/>
                </a:tc>
                <a:tc rowSpan="3">
                  <a:txBody>
                    <a:bodyPr/>
                    <a:lstStyle/>
                    <a:p>
                      <a:pPr algn="ctr" fontAlgn="ctr"/>
                      <a:r>
                        <a:rPr lang="en-US" sz="1000" b="0" i="0" u="none" strike="noStrike" dirty="0">
                          <a:solidFill>
                            <a:srgbClr val="000000"/>
                          </a:solidFill>
                          <a:latin typeface="Arial" pitchFamily="34" charset="0"/>
                          <a:cs typeface="Arial" pitchFamily="34" charset="0"/>
                        </a:rPr>
                        <a:t>5</a:t>
                      </a:r>
                    </a:p>
                  </a:txBody>
                  <a:tcPr marL="5430" marR="5430" marT="543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r>
                        <a:rPr lang="en-US" sz="900" b="0" i="0" u="none" strike="noStrike" dirty="0">
                          <a:solidFill>
                            <a:srgbClr val="000000"/>
                          </a:solidFill>
                          <a:latin typeface="Arial" pitchFamily="34" charset="0"/>
                          <a:cs typeface="Arial" pitchFamily="34" charset="0"/>
                        </a:rPr>
                        <a:t>Xerox XC702</a:t>
                      </a:r>
                    </a:p>
                    <a:p>
                      <a:pPr algn="ctr" fontAlgn="ctr"/>
                      <a:r>
                        <a:rPr lang="en-US" sz="900" b="0" i="0" u="none" strike="noStrike" dirty="0">
                          <a:solidFill>
                            <a:srgbClr val="000000"/>
                          </a:solidFill>
                          <a:latin typeface="Arial" pitchFamily="34" charset="0"/>
                          <a:cs typeface="Arial" pitchFamily="34" charset="0"/>
                        </a:rPr>
                        <a:t>BCMS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r>
                        <a:rPr lang="en-US" sz="900" b="0" i="0" u="none" strike="noStrike" dirty="0">
                          <a:solidFill>
                            <a:srgbClr val="000000"/>
                          </a:solidFill>
                          <a:latin typeface="Arial" pitchFamily="34" charset="0"/>
                          <a:cs typeface="Arial" pitchFamily="34" charset="0"/>
                        </a:rPr>
                        <a:t>Included w/</a:t>
                      </a:r>
                    </a:p>
                    <a:p>
                      <a:pPr algn="ctr" fontAlgn="ctr"/>
                      <a:r>
                        <a:rPr lang="en-US" sz="900" b="0" i="0" u="none" strike="noStrike" dirty="0">
                          <a:solidFill>
                            <a:srgbClr val="000000"/>
                          </a:solidFill>
                          <a:latin typeface="Arial" pitchFamily="34" charset="0"/>
                          <a:cs typeface="Arial" pitchFamily="34" charset="0"/>
                        </a:rPr>
                        <a:t>#4</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  Incl.</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17,769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Incl.</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rowSpan="3">
                  <a:txBody>
                    <a:bodyPr/>
                    <a:lstStyle/>
                    <a:p>
                      <a:pPr algn="ctr" fontAlgn="ctr"/>
                      <a:r>
                        <a:rPr lang="en-US" sz="900" b="0" i="0" u="none" strike="noStrike" dirty="0">
                          <a:solidFill>
                            <a:srgbClr val="000000"/>
                          </a:solidFill>
                          <a:latin typeface="Arial" pitchFamily="34" charset="0"/>
                          <a:cs typeface="Arial" pitchFamily="34" charset="0"/>
                        </a:rPr>
                        <a:t>Incl. with #4</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4336766"/>
                  </a:ext>
                </a:extLst>
              </a:tr>
              <a:tr h="165630">
                <a:tc vMerge="1">
                  <a:txBody>
                    <a:bodyPr/>
                    <a:lstStyle/>
                    <a:p>
                      <a:endParaRPr lang="en-US"/>
                    </a:p>
                  </a:txBody>
                  <a:tcPr/>
                </a:tc>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vMerge="1">
                  <a:txBody>
                    <a:bodyPr/>
                    <a:lstStyle/>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vMerge="1">
                  <a:txBody>
                    <a:bodyPr/>
                    <a:lstStyle/>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9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  with #4</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19,563</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900" b="0" i="0" u="none" strike="noStrike" dirty="0">
                          <a:solidFill>
                            <a:srgbClr val="000000"/>
                          </a:solidFill>
                          <a:latin typeface="Arial" pitchFamily="34" charset="0"/>
                          <a:cs typeface="Arial" pitchFamily="34" charset="0"/>
                        </a:rPr>
                        <a:t>#4</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vMerge="1">
                  <a:txBody>
                    <a:bodyPr/>
                    <a:lstStyle/>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482566207"/>
                  </a:ext>
                </a:extLst>
              </a:tr>
              <a:tr h="165630">
                <a:tc vMerge="1">
                  <a:txBody>
                    <a:bodyPr/>
                    <a:lstStyle/>
                    <a:p>
                      <a:endParaRPr lang="en-US"/>
                    </a:p>
                  </a:txBody>
                  <a:tcPr/>
                </a:tc>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vMerge="1">
                  <a:txBody>
                    <a:bodyPr/>
                    <a:lstStyle/>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vMerge="1">
                  <a:txBody>
                    <a:bodyPr/>
                    <a:lstStyle/>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pPr algn="l" fontAlgn="b"/>
                      <a:endParaRPr lang="en-US" sz="900" b="0" i="0" u="none" strike="noStrike" dirty="0">
                        <a:solidFill>
                          <a:srgbClr val="000000"/>
                        </a:solidFill>
                        <a:latin typeface="Arial" pitchFamily="34" charset="0"/>
                        <a:cs typeface="Arial" pitchFamily="34" charset="0"/>
                      </a:endParaRPr>
                    </a:p>
                  </a:txBody>
                  <a:tcPr marL="5430" marR="5430" marT="543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b"/>
                      <a:endParaRPr lang="en-US" sz="9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vMerge="1">
                  <a:txBody>
                    <a:bodyPr/>
                    <a:lstStyle/>
                    <a:p>
                      <a:pPr algn="ctr" fontAlgn="ctr"/>
                      <a:endParaRPr lang="en-US" sz="900" b="0" i="0" u="none" strike="noStrike" dirty="0">
                        <a:solidFill>
                          <a:srgbClr val="000000"/>
                        </a:solidFill>
                        <a:latin typeface="Arial" pitchFamily="34" charset="0"/>
                        <a:cs typeface="Arial" pitchFamily="34" charset="0"/>
                      </a:endParaRPr>
                    </a:p>
                  </a:txBody>
                  <a:tcPr marL="5430" marR="5430" marT="5430" marB="0" anchor="ct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103744176"/>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6</a:t>
                      </a:r>
                    </a:p>
                  </a:txBody>
                  <a:tcPr marL="5430" marR="5430" marT="543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algn="ctr" fontAlgn="ctr"/>
                      <a:r>
                        <a:rPr lang="en-US" sz="900" b="0" i="0" u="none" strike="noStrike" dirty="0">
                          <a:solidFill>
                            <a:srgbClr val="000000"/>
                          </a:solidFill>
                          <a:latin typeface="Arial" pitchFamily="34" charset="0"/>
                          <a:cs typeface="Arial" pitchFamily="34" charset="0"/>
                        </a:rPr>
                        <a:t> Xerox WC 7845PT</a:t>
                      </a:r>
                    </a:p>
                    <a:p>
                      <a:pPr algn="ctr" fontAlgn="ctr"/>
                      <a:r>
                        <a:rPr lang="en-US" sz="900" b="0" i="0" u="none" strike="noStrike" dirty="0">
                          <a:solidFill>
                            <a:srgbClr val="000000"/>
                          </a:solidFill>
                          <a:latin typeface="Arial" pitchFamily="34" charset="0"/>
                          <a:cs typeface="Arial" pitchFamily="34" charset="0"/>
                        </a:rPr>
                        <a:t>HQ</a:t>
                      </a:r>
                    </a:p>
                    <a:p>
                      <a:pPr algn="ctr" fontAlgn="ctr"/>
                      <a:r>
                        <a:rPr lang="en-US" sz="900" b="0" i="0" u="none" strike="noStrike" dirty="0">
                          <a:solidFill>
                            <a:srgbClr val="000000"/>
                          </a:solidFill>
                          <a:latin typeface="Arial" pitchFamily="34" charset="0"/>
                          <a:cs typeface="Arial" pitchFamily="34" charset="0"/>
                        </a:rPr>
                        <a:t>(no replacement)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algn="ctr" fontAlgn="ctr"/>
                      <a:r>
                        <a:rPr lang="en-US" sz="900" b="0" i="0" u="none" strike="noStrike" dirty="0">
                          <a:solidFill>
                            <a:srgbClr val="000000"/>
                          </a:solidFill>
                          <a:latin typeface="Arial" pitchFamily="34" charset="0"/>
                          <a:cs typeface="Arial" pitchFamily="34" charset="0"/>
                        </a:rPr>
                        <a:t>$292.29</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4,000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871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-3,189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$0.010810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$0.00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rowSpan="3">
                  <a:txBody>
                    <a:bodyPr/>
                    <a:lstStyle/>
                    <a:p>
                      <a:pPr algn="ctr" fontAlgn="ctr"/>
                      <a:r>
                        <a:rPr lang="en-US" sz="900" b="0" i="0" u="none" strike="noStrike" dirty="0">
                          <a:solidFill>
                            <a:srgbClr val="000000"/>
                          </a:solidFill>
                          <a:latin typeface="Arial" pitchFamily="34" charset="0"/>
                          <a:cs typeface="Arial" pitchFamily="34" charset="0"/>
                        </a:rPr>
                        <a:t>$626.41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3"/>
                  </a:ext>
                </a:extLst>
              </a:tr>
              <a:tr h="165630">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  500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9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 3,754</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3,254</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$0.102680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900" b="0" i="0" u="none" strike="noStrike" dirty="0">
                          <a:solidFill>
                            <a:srgbClr val="000000"/>
                          </a:solidFill>
                          <a:latin typeface="Arial" pitchFamily="34" charset="0"/>
                          <a:cs typeface="Arial" pitchFamily="34" charset="0"/>
                        </a:rPr>
                        <a:t>$334.12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4"/>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fontAlgn="b"/>
                      <a:r>
                        <a:rPr lang="en-US" sz="10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a16="http://schemas.microsoft.com/office/drawing/2014/main" val="10015"/>
                  </a:ext>
                </a:extLst>
              </a:tr>
              <a:tr h="0">
                <a:tc>
                  <a:txBody>
                    <a:bodyPr/>
                    <a:lstStyle/>
                    <a:p>
                      <a:pPr algn="l" fontAlgn="ctr"/>
                      <a:endParaRPr lang="en-US" sz="1000" b="1"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en-US" sz="1000" b="1" i="0" u="none" strike="noStrike" dirty="0">
                          <a:solidFill>
                            <a:srgbClr val="000000"/>
                          </a:solidFill>
                          <a:latin typeface="Arial" pitchFamily="34" charset="0"/>
                          <a:cs typeface="Arial" pitchFamily="34" charset="0"/>
                        </a:rPr>
                        <a:t>Total</a:t>
                      </a:r>
                    </a:p>
                  </a:txBody>
                  <a:tcPr marL="5430" marR="5430" marT="543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Arial" pitchFamily="34" charset="0"/>
                          <a:cs typeface="Arial" pitchFamily="34" charset="0"/>
                        </a:rPr>
                        <a:t>$3,823.15</a:t>
                      </a:r>
                    </a:p>
                  </a:txBody>
                  <a:tcPr marL="5430" marR="5430" marT="543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0" b="1"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rgbClr val="000000"/>
                          </a:solidFill>
                          <a:latin typeface="Arial" pitchFamily="34" charset="0"/>
                          <a:cs typeface="Arial" pitchFamily="34" charset="0"/>
                        </a:rPr>
                        <a:t>$4,013.05</a:t>
                      </a: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dirty="0">
                          <a:solidFill>
                            <a:srgbClr val="000000"/>
                          </a:solidFill>
                          <a:latin typeface="Arial" pitchFamily="34" charset="0"/>
                          <a:cs typeface="Arial" pitchFamily="34" charset="0"/>
                        </a:rPr>
                        <a:t>$7,836.20</a:t>
                      </a:r>
                    </a:p>
                  </a:txBody>
                  <a:tcPr marL="5430" marR="5430" marT="543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5630">
                <a:tc>
                  <a:txBody>
                    <a:bodyPr/>
                    <a:lstStyle/>
                    <a:p>
                      <a:pPr algn="l" fontAlgn="ctr"/>
                      <a:endParaRPr lang="en-US" sz="1000" b="1"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endParaRPr lang="en-US" sz="1000" b="1"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86973078"/>
              </p:ext>
            </p:extLst>
          </p:nvPr>
        </p:nvGraphicFramePr>
        <p:xfrm>
          <a:off x="273048" y="5154902"/>
          <a:ext cx="7224714" cy="3270540"/>
        </p:xfrm>
        <a:graphic>
          <a:graphicData uri="http://schemas.openxmlformats.org/drawingml/2006/table">
            <a:tbl>
              <a:tblPr/>
              <a:tblGrid>
                <a:gridCol w="162884">
                  <a:extLst>
                    <a:ext uri="{9D8B030D-6E8A-4147-A177-3AD203B41FA5}">
                      <a16:colId xmlns:a16="http://schemas.microsoft.com/office/drawing/2014/main" val="20000"/>
                    </a:ext>
                  </a:extLst>
                </a:gridCol>
                <a:gridCol w="162304">
                  <a:extLst>
                    <a:ext uri="{9D8B030D-6E8A-4147-A177-3AD203B41FA5}">
                      <a16:colId xmlns:a16="http://schemas.microsoft.com/office/drawing/2014/main" val="20001"/>
                    </a:ext>
                  </a:extLst>
                </a:gridCol>
                <a:gridCol w="1044726">
                  <a:extLst>
                    <a:ext uri="{9D8B030D-6E8A-4147-A177-3AD203B41FA5}">
                      <a16:colId xmlns:a16="http://schemas.microsoft.com/office/drawing/2014/main" val="20002"/>
                    </a:ext>
                  </a:extLst>
                </a:gridCol>
                <a:gridCol w="677183">
                  <a:extLst>
                    <a:ext uri="{9D8B030D-6E8A-4147-A177-3AD203B41FA5}">
                      <a16:colId xmlns:a16="http://schemas.microsoft.com/office/drawing/2014/main" val="20003"/>
                    </a:ext>
                  </a:extLst>
                </a:gridCol>
                <a:gridCol w="355935">
                  <a:extLst>
                    <a:ext uri="{9D8B030D-6E8A-4147-A177-3AD203B41FA5}">
                      <a16:colId xmlns:a16="http://schemas.microsoft.com/office/drawing/2014/main" val="20004"/>
                    </a:ext>
                  </a:extLst>
                </a:gridCol>
                <a:gridCol w="618038">
                  <a:extLst>
                    <a:ext uri="{9D8B030D-6E8A-4147-A177-3AD203B41FA5}">
                      <a16:colId xmlns:a16="http://schemas.microsoft.com/office/drawing/2014/main" val="20005"/>
                    </a:ext>
                  </a:extLst>
                </a:gridCol>
                <a:gridCol w="867795">
                  <a:extLst>
                    <a:ext uri="{9D8B030D-6E8A-4147-A177-3AD203B41FA5}">
                      <a16:colId xmlns:a16="http://schemas.microsoft.com/office/drawing/2014/main" val="20006"/>
                    </a:ext>
                  </a:extLst>
                </a:gridCol>
                <a:gridCol w="603620">
                  <a:extLst>
                    <a:ext uri="{9D8B030D-6E8A-4147-A177-3AD203B41FA5}">
                      <a16:colId xmlns:a16="http://schemas.microsoft.com/office/drawing/2014/main" val="20007"/>
                    </a:ext>
                  </a:extLst>
                </a:gridCol>
                <a:gridCol w="568660">
                  <a:extLst>
                    <a:ext uri="{9D8B030D-6E8A-4147-A177-3AD203B41FA5}">
                      <a16:colId xmlns:a16="http://schemas.microsoft.com/office/drawing/2014/main" val="20008"/>
                    </a:ext>
                  </a:extLst>
                </a:gridCol>
                <a:gridCol w="673403">
                  <a:extLst>
                    <a:ext uri="{9D8B030D-6E8A-4147-A177-3AD203B41FA5}">
                      <a16:colId xmlns:a16="http://schemas.microsoft.com/office/drawing/2014/main" val="20009"/>
                    </a:ext>
                  </a:extLst>
                </a:gridCol>
                <a:gridCol w="636150">
                  <a:extLst>
                    <a:ext uri="{9D8B030D-6E8A-4147-A177-3AD203B41FA5}">
                      <a16:colId xmlns:a16="http://schemas.microsoft.com/office/drawing/2014/main" val="20010"/>
                    </a:ext>
                  </a:extLst>
                </a:gridCol>
                <a:gridCol w="854016">
                  <a:extLst>
                    <a:ext uri="{9D8B030D-6E8A-4147-A177-3AD203B41FA5}">
                      <a16:colId xmlns:a16="http://schemas.microsoft.com/office/drawing/2014/main" val="20011"/>
                    </a:ext>
                  </a:extLst>
                </a:gridCol>
              </a:tblGrid>
              <a:tr h="299790">
                <a:tc rowSpan="16">
                  <a:txBody>
                    <a:bodyPr/>
                    <a:lstStyle/>
                    <a:p>
                      <a:pPr algn="ctr" fontAlgn="b"/>
                      <a:r>
                        <a:rPr lang="en-US" sz="1100" b="0" i="0" u="none" strike="noStrike" dirty="0">
                          <a:solidFill>
                            <a:schemeClr val="bg1"/>
                          </a:solidFill>
                          <a:latin typeface="Arial" pitchFamily="34" charset="0"/>
                          <a:cs typeface="Arial" pitchFamily="34" charset="0"/>
                        </a:rPr>
                        <a:t>Proposed Equipment</a:t>
                      </a:r>
                    </a:p>
                  </a:txBody>
                  <a:tcPr marL="5430" marR="5430" marT="543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a:solidFill>
                            <a:srgbClr val="000000"/>
                          </a:solidFill>
                          <a:latin typeface="Arial" pitchFamily="34" charset="0"/>
                          <a:cs typeface="Arial" pitchFamily="34" charset="0"/>
                        </a:rPr>
                        <a:t>Model / Product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a:solidFill>
                            <a:srgbClr val="000000"/>
                          </a:solidFill>
                          <a:latin typeface="Arial" pitchFamily="34" charset="0"/>
                          <a:cs typeface="Arial" pitchFamily="34" charset="0"/>
                        </a:rPr>
                        <a:t>Monthly Payment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a:solidFill>
                            <a:srgbClr val="000000"/>
                          </a:solidFill>
                          <a:latin typeface="Arial" pitchFamily="34" charset="0"/>
                          <a:cs typeface="Arial" pitchFamily="34" charset="0"/>
                        </a:rPr>
                        <a:t>Meter</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fontAlgn="ctr"/>
                      <a:r>
                        <a:rPr lang="en-US" sz="1000" b="1" i="0" u="none" strike="noStrike" dirty="0">
                          <a:solidFill>
                            <a:srgbClr val="000000"/>
                          </a:solidFill>
                          <a:latin typeface="Arial" pitchFamily="34" charset="0"/>
                          <a:cs typeface="Arial" pitchFamily="34" charset="0"/>
                        </a:rPr>
                        <a:t>Includes: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00" b="1" i="0" u="none" strike="noStrike" dirty="0" err="1">
                          <a:solidFill>
                            <a:srgbClr val="000000"/>
                          </a:solidFill>
                          <a:latin typeface="Arial" pitchFamily="34" charset="0"/>
                          <a:cs typeface="Arial" pitchFamily="34" charset="0"/>
                        </a:rPr>
                        <a:t>Avg</a:t>
                      </a:r>
                      <a:r>
                        <a:rPr lang="en-US" sz="1000" b="1" i="0" u="none" strike="noStrike" dirty="0">
                          <a:solidFill>
                            <a:srgbClr val="000000"/>
                          </a:solidFill>
                          <a:latin typeface="Arial" pitchFamily="34" charset="0"/>
                          <a:cs typeface="Arial" pitchFamily="34" charset="0"/>
                        </a:rPr>
                        <a:t> Monthly Volume</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a:solidFill>
                            <a:srgbClr val="000000"/>
                          </a:solidFill>
                          <a:latin typeface="Arial" pitchFamily="34" charset="0"/>
                          <a:cs typeface="Arial" pitchFamily="34" charset="0"/>
                        </a:rPr>
                        <a:t>Overage Copies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a:solidFill>
                            <a:srgbClr val="000000"/>
                          </a:solidFill>
                          <a:latin typeface="Arial" pitchFamily="34" charset="0"/>
                          <a:cs typeface="Arial" pitchFamily="34" charset="0"/>
                        </a:rPr>
                        <a:t>Cost Per Print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a:solidFill>
                            <a:srgbClr val="000000"/>
                          </a:solidFill>
                          <a:latin typeface="Arial" pitchFamily="34" charset="0"/>
                          <a:cs typeface="Arial" pitchFamily="34" charset="0"/>
                        </a:rPr>
                        <a:t>Meter Charges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1" i="0" u="none" strike="noStrike" dirty="0" err="1">
                          <a:solidFill>
                            <a:srgbClr val="000000"/>
                          </a:solidFill>
                          <a:latin typeface="Arial" pitchFamily="34" charset="0"/>
                          <a:cs typeface="Arial" pitchFamily="34" charset="0"/>
                        </a:rPr>
                        <a:t>Avg</a:t>
                      </a:r>
                      <a:r>
                        <a:rPr lang="en-US" sz="1000" b="1" i="0" u="none" strike="noStrike" dirty="0">
                          <a:solidFill>
                            <a:srgbClr val="000000"/>
                          </a:solidFill>
                          <a:latin typeface="Arial" pitchFamily="34" charset="0"/>
                          <a:cs typeface="Arial" pitchFamily="34" charset="0"/>
                        </a:rPr>
                        <a:t> Monthly Cost</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Ricoh MP C8003</a:t>
                      </a:r>
                    </a:p>
                    <a:p>
                      <a:pPr algn="ctr" fontAlgn="ctr"/>
                      <a:r>
                        <a:rPr lang="en-US" sz="1000" b="0" i="0" u="none" strike="noStrike" dirty="0">
                          <a:solidFill>
                            <a:srgbClr val="000000"/>
                          </a:solidFill>
                          <a:latin typeface="Arial" pitchFamily="34" charset="0"/>
                          <a:cs typeface="Arial" pitchFamily="34" charset="0"/>
                        </a:rPr>
                        <a:t>MORCS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Arial" pitchFamily="34" charset="0"/>
                          <a:cs typeface="Arial" pitchFamily="34" charset="0"/>
                        </a:rPr>
                        <a:t>$588.76</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9,248</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9,248</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$0.0055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$50.86</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$1,202.30</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1"/>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8D8D8"/>
                    </a:solidFill>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13,825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13,825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$0.0407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$562.68</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2"/>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gridSpan="2">
                  <a:txBody>
                    <a:bodyPr/>
                    <a:lstStyle/>
                    <a:p>
                      <a:pPr algn="ctr" fontAlgn="b"/>
                      <a:r>
                        <a:rPr lang="en-US" sz="10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3"/>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2</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Ricoh IMC4500</a:t>
                      </a:r>
                    </a:p>
                    <a:p>
                      <a:pPr algn="ctr" fontAlgn="ctr"/>
                      <a:r>
                        <a:rPr lang="en-US" sz="1000" b="0" i="0" u="none" strike="noStrike" dirty="0">
                          <a:solidFill>
                            <a:srgbClr val="000000"/>
                          </a:solidFill>
                          <a:latin typeface="Arial" pitchFamily="34" charset="0"/>
                          <a:cs typeface="Arial" pitchFamily="34" charset="0"/>
                        </a:rPr>
                        <a:t>MORCS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Arial" pitchFamily="34" charset="0"/>
                          <a:cs typeface="Arial" pitchFamily="34" charset="0"/>
                        </a:rPr>
                        <a:t>$324.06</a:t>
                      </a:r>
                    </a:p>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8,442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8,442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$0.0055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$46.43</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$646.40</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6,779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6,779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$0.0407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$275.91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5"/>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0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6"/>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3</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Ricoh MP C8003</a:t>
                      </a:r>
                    </a:p>
                    <a:p>
                      <a:pPr algn="ctr" fontAlgn="ctr"/>
                      <a:r>
                        <a:rPr lang="en-US" sz="1000" b="0" i="0" u="none" strike="noStrike" dirty="0">
                          <a:solidFill>
                            <a:srgbClr val="000000"/>
                          </a:solidFill>
                          <a:latin typeface="Arial" pitchFamily="34" charset="0"/>
                          <a:cs typeface="Arial" pitchFamily="34" charset="0"/>
                        </a:rPr>
                        <a:t>YPI PCHS </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 $583.94</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12,920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12,920</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$0.0055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$71.06</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$1,006.61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07"/>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8D8D8"/>
                    </a:solidFill>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8,639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8,639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$0.0407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$351.61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8"/>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gridSpan="2">
                  <a:txBody>
                    <a:bodyPr/>
                    <a:lstStyle/>
                    <a:p>
                      <a:pPr algn="ctr" fontAlgn="b"/>
                      <a:r>
                        <a:rPr lang="en-US" sz="10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09"/>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4</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Ricoh IM C4500</a:t>
                      </a:r>
                    </a:p>
                    <a:p>
                      <a:pPr algn="ctr" fontAlgn="ctr"/>
                      <a:r>
                        <a:rPr lang="en-US" sz="1000" b="0" i="0" u="none" strike="noStrike" dirty="0">
                          <a:solidFill>
                            <a:srgbClr val="000000"/>
                          </a:solidFill>
                          <a:latin typeface="Arial" pitchFamily="34" charset="0"/>
                          <a:cs typeface="Arial" pitchFamily="34" charset="0"/>
                        </a:rPr>
                        <a:t>BCMS</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$324.06</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1,922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1,922</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$0.0055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$10.57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rowSpan="3">
                  <a:txBody>
                    <a:bodyPr/>
                    <a:lstStyle/>
                    <a:p>
                      <a:pPr algn="ctr" fontAlgn="ctr"/>
                      <a:r>
                        <a:rPr lang="en-US" sz="1000" b="0" i="0" u="none" strike="noStrike" dirty="0">
                          <a:solidFill>
                            <a:srgbClr val="000000"/>
                          </a:solidFill>
                          <a:latin typeface="Arial" pitchFamily="34" charset="0"/>
                          <a:cs typeface="Arial" pitchFamily="34" charset="0"/>
                        </a:rPr>
                        <a:t>$539.39</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5,031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5,031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$0.0407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latin typeface="Arial" pitchFamily="34" charset="0"/>
                          <a:cs typeface="Arial" pitchFamily="34" charset="0"/>
                        </a:rPr>
                        <a:t>$204.76</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1"/>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0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2"/>
                  </a:ext>
                </a:extLst>
              </a:tr>
              <a:tr h="165630">
                <a:tc v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5</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Ricoh MP C8003 </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$553.01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B&amp;W</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17,769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17,769</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$0.0055</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$97.73</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rowSpan="3">
                  <a:txBody>
                    <a:bodyPr/>
                    <a:lstStyle/>
                    <a:p>
                      <a:pPr algn="ctr" fontAlgn="ctr"/>
                      <a:r>
                        <a:rPr lang="en-US" sz="1000" b="0" i="0" u="none" strike="noStrike" dirty="0">
                          <a:solidFill>
                            <a:srgbClr val="000000"/>
                          </a:solidFill>
                          <a:latin typeface="Arial" pitchFamily="34" charset="0"/>
                          <a:cs typeface="Arial" pitchFamily="34" charset="0"/>
                        </a:rPr>
                        <a:t>$1,446.95</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0013"/>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Color</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a:t>
                      </a:r>
                    </a:p>
                  </a:txBody>
                  <a:tcPr marL="5430" marR="5430" marT="543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8D8D8"/>
                    </a:solidFill>
                  </a:tcPr>
                </a:tc>
                <a:tc>
                  <a:txBody>
                    <a:bodyPr/>
                    <a:lstStyle/>
                    <a:p>
                      <a:pPr algn="l" fontAlgn="b"/>
                      <a:r>
                        <a:rPr lang="en-US" sz="1000" b="0" i="0" u="none" strike="noStrike" dirty="0">
                          <a:solidFill>
                            <a:srgbClr val="000000"/>
                          </a:solidFill>
                          <a:latin typeface="Arial" pitchFamily="34" charset="0"/>
                          <a:cs typeface="Arial" pitchFamily="34" charset="0"/>
                        </a:rPr>
                        <a:t>Copies/Month</a:t>
                      </a:r>
                    </a:p>
                  </a:txBody>
                  <a:tcPr marL="5430" marR="5430" marT="543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19,563</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19,563</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$0.0407</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$796.21</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14"/>
                  </a:ext>
                </a:extLst>
              </a:tr>
              <a:tr h="16563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gridSpan="2">
                  <a:txBody>
                    <a:bodyPr/>
                    <a:lstStyle/>
                    <a:p>
                      <a:pPr algn="ctr" fontAlgn="b"/>
                      <a:r>
                        <a:rPr lang="en-US" sz="1000" b="0" i="0" u="none" strike="noStrike" dirty="0">
                          <a:solidFill>
                            <a:srgbClr val="000000"/>
                          </a:solidFill>
                          <a:latin typeface="Arial" pitchFamily="34" charset="0"/>
                          <a:cs typeface="Arial" pitchFamily="34" charset="0"/>
                        </a:rPr>
                        <a:t>[Labor, Parts, Supplies]</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hMerge="1">
                  <a:txBody>
                    <a:bodyPr/>
                    <a:lstStyle/>
                    <a:p>
                      <a:endParaRPr lang="en-US"/>
                    </a:p>
                  </a:txBody>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b"/>
                      <a:r>
                        <a:rPr lang="en-US" sz="1000" b="0" i="0" u="none" strike="noStrike" dirty="0">
                          <a:solidFill>
                            <a:srgbClr val="000000"/>
                          </a:solidFill>
                          <a:latin typeface="Arial" pitchFamily="34" charset="0"/>
                          <a:cs typeface="Arial" pitchFamily="34" charset="0"/>
                        </a:rPr>
                        <a:t> </a:t>
                      </a:r>
                    </a:p>
                  </a:txBody>
                  <a:tcPr marL="5430" marR="5430" marT="54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vMerge="1">
                  <a:txBody>
                    <a:bodyPr/>
                    <a:lstStyle/>
                    <a:p>
                      <a:endParaRPr lang="en-US"/>
                    </a:p>
                  </a:txBody>
                  <a:tcPr/>
                </a:tc>
                <a:extLst>
                  <a:ext uri="{0D108BD9-81ED-4DB2-BD59-A6C34878D82A}">
                    <a16:rowId xmlns:a16="http://schemas.microsoft.com/office/drawing/2014/main" val="10015"/>
                  </a:ext>
                </a:extLst>
              </a:tr>
              <a:tr h="0">
                <a:tc>
                  <a:txBody>
                    <a:bodyPr/>
                    <a:lstStyle/>
                    <a:p>
                      <a:pPr algn="l" fontAlgn="ctr"/>
                      <a:endParaRPr lang="en-US" sz="1000" b="1"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en-US" sz="1000" b="1" i="0" u="none" strike="noStrike" dirty="0">
                          <a:solidFill>
                            <a:srgbClr val="000000"/>
                          </a:solidFill>
                          <a:latin typeface="Arial" pitchFamily="34" charset="0"/>
                          <a:cs typeface="Arial" pitchFamily="34" charset="0"/>
                        </a:rPr>
                        <a:t>Total</a:t>
                      </a:r>
                    </a:p>
                  </a:txBody>
                  <a:tcPr marL="5430" marR="5430" marT="543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Arial" pitchFamily="34" charset="0"/>
                          <a:cs typeface="Arial" pitchFamily="34" charset="0"/>
                        </a:rPr>
                        <a:t>$2,373.83</a:t>
                      </a:r>
                    </a:p>
                  </a:txBody>
                  <a:tcPr marL="5430" marR="5430" marT="543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0" b="1"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1" i="0" u="none" strike="noStrike" dirty="0">
                        <a:solidFill>
                          <a:srgbClr val="000000"/>
                        </a:solidFill>
                        <a:latin typeface="Arial" pitchFamily="34" charset="0"/>
                        <a:cs typeface="Arial" pitchFamily="34" charset="0"/>
                      </a:endParaRP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rgbClr val="000000"/>
                          </a:solidFill>
                          <a:latin typeface="Arial" pitchFamily="34" charset="0"/>
                          <a:cs typeface="Arial" pitchFamily="34" charset="0"/>
                        </a:rPr>
                        <a:t>$2,467.82</a:t>
                      </a:r>
                    </a:p>
                  </a:txBody>
                  <a:tcPr marL="5430" marR="5430" marT="543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dirty="0">
                          <a:solidFill>
                            <a:srgbClr val="000000"/>
                          </a:solidFill>
                          <a:latin typeface="Arial" pitchFamily="34" charset="0"/>
                          <a:cs typeface="Arial" pitchFamily="34" charset="0"/>
                        </a:rPr>
                        <a:t>$4,841.65</a:t>
                      </a:r>
                    </a:p>
                  </a:txBody>
                  <a:tcPr marL="5430" marR="5430" marT="543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5630">
                <a:tc>
                  <a:txBody>
                    <a:bodyPr/>
                    <a:lstStyle/>
                    <a:p>
                      <a:pPr algn="l" fontAlgn="ctr"/>
                      <a:endParaRPr lang="en-US" sz="1000" b="1"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endParaRPr lang="en-US" sz="1000" b="1" i="0" u="none" strike="noStrike" dirty="0">
                        <a:solidFill>
                          <a:srgbClr val="000000"/>
                        </a:solidFill>
                        <a:latin typeface="Arial" pitchFamily="34" charset="0"/>
                        <a:cs typeface="Arial" pitchFamily="34" charset="0"/>
                      </a:endParaRPr>
                    </a:p>
                  </a:txBody>
                  <a:tcPr marL="5430" marR="5430" marT="543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0" i="0" u="none" strike="noStrike" dirty="0">
                        <a:solidFill>
                          <a:srgbClr val="000000"/>
                        </a:solidFill>
                        <a:latin typeface="Arial" pitchFamily="34" charset="0"/>
                        <a:cs typeface="Arial" pitchFamily="34" charset="0"/>
                      </a:endParaRPr>
                    </a:p>
                  </a:txBody>
                  <a:tcPr marL="5430" marR="5430" marT="543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000" b="0" i="0" u="none" strike="noStrike" dirty="0">
                        <a:solidFill>
                          <a:srgbClr val="000000"/>
                        </a:solidFill>
                        <a:latin typeface="Arial" pitchFamily="34" charset="0"/>
                        <a:cs typeface="Arial" pitchFamily="34" charset="0"/>
                      </a:endParaRPr>
                    </a:p>
                  </a:txBody>
                  <a:tcPr marL="5430" marR="5430" marT="543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4760" y="400207"/>
            <a:ext cx="6867826" cy="472926"/>
          </a:xfrm>
          <a:prstGeom prst="rect">
            <a:avLst/>
          </a:prstGeom>
          <a:noFill/>
          <a:ln w="9525">
            <a:noFill/>
            <a:miter lim="800000"/>
            <a:headEnd/>
            <a:tailEnd/>
          </a:ln>
        </p:spPr>
        <p:txBody>
          <a:bodyPr wrap="square" lIns="102590" tIns="51296" rIns="102590" bIns="51296">
            <a:spAutoFit/>
          </a:bodyPr>
          <a:lstStyle/>
          <a:p>
            <a:pPr defTabSz="1019175"/>
            <a:r>
              <a:rPr lang="en-US" sz="2400" dirty="0">
                <a:solidFill>
                  <a:srgbClr val="FFFFFF"/>
                </a:solidFill>
                <a:latin typeface="Arial"/>
                <a:cs typeface="Arial"/>
              </a:rPr>
              <a:t>Investment Scenario</a:t>
            </a:r>
          </a:p>
        </p:txBody>
      </p:sp>
      <p:graphicFrame>
        <p:nvGraphicFramePr>
          <p:cNvPr id="5" name="Group 96"/>
          <p:cNvGraphicFramePr>
            <a:graphicFrameLocks noGrp="1"/>
          </p:cNvGraphicFramePr>
          <p:nvPr>
            <p:extLst>
              <p:ext uri="{D42A27DB-BD31-4B8C-83A1-F6EECF244321}">
                <p14:modId xmlns:p14="http://schemas.microsoft.com/office/powerpoint/2010/main" val="4262085829"/>
              </p:ext>
            </p:extLst>
          </p:nvPr>
        </p:nvGraphicFramePr>
        <p:xfrm>
          <a:off x="273050" y="1262743"/>
          <a:ext cx="7224713" cy="2007114"/>
        </p:xfrm>
        <a:graphic>
          <a:graphicData uri="http://schemas.openxmlformats.org/drawingml/2006/table">
            <a:tbl>
              <a:tblPr/>
              <a:tblGrid>
                <a:gridCol w="2390221">
                  <a:extLst>
                    <a:ext uri="{9D8B030D-6E8A-4147-A177-3AD203B41FA5}">
                      <a16:colId xmlns:a16="http://schemas.microsoft.com/office/drawing/2014/main" val="20000"/>
                    </a:ext>
                  </a:extLst>
                </a:gridCol>
                <a:gridCol w="2390216">
                  <a:extLst>
                    <a:ext uri="{9D8B030D-6E8A-4147-A177-3AD203B41FA5}">
                      <a16:colId xmlns:a16="http://schemas.microsoft.com/office/drawing/2014/main" val="20001"/>
                    </a:ext>
                  </a:extLst>
                </a:gridCol>
                <a:gridCol w="2444276">
                  <a:extLst>
                    <a:ext uri="{9D8B030D-6E8A-4147-A177-3AD203B41FA5}">
                      <a16:colId xmlns:a16="http://schemas.microsoft.com/office/drawing/2014/main" val="20002"/>
                    </a:ext>
                  </a:extLst>
                </a:gridCol>
              </a:tblGrid>
              <a:tr h="359665">
                <a:tc gridSpan="3">
                  <a:txBody>
                    <a:bodyPr/>
                    <a:lstStyle/>
                    <a:p>
                      <a:pPr marL="0" marR="0" lvl="0" indent="0" algn="ctr"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Monthly Cost Comparison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373">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Current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a:cs typeface="Arial"/>
                        </a:rPr>
                        <a:t>Proposed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373">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$3,823.15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$2,373.83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373">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Maintenance &amp;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$4,013.05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a:cs typeface="Arial"/>
                        </a:rPr>
                        <a:t>$2,467.82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9665">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a:cs typeface="Arial"/>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$7,836.20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1006475"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a:cs typeface="Arial"/>
                        </a:rPr>
                        <a:t>$4,841.65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59665">
                <a:tc gridSpan="3">
                  <a:txBody>
                    <a:bodyPr/>
                    <a:lstStyle/>
                    <a:p>
                      <a:pPr marL="0" marR="0" lvl="0" indent="0" algn="ctr" defTabSz="1006475"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B050"/>
                          </a:solidFill>
                          <a:effectLst/>
                          <a:latin typeface="Arial"/>
                          <a:cs typeface="Arial"/>
                        </a:rPr>
                        <a:t>Savings of $2,994.55 per month / $179,673.00 over contract term!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1006475"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1006475"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1304239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05606744"/>
              </p:ext>
            </p:extLst>
          </p:nvPr>
        </p:nvGraphicFramePr>
        <p:xfrm>
          <a:off x="277811" y="3548748"/>
          <a:ext cx="7219952" cy="4355895"/>
        </p:xfrm>
        <a:graphic>
          <a:graphicData uri="http://schemas.openxmlformats.org/drawingml/2006/table">
            <a:tbl>
              <a:tblPr/>
              <a:tblGrid>
                <a:gridCol w="2128913">
                  <a:extLst>
                    <a:ext uri="{9D8B030D-6E8A-4147-A177-3AD203B41FA5}">
                      <a16:colId xmlns:a16="http://schemas.microsoft.com/office/drawing/2014/main" val="20000"/>
                    </a:ext>
                  </a:extLst>
                </a:gridCol>
                <a:gridCol w="5091039">
                  <a:extLst>
                    <a:ext uri="{9D8B030D-6E8A-4147-A177-3AD203B41FA5}">
                      <a16:colId xmlns:a16="http://schemas.microsoft.com/office/drawing/2014/main" val="20002"/>
                    </a:ext>
                  </a:extLst>
                </a:gridCol>
              </a:tblGrid>
              <a:tr h="289599">
                <a:tc gridSpan="2">
                  <a:txBody>
                    <a:bodyPr/>
                    <a:lstStyle/>
                    <a:p>
                      <a:pPr algn="l" fontAlgn="ctr"/>
                      <a:r>
                        <a:rPr lang="en-US" sz="1200" b="0" i="0" u="none" strike="noStrike" dirty="0">
                          <a:solidFill>
                            <a:srgbClr val="262626"/>
                          </a:solidFill>
                          <a:effectLst/>
                          <a:latin typeface="Helvetica Neue"/>
                        </a:rPr>
                        <a:t>Included in Monthly Fee</a:t>
                      </a:r>
                    </a:p>
                  </a:txBody>
                  <a:tcPr marL="128803" marR="10734" marT="10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l" fontAlgn="ctr"/>
                      <a:endParaRPr lang="en-US" sz="1300" b="0" i="0" u="none" strike="noStrike" dirty="0">
                        <a:solidFill>
                          <a:srgbClr val="262626"/>
                        </a:solidFill>
                        <a:effectLst/>
                        <a:latin typeface="Helvetica Neue"/>
                      </a:endParaRPr>
                    </a:p>
                  </a:txBody>
                  <a:tcPr marL="257606" marR="10734" marT="10734" marB="0" anchor="ctr">
                    <a:lnL>
                      <a:noFill/>
                    </a:lnL>
                    <a:lnR w="28575" cap="flat" cmpd="sng" algn="ctr">
                      <a:solidFill>
                        <a:schemeClr val="tx1">
                          <a:lumMod val="65000"/>
                          <a:lumOff val="35000"/>
                        </a:schemeClr>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08067">
                <a:tc gridSpan="2">
                  <a:txBody>
                    <a:bodyPr/>
                    <a:lstStyle/>
                    <a:p>
                      <a:pPr algn="ctr" fontAlgn="ctr"/>
                      <a:r>
                        <a:rPr lang="sk-SK" sz="1050" b="0" i="0" u="none" strike="noStrike" dirty="0">
                          <a:solidFill>
                            <a:srgbClr val="262626"/>
                          </a:solidFill>
                          <a:effectLst/>
                          <a:latin typeface="Helvetica Neue"/>
                        </a:rPr>
                        <a:t> </a:t>
                      </a:r>
                    </a:p>
                  </a:txBody>
                  <a:tcPr marL="10734" marR="10734" marT="107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10001"/>
                  </a:ext>
                </a:extLst>
              </a:tr>
              <a:tr h="915465">
                <a:tc>
                  <a:txBody>
                    <a:bodyPr/>
                    <a:lstStyle/>
                    <a:p>
                      <a:pPr algn="l" fontAlgn="t"/>
                      <a:r>
                        <a:rPr lang="en-US" sz="1050" b="0" i="0" u="none" strike="noStrike" dirty="0">
                          <a:solidFill>
                            <a:srgbClr val="262626"/>
                          </a:solidFill>
                          <a:effectLst/>
                          <a:latin typeface="Helvetica Neue"/>
                        </a:rPr>
                        <a:t>New Ricoh MFPs</a:t>
                      </a:r>
                    </a:p>
                    <a:p>
                      <a:pPr algn="l" fontAlgn="t"/>
                      <a:r>
                        <a:rPr lang="en-US" sz="1050" b="0" i="0" u="none" strike="noStrike" dirty="0">
                          <a:solidFill>
                            <a:srgbClr val="262626"/>
                          </a:solidFill>
                          <a:effectLst/>
                          <a:latin typeface="Helvetica Neue"/>
                        </a:rPr>
                        <a:t>60-month FMV</a:t>
                      </a:r>
                    </a:p>
                    <a:p>
                      <a:pPr algn="l" fontAlgn="t"/>
                      <a:r>
                        <a:rPr lang="en-US" sz="1050" b="0" i="0" u="none" strike="noStrike" dirty="0">
                          <a:solidFill>
                            <a:srgbClr val="262626"/>
                          </a:solidFill>
                          <a:effectLst/>
                          <a:latin typeface="Helvetica Neue"/>
                        </a:rPr>
                        <a:t>US Communities Contract</a:t>
                      </a:r>
                    </a:p>
                  </a:txBody>
                  <a:tcPr marL="128803" marR="10734" marT="10734"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fontAlgn="t">
                        <a:buFont typeface="Arial" panose="020B0604020202020204" pitchFamily="34" charset="0"/>
                        <a:buChar char="•"/>
                      </a:pPr>
                      <a:r>
                        <a:rPr lang="en-US" sz="900" b="0" i="0" u="none" strike="noStrike" dirty="0">
                          <a:solidFill>
                            <a:srgbClr val="262626"/>
                          </a:solidFill>
                          <a:effectLst/>
                          <a:latin typeface="Helvetica Neue"/>
                        </a:rPr>
                        <a:t>5 MFPs: (3) MP C8003 &amp; (2) IM C4500</a:t>
                      </a:r>
                    </a:p>
                    <a:p>
                      <a:pPr marL="171450" indent="-171450" algn="l" fontAlgn="t">
                        <a:buFont typeface="Arial" panose="020B0604020202020204" pitchFamily="34" charset="0"/>
                        <a:buChar char="•"/>
                      </a:pPr>
                      <a:r>
                        <a:rPr lang="en-US" sz="900" b="0" i="0" u="none" strike="noStrike" dirty="0">
                          <a:solidFill>
                            <a:srgbClr val="262626"/>
                          </a:solidFill>
                          <a:effectLst/>
                          <a:latin typeface="Helvetica Neue"/>
                        </a:rPr>
                        <a:t>Delivery, setup, installation &amp; Training</a:t>
                      </a:r>
                    </a:p>
                    <a:p>
                      <a:pPr marL="171450" indent="-171450" algn="l" fontAlgn="t">
                        <a:buFont typeface="Arial" panose="020B0604020202020204" pitchFamily="34" charset="0"/>
                        <a:buChar char="•"/>
                      </a:pPr>
                      <a:r>
                        <a:rPr lang="en-US" sz="900" b="0" i="0" u="none" strike="noStrike" dirty="0">
                          <a:solidFill>
                            <a:srgbClr val="262626"/>
                          </a:solidFill>
                          <a:effectLst/>
                          <a:latin typeface="Helvetica Neue"/>
                        </a:rPr>
                        <a:t>General maintenance agreement:</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One click-rate for entire fleet – pay-as-you go with zero committed volume.  Print zero-Pay zero</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Parts, labor, toner and staples included</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1-hour call-back on 4-hours onsite</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US Communities SLAs with guaranteed uptime</a:t>
                      </a:r>
                    </a:p>
                    <a:p>
                      <a:pPr marL="171450" indent="-171450" algn="l" fontAlgn="t">
                        <a:buFont typeface="Arial" panose="020B0604020202020204" pitchFamily="34" charset="0"/>
                        <a:buChar char="•"/>
                      </a:pPr>
                      <a:r>
                        <a:rPr lang="en-US" sz="900" b="0" i="0" u="none" strike="noStrike" dirty="0">
                          <a:solidFill>
                            <a:srgbClr val="262626"/>
                          </a:solidFill>
                          <a:effectLst/>
                          <a:latin typeface="Helvetica Neue"/>
                        </a:rPr>
                        <a:t>Stream of Payments</a:t>
                      </a:r>
                      <a:r>
                        <a:rPr lang="en-US" sz="600" b="0" i="0" u="none" strike="noStrike" baseline="30000" dirty="0">
                          <a:solidFill>
                            <a:srgbClr val="262626"/>
                          </a:solidFill>
                          <a:effectLst/>
                          <a:latin typeface="Helvetica Neue"/>
                        </a:rPr>
                        <a:t>‡</a:t>
                      </a:r>
                      <a:r>
                        <a:rPr lang="en-US" sz="900" b="0" i="0" u="none" strike="noStrike" dirty="0">
                          <a:solidFill>
                            <a:srgbClr val="262626"/>
                          </a:solidFill>
                          <a:effectLst/>
                          <a:latin typeface="Helvetica Neue"/>
                        </a:rPr>
                        <a:t> check to YPICS in the amount of </a:t>
                      </a:r>
                      <a:r>
                        <a:rPr lang="en-US" sz="900" b="1" i="0" u="sng" strike="noStrike" dirty="0">
                          <a:solidFill>
                            <a:srgbClr val="00B050"/>
                          </a:solidFill>
                          <a:effectLst/>
                          <a:latin typeface="Helvetica Neue"/>
                        </a:rPr>
                        <a:t>$22,411.26</a:t>
                      </a:r>
                    </a:p>
                    <a:p>
                      <a:pPr marL="171450" indent="-171450" algn="l" fontAlgn="t">
                        <a:buFont typeface="Arial" panose="020B0604020202020204" pitchFamily="34" charset="0"/>
                        <a:buChar char="•"/>
                      </a:pPr>
                      <a:r>
                        <a:rPr lang="en-US" sz="900" b="0" i="0" u="none" strike="noStrike" dirty="0">
                          <a:solidFill>
                            <a:srgbClr val="262626"/>
                          </a:solidFill>
                          <a:effectLst/>
                          <a:latin typeface="Helvetica Neue"/>
                        </a:rPr>
                        <a:t>Check</a:t>
                      </a:r>
                      <a:r>
                        <a:rPr lang="en-US" sz="600" b="0" i="0" u="none" strike="noStrike" baseline="30000" dirty="0">
                          <a:solidFill>
                            <a:srgbClr val="262626"/>
                          </a:solidFill>
                          <a:effectLst/>
                          <a:latin typeface="Helvetica Neue"/>
                        </a:rPr>
                        <a:t>‡</a:t>
                      </a:r>
                      <a:r>
                        <a:rPr lang="en-US" sz="900" b="0" i="0" u="none" strike="noStrike" dirty="0">
                          <a:solidFill>
                            <a:srgbClr val="262626"/>
                          </a:solidFill>
                          <a:effectLst/>
                          <a:latin typeface="Helvetica Neue"/>
                        </a:rPr>
                        <a:t> to YPICS in the amount of </a:t>
                      </a:r>
                      <a:r>
                        <a:rPr lang="en-US" sz="900" b="1" i="0" u="sng" strike="noStrike" dirty="0">
                          <a:solidFill>
                            <a:srgbClr val="00B050"/>
                          </a:solidFill>
                          <a:effectLst/>
                          <a:latin typeface="Helvetica Neue"/>
                        </a:rPr>
                        <a:t>$1,790.00</a:t>
                      </a:r>
                      <a:r>
                        <a:rPr lang="en-US" sz="900" b="0" i="0" u="none" strike="noStrike" dirty="0">
                          <a:solidFill>
                            <a:srgbClr val="262626"/>
                          </a:solidFill>
                          <a:effectLst/>
                          <a:latin typeface="Helvetica Neue"/>
                        </a:rPr>
                        <a:t> to cover storage and return of Xerox equipment expiring after 8/2020:</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Contract 010-0042733-001 (2 devices) – Return to vendor 8/2020</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Contract 010-0058450-001 (1 device) – Store &amp; return to vendor 9/2021</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Contract 010-0058450-002 (1 device) – Store &amp; return to vendor 9/2021</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Contract 010-0042736-001 (1 device) – Return to vendor 9/2020</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Contract 010-0058450-003 (1 device) – Store &amp; return to vendor 12/2021</a:t>
                      </a:r>
                    </a:p>
                    <a:p>
                      <a:pPr marL="171450" lvl="0" indent="-171450" algn="l" fontAlgn="t">
                        <a:buFont typeface="Arial" panose="020B0604020202020204" pitchFamily="34" charset="0"/>
                        <a:buChar char="•"/>
                      </a:pPr>
                      <a:r>
                        <a:rPr lang="en-US" sz="900" b="0" i="0" u="none" strike="noStrike" dirty="0">
                          <a:solidFill>
                            <a:srgbClr val="262626"/>
                          </a:solidFill>
                          <a:effectLst/>
                          <a:latin typeface="Helvetica Neue"/>
                        </a:rPr>
                        <a:t>5-months deferred lease payment - 2-months of existing lease and 3-months of new Ricoh lease – an immediate upfront savings of </a:t>
                      </a:r>
                      <a:r>
                        <a:rPr lang="en-US" sz="900" b="1" i="0" u="sng" strike="noStrike" dirty="0">
                          <a:solidFill>
                            <a:srgbClr val="00B050"/>
                          </a:solidFill>
                          <a:effectLst/>
                          <a:latin typeface="Helvetica Neue"/>
                        </a:rPr>
                        <a:t>$13,687.79</a:t>
                      </a:r>
                      <a:r>
                        <a:rPr lang="en-US" sz="900" b="0" i="0" u="none" strike="noStrike" dirty="0">
                          <a:solidFill>
                            <a:srgbClr val="262626"/>
                          </a:solidFill>
                          <a:effectLst/>
                          <a:latin typeface="Helvetica Neue"/>
                        </a:rPr>
                        <a:t>.</a:t>
                      </a:r>
                    </a:p>
                    <a:p>
                      <a:pPr marL="0" lvl="0" indent="0" algn="l" fontAlgn="t">
                        <a:buFont typeface="Arial" panose="020B0604020202020204" pitchFamily="34" charset="0"/>
                        <a:buNone/>
                      </a:pPr>
                      <a:endParaRPr lang="en-US" sz="1050" b="0" i="0" u="none" strike="noStrike" dirty="0">
                        <a:solidFill>
                          <a:srgbClr val="262626"/>
                        </a:solidFill>
                        <a:effectLst/>
                        <a:latin typeface="Helvetica Neue"/>
                      </a:endParaRPr>
                    </a:p>
                    <a:p>
                      <a:pPr marL="0" lvl="0" indent="0" algn="l" fontAlgn="t">
                        <a:buFont typeface="Arial" panose="020B0604020202020204" pitchFamily="34" charset="0"/>
                        <a:buNone/>
                      </a:pPr>
                      <a:r>
                        <a:rPr lang="en-US" sz="600" b="0" i="0" u="none" strike="noStrike" baseline="30000" dirty="0">
                          <a:solidFill>
                            <a:srgbClr val="262626"/>
                          </a:solidFill>
                          <a:effectLst/>
                          <a:latin typeface="Helvetica Neue"/>
                        </a:rPr>
                        <a:t>‡</a:t>
                      </a:r>
                      <a:r>
                        <a:rPr lang="en-US" sz="600" b="0" i="0" u="none" strike="noStrike" dirty="0">
                          <a:solidFill>
                            <a:srgbClr val="262626"/>
                          </a:solidFill>
                          <a:effectLst/>
                          <a:latin typeface="Helvetica Neue"/>
                        </a:rPr>
                        <a:t>Check to be provide 30-days after delivery and acceptance of new Ricoh equipment.</a:t>
                      </a:r>
                    </a:p>
                    <a:p>
                      <a:pPr algn="l" fontAlgn="t"/>
                      <a:endParaRPr lang="en-US" sz="1050" b="0" i="0" u="none" strike="noStrike" dirty="0">
                        <a:solidFill>
                          <a:srgbClr val="262626"/>
                        </a:solidFill>
                        <a:effectLst/>
                        <a:latin typeface="Helvetica Neue"/>
                      </a:endParaRPr>
                    </a:p>
                  </a:txBody>
                  <a:tcPr marL="257606" marR="10734" marT="10734"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2725">
                <a:tc gridSpan="2">
                  <a:txBody>
                    <a:bodyPr/>
                    <a:lstStyle/>
                    <a:p>
                      <a:pPr algn="ctr" fontAlgn="t"/>
                      <a:r>
                        <a:rPr lang="sk-SK" sz="1050" b="0" i="0" u="none" strike="noStrike" dirty="0">
                          <a:solidFill>
                            <a:srgbClr val="262626"/>
                          </a:solidFill>
                          <a:effectLst/>
                          <a:latin typeface="Helvetica Neue"/>
                        </a:rPr>
                        <a:t> </a:t>
                      </a:r>
                    </a:p>
                  </a:txBody>
                  <a:tcPr marL="10734" marR="10734" marT="107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10003"/>
                  </a:ext>
                </a:extLst>
              </a:tr>
              <a:tr h="814898">
                <a:tc>
                  <a:txBody>
                    <a:bodyPr/>
                    <a:lstStyle/>
                    <a:p>
                      <a:pPr algn="l" fontAlgn="t"/>
                      <a:r>
                        <a:rPr lang="en-US" sz="1050" b="0" i="0" u="none" strike="noStrike" dirty="0">
                          <a:solidFill>
                            <a:srgbClr val="262626"/>
                          </a:solidFill>
                          <a:effectLst/>
                          <a:latin typeface="Helvetica Neue"/>
                        </a:rPr>
                        <a:t>PaperCut</a:t>
                      </a:r>
                    </a:p>
                  </a:txBody>
                  <a:tcPr marL="128803" marR="10734" marT="10734"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fontAlgn="t">
                        <a:buFont typeface="Arial" panose="020B0604020202020204" pitchFamily="34" charset="0"/>
                        <a:buChar char="•"/>
                      </a:pPr>
                      <a:r>
                        <a:rPr lang="en-US" sz="900" b="0" i="0" u="none" strike="noStrike" dirty="0">
                          <a:solidFill>
                            <a:srgbClr val="262626"/>
                          </a:solidFill>
                          <a:effectLst/>
                          <a:latin typeface="Helvetica Neue"/>
                        </a:rPr>
                        <a:t>PaperCut migration</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5-years, licensing, maintenance &amp; support</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Remote install, admin and end-user training</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Card authentication at the device for secure print release and tracking</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Rules and cost based rules – quota setting if desired</a:t>
                      </a:r>
                    </a:p>
                    <a:p>
                      <a:pPr marL="628650" lvl="1" indent="-171450" algn="l" fontAlgn="t">
                        <a:buFont typeface="Arial" panose="020B0604020202020204" pitchFamily="34" charset="0"/>
                        <a:buChar char="•"/>
                      </a:pPr>
                      <a:r>
                        <a:rPr lang="en-US" sz="900" b="0" i="0" u="none" strike="noStrike" dirty="0">
                          <a:solidFill>
                            <a:srgbClr val="262626"/>
                          </a:solidFill>
                          <a:effectLst/>
                          <a:latin typeface="Helvetica Neue"/>
                        </a:rPr>
                        <a:t>Rich reporting for billback and budget allocation</a:t>
                      </a:r>
                    </a:p>
                  </a:txBody>
                  <a:tcPr marL="257606" marR="10734" marT="10734"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23" y="398585"/>
            <a:ext cx="6963508" cy="461665"/>
          </a:xfrm>
          <a:prstGeom prst="rect">
            <a:avLst/>
          </a:prstGeom>
          <a:noFill/>
        </p:spPr>
        <p:txBody>
          <a:bodyPr wrap="square" rtlCol="0">
            <a:spAutoFit/>
          </a:bodyPr>
          <a:lstStyle/>
          <a:p>
            <a:r>
              <a:rPr lang="en-US" sz="2400" dirty="0">
                <a:solidFill>
                  <a:schemeClr val="bg1"/>
                </a:solidFill>
                <a:latin typeface="Arial" pitchFamily="34" charset="0"/>
                <a:cs typeface="Arial" pitchFamily="34" charset="0"/>
              </a:rPr>
              <a:t>US Communities</a:t>
            </a:r>
          </a:p>
        </p:txBody>
      </p:sp>
      <p:sp>
        <p:nvSpPr>
          <p:cNvPr id="7" name="Rectangle 6">
            <a:extLst>
              <a:ext uri="{FF2B5EF4-FFF2-40B4-BE49-F238E27FC236}">
                <a16:creationId xmlns:a16="http://schemas.microsoft.com/office/drawing/2014/main" id="{D68E98EF-C2D5-4769-87EB-7A6A9FF2A8C7}"/>
              </a:ext>
            </a:extLst>
          </p:cNvPr>
          <p:cNvSpPr/>
          <p:nvPr/>
        </p:nvSpPr>
        <p:spPr>
          <a:xfrm>
            <a:off x="266699" y="1302217"/>
            <a:ext cx="7165731" cy="3631763"/>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U.S. Communities is a “National Local Government Purchasing Group” that is a nonprofit instrumentality of government formed under the U.S. Code, Title 26, Internal Revenue Code, Section 115. This Master Agreement in conjunction with Public Agency’s governing purchasing laws and ordinances, and can be utilized by all public agencies, except Federal, that have authority to purchase from another public agency’s competitively solicited contract.  Eligible participants include: Counties, Cities, Special Districts, Schools, Colleges and Universities and Nonprofits.  Nonprofits include, but are not limited to private K-12 and Higher Education, healthcare and legal and financial, such as credit unions.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Our current U.S. Communities contract was bid by the County of Fairfax, VA.   It represented over 2,100 devices, services and solutions that were solicited for.  The selection committee included the City and County of Denver, City of Kansas City, MO and Fresno Unified School District   Ricoh sold an estimated 100,000+ units and over $2.3 Billion through our relationship as a U.S. Communities supplier.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Details, including all contract documentation can be found here:</a:t>
            </a:r>
          </a:p>
          <a:p>
            <a:r>
              <a:rPr lang="en-US" sz="1000" dirty="0">
                <a:latin typeface="Arial" panose="020B0604020202020204" pitchFamily="34" charset="0"/>
                <a:cs typeface="Arial" panose="020B0604020202020204" pitchFamily="34" charset="0"/>
                <a:hlinkClick r:id="rId3"/>
              </a:rPr>
              <a:t>https://public.omniapartners.com/suppliers/ricoh/overview</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Some advantages of utilizing US Communities contract include, but are not limited to:</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Guaranteed Service Level agreements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No contract escalations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No charge for delivery, installation and return at end of term.</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No charge moves inside of same site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Non-appropriations language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Competitively bid and State approved contract vehicle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Access to vendors that are part of the GPO, like Amazon Business, Home Depot, Cintas,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23" y="398585"/>
            <a:ext cx="6963508" cy="461665"/>
          </a:xfrm>
          <a:prstGeom prst="rect">
            <a:avLst/>
          </a:prstGeom>
          <a:noFill/>
        </p:spPr>
        <p:txBody>
          <a:bodyPr wrap="square" rtlCol="0">
            <a:spAutoFit/>
          </a:bodyPr>
          <a:lstStyle/>
          <a:p>
            <a:r>
              <a:rPr lang="en-US" sz="2400" dirty="0">
                <a:solidFill>
                  <a:schemeClr val="bg1"/>
                </a:solidFill>
                <a:latin typeface="Arial" pitchFamily="34" charset="0"/>
                <a:cs typeface="Arial" pitchFamily="34" charset="0"/>
              </a:rPr>
              <a:t>Hardware Highlights</a:t>
            </a:r>
          </a:p>
        </p:txBody>
      </p:sp>
      <p:sp>
        <p:nvSpPr>
          <p:cNvPr id="3" name="TextBox 2"/>
          <p:cNvSpPr txBox="1"/>
          <p:nvPr/>
        </p:nvSpPr>
        <p:spPr>
          <a:xfrm>
            <a:off x="287947" y="1194891"/>
            <a:ext cx="4257643" cy="2554545"/>
          </a:xfrm>
          <a:prstGeom prst="rect">
            <a:avLst/>
          </a:prstGeom>
          <a:noFill/>
        </p:spPr>
        <p:txBody>
          <a:bodyPr wrap="square" rtlCol="0">
            <a:spAutoFit/>
          </a:bodyPr>
          <a:lstStyle/>
          <a:p>
            <a:r>
              <a:rPr lang="en-US" sz="1000" dirty="0">
                <a:latin typeface="Arial" pitchFamily="34" charset="0"/>
                <a:cs typeface="Arial" pitchFamily="34" charset="0"/>
              </a:rPr>
              <a:t>All Ricoh hardware feature:</a:t>
            </a:r>
          </a:p>
          <a:p>
            <a:pPr marL="171450" indent="-171450">
              <a:buFont typeface="Arial" panose="020B0604020202020204" pitchFamily="34" charset="0"/>
              <a:buChar char="•"/>
            </a:pPr>
            <a:r>
              <a:rPr lang="en-US" sz="1000" dirty="0">
                <a:latin typeface="Arial" pitchFamily="34" charset="0"/>
                <a:cs typeface="Arial" pitchFamily="34" charset="0"/>
              </a:rPr>
              <a:t>Simplified graphical user interface (GUI)</a:t>
            </a:r>
          </a:p>
          <a:p>
            <a:pPr marL="680862" lvl="1" indent="-171450">
              <a:buFont typeface="Arial" panose="020B0604020202020204" pitchFamily="34" charset="0"/>
              <a:buChar char="•"/>
            </a:pPr>
            <a:r>
              <a:rPr lang="en-US" sz="1000" dirty="0">
                <a:latin typeface="Arial" pitchFamily="34" charset="0"/>
                <a:cs typeface="Arial" pitchFamily="34" charset="0"/>
              </a:rPr>
              <a:t>All Ricoh GUI are the same regardless of speed or class of device – learn to use one Ricoh device, learn to use all Ricoh devices</a:t>
            </a:r>
          </a:p>
          <a:p>
            <a:pPr marL="171450" indent="-171450">
              <a:buFont typeface="Arial" panose="020B0604020202020204" pitchFamily="34" charset="0"/>
              <a:buChar char="•"/>
            </a:pPr>
            <a:r>
              <a:rPr lang="en-US" sz="1000" dirty="0">
                <a:latin typeface="Arial" pitchFamily="34" charset="0"/>
                <a:cs typeface="Arial" pitchFamily="34" charset="0"/>
              </a:rPr>
              <a:t>Capable scanning</a:t>
            </a:r>
          </a:p>
          <a:p>
            <a:pPr marL="680862" lvl="1" indent="-171450">
              <a:buFont typeface="Arial" panose="020B0604020202020204" pitchFamily="34" charset="0"/>
              <a:buChar char="•"/>
            </a:pPr>
            <a:r>
              <a:rPr lang="en-US" sz="1000" dirty="0">
                <a:latin typeface="Arial" pitchFamily="34" charset="0"/>
                <a:cs typeface="Arial" pitchFamily="34" charset="0"/>
              </a:rPr>
              <a:t>High-speed single-pass duplex scanning of up to 220 images per minute</a:t>
            </a:r>
          </a:p>
          <a:p>
            <a:pPr marL="680862" lvl="1" indent="-171450">
              <a:buFont typeface="Arial" panose="020B0604020202020204" pitchFamily="34" charset="0"/>
              <a:buChar char="•"/>
            </a:pPr>
            <a:r>
              <a:rPr lang="en-US" sz="1000" dirty="0">
                <a:latin typeface="Arial" pitchFamily="34" charset="0"/>
                <a:cs typeface="Arial" pitchFamily="34" charset="0"/>
              </a:rPr>
              <a:t>Scan to email, folder, FTP</a:t>
            </a:r>
          </a:p>
          <a:p>
            <a:pPr marL="171450" indent="-171450">
              <a:buFont typeface="Arial" panose="020B0604020202020204" pitchFamily="34" charset="0"/>
              <a:buChar char="•"/>
            </a:pPr>
            <a:r>
              <a:rPr lang="en-US" sz="1000" dirty="0">
                <a:latin typeface="Arial" pitchFamily="34" charset="0"/>
                <a:cs typeface="Arial" pitchFamily="34" charset="0"/>
              </a:rPr>
              <a:t>Sharp print resulting from 1200 x 1200 dpi output </a:t>
            </a:r>
          </a:p>
          <a:p>
            <a:pPr marL="171450" indent="-171450">
              <a:buFont typeface="Arial" panose="020B0604020202020204" pitchFamily="34" charset="0"/>
              <a:buChar char="•"/>
            </a:pPr>
            <a:r>
              <a:rPr lang="en-US" sz="1000" dirty="0">
                <a:latin typeface="Arial" pitchFamily="34" charset="0"/>
                <a:cs typeface="Arial" pitchFamily="34" charset="0"/>
              </a:rPr>
              <a:t>Passive and active environmental sustainability</a:t>
            </a:r>
          </a:p>
          <a:p>
            <a:pPr marL="680862" lvl="1" indent="-171450">
              <a:buFont typeface="Arial" panose="020B0604020202020204" pitchFamily="34" charset="0"/>
              <a:buChar char="•"/>
            </a:pPr>
            <a:r>
              <a:rPr lang="en-US" sz="1000" dirty="0">
                <a:latin typeface="Arial" pitchFamily="34" charset="0"/>
                <a:cs typeface="Arial" pitchFamily="34" charset="0"/>
              </a:rPr>
              <a:t>Energy Star compliant</a:t>
            </a:r>
          </a:p>
          <a:p>
            <a:pPr marL="680862" lvl="1" indent="-171450">
              <a:buFont typeface="Arial" panose="020B0604020202020204" pitchFamily="34" charset="0"/>
              <a:buChar char="•"/>
            </a:pPr>
            <a:r>
              <a:rPr lang="en-US" sz="1000" dirty="0">
                <a:latin typeface="Arial" pitchFamily="34" charset="0"/>
                <a:cs typeface="Arial" pitchFamily="34" charset="0"/>
              </a:rPr>
              <a:t>EPEAT Gold certification</a:t>
            </a:r>
          </a:p>
          <a:p>
            <a:pPr marL="680862" lvl="1" indent="-171450">
              <a:buFont typeface="Arial" panose="020B0604020202020204" pitchFamily="34" charset="0"/>
              <a:buChar char="•"/>
            </a:pPr>
            <a:r>
              <a:rPr lang="en-US" sz="1000" dirty="0">
                <a:latin typeface="Arial" pitchFamily="34" charset="0"/>
                <a:cs typeface="Arial" pitchFamily="34" charset="0"/>
              </a:rPr>
              <a:t>Advanced biometric sensor for fast recovery from sleep mode</a:t>
            </a:r>
          </a:p>
          <a:p>
            <a:pPr marL="680862" lvl="1" indent="-171450">
              <a:buFont typeface="Arial" panose="020B0604020202020204" pitchFamily="34" charset="0"/>
              <a:buChar char="•"/>
            </a:pPr>
            <a:r>
              <a:rPr lang="en-US" sz="1000" dirty="0">
                <a:latin typeface="Arial" pitchFamily="34" charset="0"/>
                <a:cs typeface="Arial" pitchFamily="34" charset="0"/>
              </a:rPr>
              <a:t>Gamification to encourage sustainability practices</a:t>
            </a:r>
          </a:p>
        </p:txBody>
      </p:sp>
      <p:pic>
        <p:nvPicPr>
          <p:cNvPr id="8" name="Picture 7" descr="SOP.jpg">
            <a:extLst>
              <a:ext uri="{FF2B5EF4-FFF2-40B4-BE49-F238E27FC236}">
                <a16:creationId xmlns:a16="http://schemas.microsoft.com/office/drawing/2014/main" id="{F203164B-3CE9-41EB-9649-8A25E7D27D5B}"/>
              </a:ext>
            </a:extLst>
          </p:cNvPr>
          <p:cNvPicPr>
            <a:picLocks noChangeAspect="1"/>
          </p:cNvPicPr>
          <p:nvPr/>
        </p:nvPicPr>
        <p:blipFill>
          <a:blip r:embed="rId4" cstate="print"/>
          <a:srcRect/>
          <a:stretch>
            <a:fillRect/>
          </a:stretch>
        </p:blipFill>
        <p:spPr>
          <a:xfrm>
            <a:off x="4541723" y="1569613"/>
            <a:ext cx="2942730" cy="1497324"/>
          </a:xfrm>
          <a:prstGeom prst="rect">
            <a:avLst/>
          </a:prstGeom>
        </p:spPr>
      </p:pic>
      <p:graphicFrame>
        <p:nvGraphicFramePr>
          <p:cNvPr id="5" name="Object 4">
            <a:extLst>
              <a:ext uri="{FF2B5EF4-FFF2-40B4-BE49-F238E27FC236}">
                <a16:creationId xmlns:a16="http://schemas.microsoft.com/office/drawing/2014/main" id="{FF3BD036-60FA-4D4E-A041-8264E067CCD7}"/>
              </a:ext>
            </a:extLst>
          </p:cNvPr>
          <p:cNvGraphicFramePr>
            <a:graphicFrameLocks noChangeAspect="1"/>
          </p:cNvGraphicFramePr>
          <p:nvPr/>
        </p:nvGraphicFramePr>
        <p:xfrm>
          <a:off x="2047875" y="3871913"/>
          <a:ext cx="914400" cy="771525"/>
        </p:xfrm>
        <a:graphic>
          <a:graphicData uri="http://schemas.openxmlformats.org/presentationml/2006/ole">
            <mc:AlternateContent xmlns:mc="http://schemas.openxmlformats.org/markup-compatibility/2006">
              <mc:Choice xmlns:v="urn:schemas-microsoft-com:vml" Requires="v">
                <p:oleObj spid="_x0000_s1026" name="Acrobat Document" showAsIcon="1" r:id="rId5" imgW="914491" imgH="771525" progId="AcroExch.Document.DC">
                  <p:embed/>
                </p:oleObj>
              </mc:Choice>
              <mc:Fallback>
                <p:oleObj name="Acrobat Document" showAsIcon="1" r:id="rId5" imgW="914491" imgH="771525" progId="AcroExch.Document.DC">
                  <p:embed/>
                  <p:pic>
                    <p:nvPicPr>
                      <p:cNvPr id="5" name="Object 4">
                        <a:extLst>
                          <a:ext uri="{FF2B5EF4-FFF2-40B4-BE49-F238E27FC236}">
                            <a16:creationId xmlns:a16="http://schemas.microsoft.com/office/drawing/2014/main" id="{FF3BD036-60FA-4D4E-A041-8264E067CCD7}"/>
                          </a:ext>
                        </a:extLst>
                      </p:cNvPr>
                      <p:cNvPicPr/>
                      <p:nvPr/>
                    </p:nvPicPr>
                    <p:blipFill>
                      <a:blip r:embed="rId6"/>
                      <a:stretch>
                        <a:fillRect/>
                      </a:stretch>
                    </p:blipFill>
                    <p:spPr>
                      <a:xfrm>
                        <a:off x="2047875" y="3871913"/>
                        <a:ext cx="914400" cy="7715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40AC9C-2413-496A-BBAA-976C0CCE29EF}"/>
              </a:ext>
            </a:extLst>
          </p:cNvPr>
          <p:cNvGraphicFramePr>
            <a:graphicFrameLocks noChangeAspect="1"/>
          </p:cNvGraphicFramePr>
          <p:nvPr/>
        </p:nvGraphicFramePr>
        <p:xfrm>
          <a:off x="4545590" y="3871912"/>
          <a:ext cx="914400" cy="771525"/>
        </p:xfrm>
        <a:graphic>
          <a:graphicData uri="http://schemas.openxmlformats.org/presentationml/2006/ole">
            <mc:AlternateContent xmlns:mc="http://schemas.openxmlformats.org/markup-compatibility/2006">
              <mc:Choice xmlns:v="urn:schemas-microsoft-com:vml" Requires="v">
                <p:oleObj spid="_x0000_s1027" name="Acrobat Document" showAsIcon="1" r:id="rId7" imgW="914491" imgH="771525" progId="AcroExch.Document.DC">
                  <p:embed/>
                </p:oleObj>
              </mc:Choice>
              <mc:Fallback>
                <p:oleObj name="Acrobat Document" showAsIcon="1" r:id="rId7" imgW="914491" imgH="771525" progId="AcroExch.Document.DC">
                  <p:embed/>
                  <p:pic>
                    <p:nvPicPr>
                      <p:cNvPr id="6" name="Object 5">
                        <a:extLst>
                          <a:ext uri="{FF2B5EF4-FFF2-40B4-BE49-F238E27FC236}">
                            <a16:creationId xmlns:a16="http://schemas.microsoft.com/office/drawing/2014/main" id="{4340AC9C-2413-496A-BBAA-976C0CCE29EF}"/>
                          </a:ext>
                        </a:extLst>
                      </p:cNvPr>
                      <p:cNvPicPr/>
                      <p:nvPr/>
                    </p:nvPicPr>
                    <p:blipFill>
                      <a:blip r:embed="rId8"/>
                      <a:stretch>
                        <a:fillRect/>
                      </a:stretch>
                    </p:blipFill>
                    <p:spPr>
                      <a:xfrm>
                        <a:off x="4545590" y="3871912"/>
                        <a:ext cx="914400" cy="7715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1E28A9A-7F46-4C5A-8CEB-C876B968F263}"/>
              </a:ext>
            </a:extLst>
          </p:cNvPr>
          <p:cNvGraphicFramePr>
            <a:graphicFrameLocks noChangeAspect="1"/>
          </p:cNvGraphicFramePr>
          <p:nvPr>
            <p:extLst>
              <p:ext uri="{D42A27DB-BD31-4B8C-83A1-F6EECF244321}">
                <p14:modId xmlns:p14="http://schemas.microsoft.com/office/powerpoint/2010/main" val="1029499124"/>
              </p:ext>
            </p:extLst>
          </p:nvPr>
        </p:nvGraphicFramePr>
        <p:xfrm>
          <a:off x="3429000" y="4894898"/>
          <a:ext cx="914400" cy="771525"/>
        </p:xfrm>
        <a:graphic>
          <a:graphicData uri="http://schemas.openxmlformats.org/presentationml/2006/ole">
            <mc:AlternateContent xmlns:mc="http://schemas.openxmlformats.org/markup-compatibility/2006">
              <mc:Choice xmlns:v="urn:schemas-microsoft-com:vml" Requires="v">
                <p:oleObj spid="_x0000_s1028" name="Acrobat Document" showAsIcon="1" r:id="rId9" imgW="914491" imgH="771525" progId="AcroExch.Document.DC">
                  <p:embed/>
                </p:oleObj>
              </mc:Choice>
              <mc:Fallback>
                <p:oleObj name="Acrobat Document" showAsIcon="1" r:id="rId9" imgW="914491" imgH="771525" progId="AcroExch.Document.DC">
                  <p:embed/>
                  <p:pic>
                    <p:nvPicPr>
                      <p:cNvPr id="4" name="Object 3">
                        <a:extLst>
                          <a:ext uri="{FF2B5EF4-FFF2-40B4-BE49-F238E27FC236}">
                            <a16:creationId xmlns:a16="http://schemas.microsoft.com/office/drawing/2014/main" id="{91E28A9A-7F46-4C5A-8CEB-C876B968F263}"/>
                          </a:ext>
                        </a:extLst>
                      </p:cNvPr>
                      <p:cNvPicPr/>
                      <p:nvPr/>
                    </p:nvPicPr>
                    <p:blipFill>
                      <a:blip r:embed="rId10"/>
                      <a:stretch>
                        <a:fillRect/>
                      </a:stretch>
                    </p:blipFill>
                    <p:spPr>
                      <a:xfrm>
                        <a:off x="3429000" y="489489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26594878"/>
      </p:ext>
    </p:extLst>
  </p:cSld>
  <p:clrMapOvr>
    <a:masterClrMapping/>
  </p:clrMapOvr>
</p:sld>
</file>

<file path=ppt/theme/theme1.xml><?xml version="1.0" encoding="utf-8"?>
<a:theme xmlns:a="http://schemas.openxmlformats.org/drawingml/2006/main" name="Ricoh Proposal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5fc875d-7630-4b91-b83f-1f4a5b96e0b2">
      <UserInfo>
        <DisplayName>Edward Krzysik</DisplayName>
        <AccountId>2371</AccountId>
        <AccountType/>
      </UserInfo>
      <UserInfo>
        <DisplayName>John Gilbert</DisplayName>
        <AccountId>3653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13F3B4F3EF0841B507E3C066FAF9AB" ma:contentTypeVersion="13" ma:contentTypeDescription="Create a new document." ma:contentTypeScope="" ma:versionID="bc22d7443de4ba657033a8ad9b91587b">
  <xsd:schema xmlns:xsd="http://www.w3.org/2001/XMLSchema" xmlns:xs="http://www.w3.org/2001/XMLSchema" xmlns:p="http://schemas.microsoft.com/office/2006/metadata/properties" xmlns:ns3="4ad5eb36-4cf5-4b03-b289-9b847566367f" xmlns:ns4="95fc875d-7630-4b91-b83f-1f4a5b96e0b2" targetNamespace="http://schemas.microsoft.com/office/2006/metadata/properties" ma:root="true" ma:fieldsID="5ea0e27b8710c221140835c160594323" ns3:_="" ns4:_="">
    <xsd:import namespace="4ad5eb36-4cf5-4b03-b289-9b847566367f"/>
    <xsd:import namespace="95fc875d-7630-4b91-b83f-1f4a5b96e0b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5eb36-4cf5-4b03-b289-9b8475663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fc875d-7630-4b91-b83f-1f4a5b96e0b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BAF7D8-2516-49C7-89EC-A65DD9E0939F}">
  <ds:schemaRefs>
    <ds:schemaRef ds:uri="http://schemas.microsoft.com/sharepoint/v3/contenttype/forms"/>
  </ds:schemaRefs>
</ds:datastoreItem>
</file>

<file path=customXml/itemProps2.xml><?xml version="1.0" encoding="utf-8"?>
<ds:datastoreItem xmlns:ds="http://schemas.openxmlformats.org/officeDocument/2006/customXml" ds:itemID="{AA539A6F-953F-46FF-8F15-AFBF8EAFEC4E}">
  <ds:schemaRefs>
    <ds:schemaRef ds:uri="http://schemas.microsoft.com/office/2006/metadata/properties"/>
    <ds:schemaRef ds:uri="http://schemas.microsoft.com/office/infopath/2007/PartnerControls"/>
    <ds:schemaRef ds:uri="95fc875d-7630-4b91-b83f-1f4a5b96e0b2"/>
  </ds:schemaRefs>
</ds:datastoreItem>
</file>

<file path=customXml/itemProps3.xml><?xml version="1.0" encoding="utf-8"?>
<ds:datastoreItem xmlns:ds="http://schemas.openxmlformats.org/officeDocument/2006/customXml" ds:itemID="{3A6A873C-850B-4555-B5B9-688973152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5eb36-4cf5-4b03-b289-9b847566367f"/>
    <ds:schemaRef ds:uri="95fc875d-7630-4b91-b83f-1f4a5b96e0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47264</TotalTime>
  <Words>3949</Words>
  <Application>Microsoft Office PowerPoint</Application>
  <PresentationFormat>Custom</PresentationFormat>
  <Paragraphs>637</Paragraphs>
  <Slides>19</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Arial </vt:lpstr>
      <vt:lpstr>Calibri</vt:lpstr>
      <vt:lpstr>Helvetica Neue</vt:lpstr>
      <vt:lpstr>Ricoh Proposal </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Suchaya Clarke</dc:creator>
  <cp:lastModifiedBy>Joseph Chuan</cp:lastModifiedBy>
  <cp:revision>1747</cp:revision>
  <dcterms:created xsi:type="dcterms:W3CDTF">2016-12-21T18:55:19Z</dcterms:created>
  <dcterms:modified xsi:type="dcterms:W3CDTF">2020-06-17T18:33:34Z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0x0101006D13F3B4F3EF0841B507E3C066FAF9AB</vt:lpwstr>
  </property>
</Properties>
</file>