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12"/>
  </p:notesMasterIdLst>
  <p:sldIdLst>
    <p:sldId id="256" r:id="rId2"/>
    <p:sldId id="287" r:id="rId3"/>
    <p:sldId id="278" r:id="rId4"/>
    <p:sldId id="279" r:id="rId5"/>
    <p:sldId id="280" r:id="rId6"/>
    <p:sldId id="281" r:id="rId7"/>
    <p:sldId id="288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A9EFC-A667-4959-809D-08466598289B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45953-2C1A-425C-9658-5E6CAE9EC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7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45953-2C1A-425C-9658-5E6CAE9EC2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9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733800"/>
            <a:ext cx="82296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3253"/>
      </p:ext>
    </p:extLst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7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8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5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F41F222-A035-4E6D-BF5D-4559CBE7DB42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663" r:id="rId13"/>
    <p:sldLayoutId id="2147483672" r:id="rId14"/>
    <p:sldLayoutId id="2147483681" r:id="rId15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FY20-21 budget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YPI Charter Schools,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08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HS– Summary Budget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3816" y="899746"/>
            <a:ext cx="6636367" cy="577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Assumptions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533400" y="1447800"/>
            <a:ext cx="82296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One time Federal ESSER funding (CARES Act)</a:t>
            </a:r>
          </a:p>
          <a:p>
            <a:endParaRPr lang="en-US" sz="2000" dirty="0" smtClean="0"/>
          </a:p>
          <a:p>
            <a:pPr lvl="1"/>
            <a:r>
              <a:rPr lang="en-US" sz="1600" dirty="0" smtClean="0"/>
              <a:t>BCCS </a:t>
            </a:r>
            <a:r>
              <a:rPr lang="en-US" sz="1600" dirty="0"/>
              <a:t>- $135,044 </a:t>
            </a:r>
            <a:endParaRPr lang="en-US" sz="1600" dirty="0" smtClean="0"/>
          </a:p>
          <a:p>
            <a:pPr lvl="1"/>
            <a:r>
              <a:rPr lang="en-US" sz="1600" dirty="0"/>
              <a:t>MORCS - $150,638 </a:t>
            </a:r>
            <a:endParaRPr lang="en-US" sz="1600" dirty="0" smtClean="0"/>
          </a:p>
          <a:p>
            <a:pPr lvl="1"/>
            <a:r>
              <a:rPr lang="en-US" sz="1600" dirty="0" smtClean="0"/>
              <a:t>BCHS - </a:t>
            </a:r>
            <a:r>
              <a:rPr lang="en-US" sz="1600" dirty="0"/>
              <a:t>$73,817 </a:t>
            </a:r>
          </a:p>
          <a:p>
            <a:endParaRPr lang="en-US" sz="2000" dirty="0" smtClean="0"/>
          </a:p>
          <a:p>
            <a:r>
              <a:rPr lang="en-US" sz="2000" dirty="0" smtClean="0"/>
              <a:t>LCFF -10% COLA  (May revised is -7.92%)</a:t>
            </a:r>
          </a:p>
          <a:p>
            <a:endParaRPr lang="en-US" sz="2000" dirty="0" smtClean="0"/>
          </a:p>
          <a:p>
            <a:r>
              <a:rPr lang="en-US" sz="2000" dirty="0" smtClean="0"/>
              <a:t>SB740 assumes 0% funding for Other Costs and 20% reduction to Rent Reimbursement</a:t>
            </a:r>
          </a:p>
          <a:p>
            <a:endParaRPr lang="en-US" sz="2000" dirty="0" smtClean="0"/>
          </a:p>
          <a:p>
            <a:r>
              <a:rPr lang="en-US" sz="2000" dirty="0" smtClean="0"/>
              <a:t>PPP Loan is not included in the budget </a:t>
            </a:r>
          </a:p>
          <a:p>
            <a:pPr marL="27432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63322525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Assumptions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Enrollment / ADA</a:t>
            </a:r>
          </a:p>
          <a:p>
            <a:pPr lvl="1"/>
            <a:r>
              <a:rPr lang="en-US" dirty="0" smtClean="0"/>
              <a:t>BCCS – 371 / 356.16 or 96%</a:t>
            </a:r>
          </a:p>
          <a:p>
            <a:pPr lvl="1"/>
            <a:r>
              <a:rPr lang="en-US" dirty="0" smtClean="0"/>
              <a:t>MORCS – 350 / 337.75 or 96.5%</a:t>
            </a:r>
          </a:p>
          <a:p>
            <a:pPr lvl="1"/>
            <a:r>
              <a:rPr lang="en-US" dirty="0" smtClean="0"/>
              <a:t>High School – 197 / 183.33 or 94.5%</a:t>
            </a:r>
          </a:p>
          <a:p>
            <a:r>
              <a:rPr lang="en-US" dirty="0"/>
              <a:t>Unduplicated Count</a:t>
            </a:r>
          </a:p>
          <a:p>
            <a:pPr lvl="1"/>
            <a:r>
              <a:rPr lang="en-US" dirty="0"/>
              <a:t>BCCS – </a:t>
            </a:r>
            <a:r>
              <a:rPr lang="en-US" dirty="0" smtClean="0"/>
              <a:t>77%</a:t>
            </a:r>
            <a:endParaRPr lang="en-US" dirty="0"/>
          </a:p>
          <a:p>
            <a:pPr lvl="1"/>
            <a:r>
              <a:rPr lang="en-US" dirty="0"/>
              <a:t>MORCS – </a:t>
            </a:r>
            <a:r>
              <a:rPr lang="en-US" dirty="0" smtClean="0"/>
              <a:t>94%</a:t>
            </a:r>
            <a:endParaRPr lang="en-US" dirty="0"/>
          </a:p>
          <a:p>
            <a:pPr lvl="1"/>
            <a:r>
              <a:rPr lang="en-US" dirty="0"/>
              <a:t>High School – 9</a:t>
            </a:r>
            <a:r>
              <a:rPr lang="en-US" dirty="0" smtClean="0"/>
              <a:t>2%</a:t>
            </a:r>
            <a:endParaRPr lang="en-US" dirty="0"/>
          </a:p>
          <a:p>
            <a:pPr lvl="1"/>
            <a:r>
              <a:rPr lang="en-US" dirty="0"/>
              <a:t>LAUSD – </a:t>
            </a:r>
            <a:r>
              <a:rPr lang="en-US" dirty="0" smtClean="0"/>
              <a:t>85.40%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43991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Assumptions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Salaries</a:t>
            </a:r>
          </a:p>
          <a:p>
            <a:pPr lvl="1"/>
            <a:r>
              <a:rPr lang="en-US" dirty="0" smtClean="0"/>
              <a:t>Salaries Freeze</a:t>
            </a:r>
          </a:p>
          <a:p>
            <a:pPr lvl="1"/>
            <a:r>
              <a:rPr lang="en-US" dirty="0" smtClean="0"/>
              <a:t>Staff Reduction </a:t>
            </a:r>
          </a:p>
          <a:p>
            <a:pPr lvl="1"/>
            <a:r>
              <a:rPr lang="en-US" dirty="0" smtClean="0"/>
              <a:t>Hiring Freeze</a:t>
            </a:r>
          </a:p>
          <a:p>
            <a:r>
              <a:rPr lang="en-US" dirty="0" smtClean="0"/>
              <a:t>STRS 16.15% (decrease from 18.1%)</a:t>
            </a:r>
          </a:p>
          <a:p>
            <a:r>
              <a:rPr lang="en-US" dirty="0" smtClean="0"/>
              <a:t>Health Insurance Costs are estimated to stay the same as FY19-20</a:t>
            </a:r>
          </a:p>
          <a:p>
            <a:r>
              <a:rPr lang="en-US" dirty="0" smtClean="0"/>
              <a:t>Reduction in Field Trips</a:t>
            </a:r>
          </a:p>
          <a:p>
            <a:r>
              <a:rPr lang="en-US" dirty="0" smtClean="0"/>
              <a:t>Reduction in Travel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49072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Assumptions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Rent </a:t>
            </a:r>
          </a:p>
          <a:p>
            <a:pPr lvl="1"/>
            <a:r>
              <a:rPr lang="en-US" dirty="0" smtClean="0"/>
              <a:t>BCCS ($10,300 a month)</a:t>
            </a:r>
          </a:p>
          <a:p>
            <a:pPr lvl="1"/>
            <a:r>
              <a:rPr lang="en-US" dirty="0" smtClean="0"/>
              <a:t>M&amp;O for MORCS $280K + $60K for Utilities</a:t>
            </a:r>
          </a:p>
          <a:p>
            <a:pPr lvl="1"/>
            <a:r>
              <a:rPr lang="en-US" dirty="0" smtClean="0"/>
              <a:t>M&amp;O contract assumes 3 years</a:t>
            </a:r>
          </a:p>
          <a:p>
            <a:pPr lvl="1"/>
            <a:r>
              <a:rPr lang="en-US" dirty="0" smtClean="0"/>
              <a:t>Prop 39 for High School ($227K)</a:t>
            </a:r>
          </a:p>
          <a:p>
            <a:pPr lvl="1"/>
            <a:r>
              <a:rPr lang="en-US" dirty="0" smtClean="0"/>
              <a:t>Closing of Central Admin building in October</a:t>
            </a:r>
          </a:p>
          <a:p>
            <a:r>
              <a:rPr lang="en-US" dirty="0" smtClean="0"/>
              <a:t>MORCS Prop 1D repayment loan</a:t>
            </a:r>
          </a:p>
          <a:p>
            <a:r>
              <a:rPr lang="en-US" dirty="0" smtClean="0"/>
              <a:t>Indirect Cost – allocated based on the number of students.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5424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 Assumptions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ExED contracts:</a:t>
            </a:r>
          </a:p>
          <a:p>
            <a:pPr lvl="1"/>
            <a:r>
              <a:rPr lang="en-US" dirty="0" smtClean="0"/>
              <a:t>Management and Accounting Services :</a:t>
            </a:r>
          </a:p>
          <a:p>
            <a:pPr lvl="2"/>
            <a:r>
              <a:rPr lang="en-US" dirty="0" smtClean="0"/>
              <a:t>$222,282 – no increase </a:t>
            </a:r>
          </a:p>
          <a:p>
            <a:pPr lvl="1"/>
            <a:r>
              <a:rPr lang="en-US" dirty="0" smtClean="0"/>
              <a:t>CALPADS</a:t>
            </a:r>
            <a:r>
              <a:rPr lang="en-US" dirty="0"/>
              <a:t>:</a:t>
            </a:r>
          </a:p>
          <a:p>
            <a:pPr lvl="2"/>
            <a:r>
              <a:rPr lang="en-US" dirty="0" smtClean="0"/>
              <a:t>$11,500 </a:t>
            </a:r>
            <a:r>
              <a:rPr lang="en-US" dirty="0"/>
              <a:t>per </a:t>
            </a:r>
            <a:r>
              <a:rPr lang="en-US" dirty="0" smtClean="0"/>
              <a:t>school (increase from $8,750 due to increase in complexity of CALPADS reporting)</a:t>
            </a:r>
            <a:endParaRPr lang="en-US" dirty="0"/>
          </a:p>
          <a:p>
            <a:r>
              <a:rPr lang="en-US" sz="2800" dirty="0"/>
              <a:t>CASH</a:t>
            </a:r>
            <a:r>
              <a:rPr lang="en-US" dirty="0" smtClean="0"/>
              <a:t> Flow needs</a:t>
            </a:r>
          </a:p>
          <a:p>
            <a:pPr lvl="1"/>
            <a:r>
              <a:rPr lang="en-US" dirty="0" smtClean="0"/>
              <a:t>Bert Corona High School will need to borrow from Bert Corona Middle during the year to support cash flow needs due to the deferrals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09735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255"/>
            <a:ext cx="8229600" cy="951345"/>
          </a:xfrm>
        </p:spPr>
        <p:txBody>
          <a:bodyPr/>
          <a:lstStyle/>
          <a:p>
            <a:r>
              <a:rPr lang="en-US" dirty="0" smtClean="0"/>
              <a:t>Central Admin </a:t>
            </a:r>
            <a:r>
              <a:rPr lang="en-US" dirty="0"/>
              <a:t>– Summary Budget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838200"/>
            <a:ext cx="7668695" cy="543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524755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BCCS – Summary Budget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990599"/>
            <a:ext cx="6553200" cy="570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3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MORCS– Summary Budget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4999" y="1066800"/>
            <a:ext cx="6214001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02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4767</TotalTime>
  <Words>284</Words>
  <Application>Microsoft Office PowerPoint</Application>
  <PresentationFormat>On-screen Show (4:3)</PresentationFormat>
  <Paragraphs>57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Clarity</vt:lpstr>
      <vt:lpstr>FY20-21 budget </vt:lpstr>
      <vt:lpstr>Revenue Assumptions</vt:lpstr>
      <vt:lpstr>Revenue Assumptions</vt:lpstr>
      <vt:lpstr>Expense Assumptions</vt:lpstr>
      <vt:lpstr>Expense Assumptions</vt:lpstr>
      <vt:lpstr>Expense Assumptions</vt:lpstr>
      <vt:lpstr>Central Admin – Summary Budget</vt:lpstr>
      <vt:lpstr>BCCS – Summary Budget</vt:lpstr>
      <vt:lpstr>MORCS– Summary Budget</vt:lpstr>
      <vt:lpstr>HS– Summary Budget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Castillo</dc:creator>
  <cp:lastModifiedBy>Irina Castillo</cp:lastModifiedBy>
  <cp:revision>150</cp:revision>
  <dcterms:created xsi:type="dcterms:W3CDTF">2015-06-05T18:18:15Z</dcterms:created>
  <dcterms:modified xsi:type="dcterms:W3CDTF">2020-06-12T18:38:22Z</dcterms:modified>
</cp:coreProperties>
</file>