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529" r:id="rId2"/>
    <p:sldId id="550" r:id="rId3"/>
    <p:sldId id="552" r:id="rId4"/>
    <p:sldId id="551" r:id="rId5"/>
    <p:sldId id="553" r:id="rId6"/>
    <p:sldId id="554" r:id="rId7"/>
    <p:sldId id="555" r:id="rId8"/>
    <p:sldId id="556" r:id="rId9"/>
    <p:sldId id="557" r:id="rId10"/>
    <p:sldId id="559" r:id="rId1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Van Leuven" initials="NV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2F8E"/>
    <a:srgbClr val="5B89C1"/>
    <a:srgbClr val="0033CC"/>
    <a:srgbClr val="D6D7E8"/>
    <a:srgbClr val="D6D7EB"/>
    <a:srgbClr val="D6D7E7"/>
    <a:srgbClr val="E0EAEC"/>
    <a:srgbClr val="D7E5F5"/>
    <a:srgbClr val="D6E3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99" autoAdjust="0"/>
    <p:restoredTop sz="86408" autoAdjust="0"/>
  </p:normalViewPr>
  <p:slideViewPr>
    <p:cSldViewPr snapToGrid="0" snapToObjects="1">
      <p:cViewPr varScale="1">
        <p:scale>
          <a:sx n="61" d="100"/>
          <a:sy n="61" d="100"/>
        </p:scale>
        <p:origin x="1590" y="60"/>
      </p:cViewPr>
      <p:guideLst>
        <p:guide orient="horz" pos="2160"/>
        <p:guide pos="2880"/>
      </p:guideLst>
    </p:cSldViewPr>
  </p:slideViewPr>
  <p:outlineViewPr>
    <p:cViewPr>
      <p:scale>
        <a:sx n="33" d="100"/>
        <a:sy n="33" d="100"/>
      </p:scale>
      <p:origin x="235" y="8554"/>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7" d="100"/>
          <a:sy n="57" d="100"/>
        </p:scale>
        <p:origin x="-1939" y="-91"/>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145" cy="465743"/>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defTabSz="931726">
              <a:defRPr sz="1200">
                <a:latin typeface="Calibri" pitchFamily="34" charset="0"/>
              </a:defRPr>
            </a:lvl1pPr>
          </a:lstStyle>
          <a:p>
            <a:pPr>
              <a:defRPr/>
            </a:pPr>
            <a:endParaRPr lang="en-US" dirty="0"/>
          </a:p>
        </p:txBody>
      </p:sp>
      <p:sp>
        <p:nvSpPr>
          <p:cNvPr id="3" name="Date Placeholder 2"/>
          <p:cNvSpPr>
            <a:spLocks noGrp="1"/>
          </p:cNvSpPr>
          <p:nvPr>
            <p:ph type="dt" sz="quarter" idx="1"/>
          </p:nvPr>
        </p:nvSpPr>
        <p:spPr bwMode="auto">
          <a:xfrm>
            <a:off x="3970734" y="0"/>
            <a:ext cx="3038145" cy="465743"/>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algn="r" defTabSz="931726">
              <a:defRPr sz="1200">
                <a:latin typeface="Calibri" pitchFamily="34" charset="0"/>
              </a:defRPr>
            </a:lvl1pPr>
          </a:lstStyle>
          <a:p>
            <a:pPr>
              <a:defRPr/>
            </a:pPr>
            <a:endParaRPr lang="en-US" dirty="0"/>
          </a:p>
        </p:txBody>
      </p:sp>
      <p:sp>
        <p:nvSpPr>
          <p:cNvPr id="4" name="Footer Placeholder 3"/>
          <p:cNvSpPr>
            <a:spLocks noGrp="1"/>
          </p:cNvSpPr>
          <p:nvPr>
            <p:ph type="ftr" sz="quarter" idx="2"/>
          </p:nvPr>
        </p:nvSpPr>
        <p:spPr bwMode="auto">
          <a:xfrm>
            <a:off x="0" y="8829121"/>
            <a:ext cx="3038145" cy="465743"/>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defTabSz="931726">
              <a:defRPr sz="1200">
                <a:latin typeface="Calibri" pitchFamily="34" charset="0"/>
              </a:defRPr>
            </a:lvl1pPr>
          </a:lstStyle>
          <a:p>
            <a:pPr>
              <a:defRPr/>
            </a:pPr>
            <a:r>
              <a:rPr lang="en-US" smtClean="0"/>
              <a:t>ACS WASC 2019 Initial Full Self Study Final Presentation: BCCHS</a:t>
            </a:r>
            <a:endParaRPr lang="en-US" dirty="0"/>
          </a:p>
        </p:txBody>
      </p:sp>
      <p:sp>
        <p:nvSpPr>
          <p:cNvPr id="5" name="Slide Number Placeholder 4"/>
          <p:cNvSpPr>
            <a:spLocks noGrp="1"/>
          </p:cNvSpPr>
          <p:nvPr>
            <p:ph type="sldNum" sz="quarter" idx="3"/>
          </p:nvPr>
        </p:nvSpPr>
        <p:spPr bwMode="auto">
          <a:xfrm>
            <a:off x="3970734" y="8829121"/>
            <a:ext cx="3038145" cy="465743"/>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algn="r" defTabSz="931726">
              <a:defRPr sz="1200">
                <a:latin typeface="Calibri" pitchFamily="34" charset="0"/>
              </a:defRPr>
            </a:lvl1pPr>
          </a:lstStyle>
          <a:p>
            <a:pPr>
              <a:defRPr/>
            </a:pPr>
            <a:fld id="{2C19C62E-CAC0-4CC3-9D36-F5211C3EB376}" type="slidenum">
              <a:rPr lang="en-US"/>
              <a:pPr>
                <a:defRPr/>
              </a:pPr>
              <a:t>‹#›</a:t>
            </a:fld>
            <a:endParaRPr lang="en-US" dirty="0"/>
          </a:p>
        </p:txBody>
      </p:sp>
    </p:spTree>
    <p:extLst>
      <p:ext uri="{BB962C8B-B14F-4D97-AF65-F5344CB8AC3E}">
        <p14:creationId xmlns:p14="http://schemas.microsoft.com/office/powerpoint/2010/main" val="271500786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145" cy="465743"/>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defTabSz="931726">
              <a:defRPr sz="1200">
                <a:latin typeface="Calibri" pitchFamily="34" charset="0"/>
              </a:defRPr>
            </a:lvl1pPr>
          </a:lstStyle>
          <a:p>
            <a:pPr>
              <a:defRPr/>
            </a:pPr>
            <a:endParaRPr lang="en-US" dirty="0"/>
          </a:p>
        </p:txBody>
      </p:sp>
      <p:sp>
        <p:nvSpPr>
          <p:cNvPr id="3" name="Date Placeholder 2"/>
          <p:cNvSpPr>
            <a:spLocks noGrp="1"/>
          </p:cNvSpPr>
          <p:nvPr>
            <p:ph type="dt" idx="1"/>
          </p:nvPr>
        </p:nvSpPr>
        <p:spPr bwMode="auto">
          <a:xfrm>
            <a:off x="3970734" y="0"/>
            <a:ext cx="3038145" cy="465743"/>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algn="r" defTabSz="931726">
              <a:defRPr sz="1200">
                <a:latin typeface="Calibri" pitchFamily="34" charset="0"/>
              </a:defRPr>
            </a:lvl1pPr>
          </a:lstStyle>
          <a:p>
            <a:pPr>
              <a:defRPr/>
            </a:pPr>
            <a:fld id="{EC6380CB-5D41-4580-8423-24EEDC3371EC}" type="datetimeFigureOut">
              <a:rPr lang="en-US"/>
              <a:pPr>
                <a:defRPr/>
              </a:pPr>
              <a:t>10/30/2019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27" tIns="45713" rIns="91427" bIns="45713" rtlCol="0" anchor="ctr"/>
          <a:lstStyle/>
          <a:p>
            <a:pPr lvl="0"/>
            <a:endParaRPr lang="en-US" noProof="0" dirty="0"/>
          </a:p>
        </p:txBody>
      </p:sp>
      <p:sp>
        <p:nvSpPr>
          <p:cNvPr id="5" name="Notes Placeholder 4"/>
          <p:cNvSpPr>
            <a:spLocks noGrp="1"/>
          </p:cNvSpPr>
          <p:nvPr>
            <p:ph type="body" sz="quarter" idx="3"/>
          </p:nvPr>
        </p:nvSpPr>
        <p:spPr bwMode="auto">
          <a:xfrm>
            <a:off x="701345" y="4416098"/>
            <a:ext cx="5607711" cy="4183995"/>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8829121"/>
            <a:ext cx="3038145" cy="465743"/>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defTabSz="931726">
              <a:defRPr sz="1200">
                <a:latin typeface="Calibri" pitchFamily="34" charset="0"/>
              </a:defRPr>
            </a:lvl1pPr>
          </a:lstStyle>
          <a:p>
            <a:pPr>
              <a:defRPr/>
            </a:pPr>
            <a:r>
              <a:rPr lang="en-US" smtClean="0"/>
              <a:t>ACS WASC 2019 Initial Full Self Study Final Presentation: BCCHS</a:t>
            </a:r>
            <a:endParaRPr lang="en-US" dirty="0"/>
          </a:p>
        </p:txBody>
      </p:sp>
      <p:sp>
        <p:nvSpPr>
          <p:cNvPr id="7" name="Slide Number Placeholder 6"/>
          <p:cNvSpPr>
            <a:spLocks noGrp="1"/>
          </p:cNvSpPr>
          <p:nvPr>
            <p:ph type="sldNum" sz="quarter" idx="5"/>
          </p:nvPr>
        </p:nvSpPr>
        <p:spPr bwMode="auto">
          <a:xfrm>
            <a:off x="3970734" y="8829121"/>
            <a:ext cx="3038145" cy="465743"/>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algn="r" defTabSz="931726">
              <a:defRPr sz="1200">
                <a:latin typeface="Calibri" pitchFamily="34" charset="0"/>
              </a:defRPr>
            </a:lvl1pPr>
          </a:lstStyle>
          <a:p>
            <a:pPr>
              <a:defRPr/>
            </a:pPr>
            <a:fld id="{9446DDF5-0B33-46C7-AFC2-4B9EA39D818D}" type="slidenum">
              <a:rPr lang="en-US"/>
              <a:pPr>
                <a:defRPr/>
              </a:pPr>
              <a:t>‹#›</a:t>
            </a:fld>
            <a:endParaRPr lang="en-US" dirty="0"/>
          </a:p>
        </p:txBody>
      </p:sp>
    </p:spTree>
    <p:extLst>
      <p:ext uri="{BB962C8B-B14F-4D97-AF65-F5344CB8AC3E}">
        <p14:creationId xmlns:p14="http://schemas.microsoft.com/office/powerpoint/2010/main" val="2098291672"/>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a:noFill/>
          <a:ln/>
        </p:spPr>
        <p:txBody>
          <a:bodyPr/>
          <a:lstStyle/>
          <a:p>
            <a:endParaRPr lang="en-US" dirty="0" smtClean="0"/>
          </a:p>
        </p:txBody>
      </p:sp>
      <p:sp>
        <p:nvSpPr>
          <p:cNvPr id="16387" name="Slide Number Placeholder 3"/>
          <p:cNvSpPr>
            <a:spLocks noGrp="1"/>
          </p:cNvSpPr>
          <p:nvPr>
            <p:ph type="sldNum" sz="quarter" idx="5"/>
          </p:nvPr>
        </p:nvSpPr>
        <p:spPr>
          <a:noFill/>
        </p:spPr>
        <p:txBody>
          <a:bodyPr/>
          <a:lstStyle/>
          <a:p>
            <a:pPr defTabSz="930356"/>
            <a:fld id="{ED17F271-1AD4-497F-8CBB-41E91CB470DF}" type="slidenum">
              <a:rPr lang="en-US" smtClean="0"/>
              <a:pPr defTabSz="930356"/>
              <a:t>1</a:t>
            </a:fld>
            <a:endParaRPr lang="en-US" dirty="0" smtClean="0"/>
          </a:p>
        </p:txBody>
      </p:sp>
      <p:sp>
        <p:nvSpPr>
          <p:cNvPr id="2" name="Footer Placeholder 1"/>
          <p:cNvSpPr>
            <a:spLocks noGrp="1"/>
          </p:cNvSpPr>
          <p:nvPr>
            <p:ph type="ftr" sz="quarter" idx="10"/>
          </p:nvPr>
        </p:nvSpPr>
        <p:spPr/>
        <p:txBody>
          <a:bodyPr/>
          <a:lstStyle/>
          <a:p>
            <a:pPr>
              <a:defRPr/>
            </a:pPr>
            <a:r>
              <a:rPr lang="en-US" smtClean="0"/>
              <a:t>ACS WASC 2019 Initial Full Self Study Final Presentation: BCCHS</a:t>
            </a:r>
            <a:endParaRPr lang="en-US" dirty="0"/>
          </a:p>
        </p:txBody>
      </p:sp>
    </p:spTree>
    <p:extLst>
      <p:ext uri="{BB962C8B-B14F-4D97-AF65-F5344CB8AC3E}">
        <p14:creationId xmlns:p14="http://schemas.microsoft.com/office/powerpoint/2010/main" val="2570801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446DDF5-0B33-46C7-AFC2-4B9EA39D818D}" type="slidenum">
              <a:rPr lang="en-US" smtClean="0"/>
              <a:pPr>
                <a:defRPr/>
              </a:pPr>
              <a:t>2</a:t>
            </a:fld>
            <a:endParaRPr lang="en-US" dirty="0"/>
          </a:p>
        </p:txBody>
      </p:sp>
      <p:sp>
        <p:nvSpPr>
          <p:cNvPr id="5" name="Footer Placeholder 4"/>
          <p:cNvSpPr>
            <a:spLocks noGrp="1"/>
          </p:cNvSpPr>
          <p:nvPr>
            <p:ph type="ftr" sz="quarter" idx="11"/>
          </p:nvPr>
        </p:nvSpPr>
        <p:spPr/>
        <p:txBody>
          <a:bodyPr/>
          <a:lstStyle/>
          <a:p>
            <a:pPr>
              <a:defRPr/>
            </a:pPr>
            <a:r>
              <a:rPr lang="en-US" smtClean="0"/>
              <a:t>ACS WASC 2019 Initial Full Self Study Final Presentation: BCCHS</a:t>
            </a:r>
            <a:endParaRPr lang="en-US" dirty="0"/>
          </a:p>
        </p:txBody>
      </p:sp>
    </p:spTree>
    <p:extLst>
      <p:ext uri="{BB962C8B-B14F-4D97-AF65-F5344CB8AC3E}">
        <p14:creationId xmlns:p14="http://schemas.microsoft.com/office/powerpoint/2010/main" val="4190968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46DDF5-0B33-46C7-AFC2-4B9EA39D818D}" type="slidenum">
              <a:rPr lang="en-US" smtClean="0"/>
              <a:pPr>
                <a:defRPr/>
              </a:pPr>
              <a:t>5</a:t>
            </a:fld>
            <a:endParaRPr lang="en-US" dirty="0"/>
          </a:p>
        </p:txBody>
      </p:sp>
      <p:sp>
        <p:nvSpPr>
          <p:cNvPr id="5" name="Footer Placeholder 4"/>
          <p:cNvSpPr>
            <a:spLocks noGrp="1"/>
          </p:cNvSpPr>
          <p:nvPr>
            <p:ph type="ftr" sz="quarter" idx="11"/>
          </p:nvPr>
        </p:nvSpPr>
        <p:spPr/>
        <p:txBody>
          <a:bodyPr/>
          <a:lstStyle/>
          <a:p>
            <a:pPr>
              <a:defRPr/>
            </a:pPr>
            <a:r>
              <a:rPr lang="en-US" smtClean="0"/>
              <a:t>ACS WASC 2019 Initial Full Self Study Final Presentation: BCCHS</a:t>
            </a:r>
            <a:endParaRPr lang="en-US" dirty="0"/>
          </a:p>
        </p:txBody>
      </p:sp>
    </p:spTree>
    <p:extLst>
      <p:ext uri="{BB962C8B-B14F-4D97-AF65-F5344CB8AC3E}">
        <p14:creationId xmlns:p14="http://schemas.microsoft.com/office/powerpoint/2010/main" val="24470069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3600">
                <a:solidFill>
                  <a:srgbClr val="0033CC"/>
                </a:solidFill>
                <a:latin typeface="Arial" pitchFamily="34" charset="0"/>
                <a:cs typeface="Arial" pitchFamily="34" charset="0"/>
              </a:defRPr>
            </a:lvl1pPr>
          </a:lstStyle>
          <a:p>
            <a:r>
              <a:rPr lang="en-US" dirty="0" smtClean="0"/>
              <a:t>Click to edit Master title style</a:t>
            </a:r>
            <a:endParaRPr lang="en-US" dirty="0"/>
          </a:p>
        </p:txBody>
      </p:sp>
      <p:sp>
        <p:nvSpPr>
          <p:cNvPr id="6" name="Rectangle 5"/>
          <p:cNvSpPr/>
          <p:nvPr userDrawn="1"/>
        </p:nvSpPr>
        <p:spPr>
          <a:xfrm>
            <a:off x="0" y="2057400"/>
            <a:ext cx="9143999" cy="4876800"/>
          </a:xfrm>
          <a:prstGeom prst="rect">
            <a:avLst/>
          </a:prstGeom>
          <a:solidFill>
            <a:srgbClr val="E5C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2"/>
          <p:cNvSpPr>
            <a:spLocks noGrp="1"/>
          </p:cNvSpPr>
          <p:nvPr>
            <p:ph type="subTitle" idx="1" hasCustomPrompt="1"/>
          </p:nvPr>
        </p:nvSpPr>
        <p:spPr>
          <a:xfrm>
            <a:off x="1371599" y="4790223"/>
            <a:ext cx="6400800" cy="914400"/>
          </a:xfrm>
        </p:spPr>
        <p:txBody>
          <a:bodyPr>
            <a:normAutofit/>
          </a:bodyPr>
          <a:lstStyle>
            <a:lvl1pPr marL="0" indent="0" algn="ctr">
              <a:buNone/>
              <a:defRPr/>
            </a:lvl1pPr>
          </a:lstStyle>
          <a:p>
            <a:pPr>
              <a:spcBef>
                <a:spcPts val="200"/>
              </a:spcBef>
            </a:pPr>
            <a:r>
              <a:rPr lang="en-US" sz="3200" b="1" dirty="0" smtClean="0"/>
              <a:t> </a:t>
            </a:r>
            <a:endParaRPr lang="en-US" sz="3200" b="1" dirty="0"/>
          </a:p>
        </p:txBody>
      </p:sp>
      <p:pic>
        <p:nvPicPr>
          <p:cNvPr id="8" name="Picture 2" descr="S:\PUBLICATIONS\LOGOS AND SIGNATURES\Logos\OFFICIAL ACS WASC LOGOS-NEW\2019 Logo\wascLOGOrgbTA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739960" y="571500"/>
            <a:ext cx="3664080" cy="10287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userDrawn="1"/>
        </p:nvSpPr>
        <p:spPr>
          <a:xfrm>
            <a:off x="1" y="1993392"/>
            <a:ext cx="9143999" cy="64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ubtitle 2"/>
          <p:cNvSpPr txBox="1">
            <a:spLocks/>
          </p:cNvSpPr>
          <p:nvPr userDrawn="1"/>
        </p:nvSpPr>
        <p:spPr>
          <a:xfrm>
            <a:off x="1142999" y="2819285"/>
            <a:ext cx="6858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300"/>
              </a:spcBef>
            </a:pPr>
            <a:endParaRPr lang="en-US" sz="4000" b="1" dirty="0" smtClean="0"/>
          </a:p>
          <a:p>
            <a:endParaRPr lang="en-US" sz="4000"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148DED4-A32E-4164-A3FE-C33E1871136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678D94D-9080-4AA0-8074-BD02B98D89E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Footer Placeholder 7"/>
          <p:cNvSpPr txBox="1">
            <a:spLocks/>
          </p:cNvSpPr>
          <p:nvPr userDrawn="1"/>
        </p:nvSpPr>
        <p:spPr>
          <a:xfrm>
            <a:off x="5791200" y="6477000"/>
            <a:ext cx="2895600" cy="244475"/>
          </a:xfrm>
          <a:prstGeom prst="rect">
            <a:avLst/>
          </a:prstGeom>
        </p:spPr>
        <p:txBody>
          <a:bodyPr anchor="ctr"/>
          <a:lstStyle/>
          <a:p>
            <a:pPr algn="r" fontAlgn="auto">
              <a:spcBef>
                <a:spcPts val="0"/>
              </a:spcBef>
              <a:spcAft>
                <a:spcPts val="0"/>
              </a:spcAft>
              <a:defRPr/>
            </a:pPr>
            <a:r>
              <a:rPr lang="en-US" sz="800" dirty="0">
                <a:solidFill>
                  <a:srgbClr val="002060"/>
                </a:solidFill>
                <a:latin typeface="Arial" pitchFamily="34" charset="0"/>
                <a:cs typeface="Arial" pitchFamily="34" charset="0"/>
              </a:rPr>
              <a:t>© ACS WASC</a:t>
            </a:r>
            <a:br>
              <a:rPr lang="en-US" sz="800" dirty="0">
                <a:solidFill>
                  <a:srgbClr val="002060"/>
                </a:solidFill>
                <a:latin typeface="Arial" pitchFamily="34" charset="0"/>
                <a:cs typeface="Arial" pitchFamily="34" charset="0"/>
              </a:rPr>
            </a:br>
            <a:fld id="{412C720D-9C5D-483D-8F64-6B7188FAC408}" type="slidenum">
              <a:rPr lang="en-US" sz="800" smtClean="0">
                <a:solidFill>
                  <a:srgbClr val="002060"/>
                </a:solidFill>
                <a:latin typeface="Arial" pitchFamily="34" charset="0"/>
                <a:cs typeface="Arial" pitchFamily="34" charset="0"/>
              </a:rPr>
              <a:pPr algn="r" fontAlgn="auto">
                <a:spcBef>
                  <a:spcPts val="0"/>
                </a:spcBef>
                <a:spcAft>
                  <a:spcPts val="0"/>
                </a:spcAft>
                <a:defRPr/>
              </a:pPr>
              <a:t>‹#›</a:t>
            </a:fld>
            <a:endParaRPr lang="en-US" sz="800"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724400"/>
          </a:xfrm>
        </p:spPr>
        <p:txBody>
          <a:bodyPr/>
          <a:lstStyle>
            <a:lvl1pPr>
              <a:defRPr sz="2400" b="1">
                <a:solidFill>
                  <a:srgbClr val="003399"/>
                </a:solidFill>
                <a:latin typeface="+mj-lt"/>
                <a:cs typeface="Arial" pitchFamily="34" charset="0"/>
              </a:defRPr>
            </a:lvl1pPr>
            <a:lvl2pPr>
              <a:defRPr sz="2400" b="1">
                <a:solidFill>
                  <a:srgbClr val="003399"/>
                </a:solidFill>
                <a:latin typeface="+mj-lt"/>
                <a:cs typeface="Arial" pitchFamily="34" charset="0"/>
              </a:defRPr>
            </a:lvl2pPr>
            <a:lvl3pPr>
              <a:defRPr sz="2400" b="1">
                <a:solidFill>
                  <a:srgbClr val="003399"/>
                </a:solidFill>
                <a:latin typeface="+mj-lt"/>
                <a:cs typeface="Arial" pitchFamily="34" charset="0"/>
              </a:defRPr>
            </a:lvl3pPr>
            <a:lvl4pPr>
              <a:defRPr sz="2400" b="1">
                <a:solidFill>
                  <a:srgbClr val="003399"/>
                </a:solidFill>
                <a:latin typeface="+mj-lt"/>
                <a:cs typeface="Arial" pitchFamily="34" charset="0"/>
              </a:defRPr>
            </a:lvl4pPr>
            <a:lvl5pPr>
              <a:defRPr sz="2400" b="1">
                <a:solidFill>
                  <a:srgbClr val="003399"/>
                </a:solidFill>
                <a:latin typeface="+mj-lt"/>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
          <p:cNvSpPr>
            <a:spLocks noGrp="1"/>
          </p:cNvSpPr>
          <p:nvPr>
            <p:ph type="title"/>
          </p:nvPr>
        </p:nvSpPr>
        <p:spPr>
          <a:xfrm>
            <a:off x="2171700" y="122238"/>
            <a:ext cx="6438900" cy="944562"/>
          </a:xfrm>
        </p:spPr>
        <p:txBody>
          <a:bodyPr>
            <a:normAutofit/>
          </a:bodyPr>
          <a:lstStyle>
            <a:lvl1pPr algn="l">
              <a:defRPr sz="2800" b="1" baseline="0">
                <a:solidFill>
                  <a:srgbClr val="002060"/>
                </a:solidFill>
                <a:latin typeface="+mj-lt"/>
                <a:cs typeface="Arial" pitchFamily="34" charset="0"/>
              </a:defRPr>
            </a:lvl1pPr>
          </a:lstStyle>
          <a:p>
            <a:r>
              <a:rPr lang="en-US" dirty="0" smtClean="0"/>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5120" y="419515"/>
            <a:ext cx="1838017" cy="515666"/>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FDB7A2E-C838-46AD-8D31-6DF746801F2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184F8CB-66B7-431E-ACDC-716A7796E3E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662BE9EB-F91C-4799-BCAD-7826327D6A8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FF09392D-9C65-4AE6-A3AF-491851CC0A7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4"/>
          <p:cNvSpPr txBox="1"/>
          <p:nvPr userDrawn="1"/>
        </p:nvSpPr>
        <p:spPr>
          <a:xfrm>
            <a:off x="990600" y="6324600"/>
            <a:ext cx="7239000" cy="276225"/>
          </a:xfrm>
          <a:prstGeom prst="rect">
            <a:avLst/>
          </a:prstGeom>
          <a:noFill/>
        </p:spPr>
        <p:txBody>
          <a:bodyPr>
            <a:spAutoFit/>
          </a:bodyPr>
          <a:lstStyle/>
          <a:p>
            <a:pPr algn="r">
              <a:defRPr/>
            </a:pPr>
            <a:r>
              <a:rPr lang="en-US" sz="1200" spc="100" dirty="0">
                <a:solidFill>
                  <a:srgbClr val="0033CC"/>
                </a:solidFill>
              </a:rPr>
              <a:t>Accrediting Commission for Schools, WASC:   A Focus on Learning</a:t>
            </a:r>
          </a:p>
        </p:txBody>
      </p:sp>
      <p:pic>
        <p:nvPicPr>
          <p:cNvPr id="4" name="Picture 6" descr="WASC  Logo blue.jpg"/>
          <p:cNvPicPr>
            <a:picLocks noChangeAspect="1"/>
          </p:cNvPicPr>
          <p:nvPr userDrawn="1"/>
        </p:nvPicPr>
        <p:blipFill>
          <a:blip r:embed="rId2" cstate="print"/>
          <a:srcRect/>
          <a:stretch>
            <a:fillRect/>
          </a:stretch>
        </p:blipFill>
        <p:spPr bwMode="auto">
          <a:xfrm>
            <a:off x="8382000" y="6248400"/>
            <a:ext cx="457200" cy="457200"/>
          </a:xfrm>
          <a:prstGeom prst="rect">
            <a:avLst/>
          </a:prstGeom>
          <a:noFill/>
          <a:ln w="9525">
            <a:noFill/>
            <a:miter lim="800000"/>
            <a:headEnd/>
            <a:tailEnd/>
          </a:ln>
        </p:spPr>
      </p:pic>
      <p:sp>
        <p:nvSpPr>
          <p:cNvPr id="5" name="Footer Placeholder 7"/>
          <p:cNvSpPr txBox="1">
            <a:spLocks/>
          </p:cNvSpPr>
          <p:nvPr userDrawn="1"/>
        </p:nvSpPr>
        <p:spPr>
          <a:xfrm>
            <a:off x="152400" y="6356350"/>
            <a:ext cx="2895600" cy="365125"/>
          </a:xfrm>
          <a:prstGeom prst="rect">
            <a:avLst/>
          </a:prstGeom>
        </p:spPr>
        <p:txBody>
          <a:bodyPr anchor="ctr"/>
          <a:lstStyle/>
          <a:p>
            <a:pPr fontAlgn="auto">
              <a:spcBef>
                <a:spcPts val="0"/>
              </a:spcBef>
              <a:spcAft>
                <a:spcPts val="0"/>
              </a:spcAft>
              <a:defRPr/>
            </a:pPr>
            <a:r>
              <a:rPr lang="en-US" sz="1100" dirty="0">
                <a:solidFill>
                  <a:srgbClr val="0033CC"/>
                </a:solidFill>
                <a:latin typeface="Arial" pitchFamily="34" charset="0"/>
                <a:cs typeface="Arial" pitchFamily="34" charset="0"/>
              </a:rPr>
              <a:t>© ACS WASC</a:t>
            </a:r>
            <a:br>
              <a:rPr lang="en-US" sz="1100" dirty="0">
                <a:solidFill>
                  <a:srgbClr val="0033CC"/>
                </a:solidFill>
                <a:latin typeface="Arial" pitchFamily="34" charset="0"/>
                <a:cs typeface="Arial" pitchFamily="34" charset="0"/>
              </a:rPr>
            </a:br>
            <a:fld id="{C2D5B9AE-C348-4523-90C7-6F2EA8BA421C}" type="slidenum">
              <a:rPr lang="en-US" sz="1100">
                <a:solidFill>
                  <a:srgbClr val="0033CC"/>
                </a:solidFill>
                <a:latin typeface="Arial" pitchFamily="34" charset="0"/>
                <a:cs typeface="Arial" pitchFamily="34" charset="0"/>
              </a:rPr>
              <a:pPr fontAlgn="auto">
                <a:spcBef>
                  <a:spcPts val="0"/>
                </a:spcBef>
                <a:spcAft>
                  <a:spcPts val="0"/>
                </a:spcAft>
                <a:defRPr/>
              </a:pPr>
              <a:t>‹#›</a:t>
            </a:fld>
            <a:endParaRPr lang="en-US" sz="1100" dirty="0">
              <a:solidFill>
                <a:srgbClr val="0033CC"/>
              </a:solidFill>
              <a:latin typeface="Arial" pitchFamily="34" charset="0"/>
              <a:cs typeface="Arial"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2B60ACE-83DF-49A4-AA96-09D6CE92E06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C6900B2-0F46-4B0A-B21C-D1A707A153D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43FCC3A-EC85-4FFD-B5F2-DA7CBE29BBD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59" r:id="rId3"/>
    <p:sldLayoutId id="2147483658" r:id="rId4"/>
    <p:sldLayoutId id="2147483657" r:id="rId5"/>
    <p:sldLayoutId id="2147483656" r:id="rId6"/>
    <p:sldLayoutId id="2147483662" r:id="rId7"/>
    <p:sldLayoutId id="2147483655" r:id="rId8"/>
    <p:sldLayoutId id="2147483654" r:id="rId9"/>
    <p:sldLayoutId id="2147483653" r:id="rId10"/>
    <p:sldLayoutId id="2147483652"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60130" y="1764471"/>
            <a:ext cx="8686800" cy="1706879"/>
          </a:xfrm>
        </p:spPr>
        <p:txBody>
          <a:bodyPr>
            <a:normAutofit/>
          </a:bodyPr>
          <a:lstStyle/>
          <a:p>
            <a:pPr>
              <a:lnSpc>
                <a:spcPts val="3600"/>
              </a:lnSpc>
              <a:defRPr/>
            </a:pPr>
            <a:r>
              <a:rPr lang="en-US" sz="3000" b="1" dirty="0" smtClean="0">
                <a:solidFill>
                  <a:srgbClr val="002060"/>
                </a:solidFill>
              </a:rPr>
              <a:t>ACS WASC/CDE Visiting Committee </a:t>
            </a:r>
            <a:br>
              <a:rPr lang="en-US" sz="3000" b="1" dirty="0" smtClean="0">
                <a:solidFill>
                  <a:srgbClr val="002060"/>
                </a:solidFill>
              </a:rPr>
            </a:br>
            <a:r>
              <a:rPr lang="en-US" sz="3000" b="1" dirty="0" smtClean="0">
                <a:solidFill>
                  <a:srgbClr val="002060"/>
                </a:solidFill>
              </a:rPr>
              <a:t>Final Presentation</a:t>
            </a:r>
          </a:p>
        </p:txBody>
      </p:sp>
      <p:sp>
        <p:nvSpPr>
          <p:cNvPr id="2" name="TextBox 1"/>
          <p:cNvSpPr txBox="1"/>
          <p:nvPr/>
        </p:nvSpPr>
        <p:spPr>
          <a:xfrm>
            <a:off x="914399" y="3102921"/>
            <a:ext cx="7378262" cy="1846659"/>
          </a:xfrm>
          <a:prstGeom prst="rect">
            <a:avLst/>
          </a:prstGeom>
          <a:noFill/>
        </p:spPr>
        <p:txBody>
          <a:bodyPr wrap="square" rtlCol="0">
            <a:spAutoFit/>
          </a:bodyPr>
          <a:lstStyle/>
          <a:p>
            <a:pPr algn="ctr"/>
            <a:r>
              <a:rPr lang="en-US" sz="2400" b="1" dirty="0" smtClean="0"/>
              <a:t>Bert Corona Charter High School</a:t>
            </a:r>
          </a:p>
          <a:p>
            <a:pPr algn="ctr"/>
            <a:r>
              <a:rPr lang="en-US" sz="2400" b="1" dirty="0" smtClean="0"/>
              <a:t>Initial Full Self-Study</a:t>
            </a:r>
          </a:p>
          <a:p>
            <a:pPr algn="ctr"/>
            <a:r>
              <a:rPr lang="en-US" sz="2400" b="1" dirty="0" smtClean="0"/>
              <a:t>12513 Gain St. </a:t>
            </a:r>
          </a:p>
          <a:p>
            <a:pPr algn="ctr"/>
            <a:r>
              <a:rPr lang="en-US" sz="2400" b="1" dirty="0" smtClean="0"/>
              <a:t>Pacoima, Ca 91331</a:t>
            </a:r>
          </a:p>
          <a:p>
            <a:endParaRPr lang="en-US" dirty="0"/>
          </a:p>
        </p:txBody>
      </p:sp>
      <p:sp>
        <p:nvSpPr>
          <p:cNvPr id="3" name="TextBox 2"/>
          <p:cNvSpPr txBox="1"/>
          <p:nvPr/>
        </p:nvSpPr>
        <p:spPr>
          <a:xfrm>
            <a:off x="1907626" y="4626414"/>
            <a:ext cx="5391807" cy="646331"/>
          </a:xfrm>
          <a:prstGeom prst="rect">
            <a:avLst/>
          </a:prstGeom>
          <a:noFill/>
        </p:spPr>
        <p:txBody>
          <a:bodyPr wrap="square" rtlCol="0">
            <a:spAutoFit/>
          </a:bodyPr>
          <a:lstStyle/>
          <a:p>
            <a:pPr algn="ctr"/>
            <a:r>
              <a:rPr lang="en-US" b="1" dirty="0" smtClean="0"/>
              <a:t>October 27-30, 2019</a:t>
            </a:r>
          </a:p>
          <a:p>
            <a:pPr algn="ctr"/>
            <a:r>
              <a:rPr lang="en-US" b="1" dirty="0" smtClean="0"/>
              <a:t>(Rescheduled from April 7-10, 2019)</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2297649795"/>
              </p:ext>
            </p:extLst>
          </p:nvPr>
        </p:nvGraphicFramePr>
        <p:xfrm>
          <a:off x="1555529" y="5456131"/>
          <a:ext cx="6096000" cy="914400"/>
        </p:xfrm>
        <a:graphic>
          <a:graphicData uri="http://schemas.openxmlformats.org/drawingml/2006/table">
            <a:tbl>
              <a:tblPr firstRow="1" bandRow="1">
                <a:tableStyleId>{5C22544A-7EE6-4342-B048-85BDC9FD1C3A}</a:tableStyleId>
              </a:tblPr>
              <a:tblGrid>
                <a:gridCol w="2032000"/>
                <a:gridCol w="2032000"/>
                <a:gridCol w="2032000"/>
              </a:tblGrid>
              <a:tr h="1597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Casondra Foor Visiting Committee Member</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dirty="0" smtClean="0">
                          <a:solidFill>
                            <a:schemeClr val="tx1"/>
                          </a:solidFill>
                        </a:rPr>
                        <a:t>Julie Zurek</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Visiting Committee Chairman</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Chris Lemke, Visiting Committee Member</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404342033"/>
      </p:ext>
    </p:extLst>
  </p:cSld>
  <p:clrMapOvr>
    <a:masterClrMapping/>
  </p:clrMapOvr>
  <p:transition advTm="1701"/>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190240"/>
            <a:ext cx="8229600" cy="3286760"/>
          </a:xfrm>
        </p:spPr>
        <p:txBody>
          <a:bodyPr/>
          <a:lstStyle/>
          <a:p>
            <a:pPr algn="ctr" eaLnBrk="1" hangingPunct="1">
              <a:spcAft>
                <a:spcPts val="500"/>
              </a:spcAft>
              <a:buFont typeface="Wingdings" pitchFamily="2" charset="2"/>
              <a:buNone/>
            </a:pPr>
            <a:r>
              <a:rPr lang="en-US" altLang="en-US" sz="3200" dirty="0"/>
              <a:t>Visualize what will be different </a:t>
            </a:r>
            <a:r>
              <a:rPr lang="en-US" altLang="en-US" sz="3200" dirty="0" smtClean="0"/>
              <a:t>for students</a:t>
            </a:r>
            <a:r>
              <a:rPr lang="en-US" altLang="en-US" sz="3200" dirty="0"/>
              <a:t>….</a:t>
            </a:r>
          </a:p>
          <a:p>
            <a:pPr lvl="3" eaLnBrk="1" hangingPunct="1">
              <a:spcAft>
                <a:spcPts val="500"/>
              </a:spcAft>
            </a:pPr>
            <a:r>
              <a:rPr lang="en-US" altLang="en-US" sz="3200" dirty="0" smtClean="0"/>
              <a:t>  One </a:t>
            </a:r>
            <a:r>
              <a:rPr lang="en-US" altLang="en-US" sz="3200" dirty="0"/>
              <a:t>year from now?</a:t>
            </a:r>
          </a:p>
          <a:p>
            <a:pPr lvl="3" eaLnBrk="1" hangingPunct="1">
              <a:spcAft>
                <a:spcPts val="500"/>
              </a:spcAft>
            </a:pPr>
            <a:r>
              <a:rPr lang="en-US" altLang="en-US" sz="3200" dirty="0" smtClean="0"/>
              <a:t>  Two </a:t>
            </a:r>
            <a:r>
              <a:rPr lang="en-US" altLang="en-US" sz="3200" dirty="0"/>
              <a:t>years from now?</a:t>
            </a:r>
          </a:p>
          <a:p>
            <a:pPr lvl="3" eaLnBrk="1" hangingPunct="1">
              <a:spcAft>
                <a:spcPts val="500"/>
              </a:spcAft>
            </a:pPr>
            <a:r>
              <a:rPr lang="en-US" altLang="en-US" sz="3200" dirty="0" smtClean="0"/>
              <a:t>  Three </a:t>
            </a:r>
            <a:r>
              <a:rPr lang="en-US" altLang="en-US" sz="3200" dirty="0"/>
              <a:t>years from now?</a:t>
            </a:r>
          </a:p>
        </p:txBody>
      </p:sp>
      <p:sp>
        <p:nvSpPr>
          <p:cNvPr id="3" name="Title 2"/>
          <p:cNvSpPr>
            <a:spLocks noGrp="1"/>
          </p:cNvSpPr>
          <p:nvPr>
            <p:ph type="title"/>
          </p:nvPr>
        </p:nvSpPr>
        <p:spPr/>
        <p:txBody>
          <a:bodyPr/>
          <a:lstStyle/>
          <a:p>
            <a:r>
              <a:rPr lang="en-US" dirty="0" smtClean="0">
                <a:solidFill>
                  <a:srgbClr val="003399"/>
                </a:solidFill>
              </a:rPr>
              <a:t>Schoolwide Action Plan</a:t>
            </a:r>
            <a:endParaRPr lang="en-US" dirty="0">
              <a:solidFill>
                <a:srgbClr val="003399"/>
              </a:solidFill>
            </a:endParaRPr>
          </a:p>
        </p:txBody>
      </p:sp>
      <p:pic>
        <p:nvPicPr>
          <p:cNvPr id="4" name="Picture 2" descr="j014939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8483" y="1198880"/>
            <a:ext cx="2887035" cy="1869440"/>
          </a:xfrm>
          <a:prstGeom prst="rect">
            <a:avLst/>
          </a:prstGeom>
          <a:noFill/>
          <a:ln w="9525">
            <a:noFill/>
            <a:miter lim="800000"/>
            <a:headEnd/>
            <a:tailEnd/>
          </a:ln>
        </p:spPr>
      </p:pic>
    </p:spTree>
    <p:extLst>
      <p:ext uri="{BB962C8B-B14F-4D97-AF65-F5344CB8AC3E}">
        <p14:creationId xmlns:p14="http://schemas.microsoft.com/office/powerpoint/2010/main" val="2126759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13208" y="205067"/>
            <a:ext cx="4842164" cy="944562"/>
          </a:xfrm>
        </p:spPr>
        <p:txBody>
          <a:bodyPr/>
          <a:lstStyle/>
          <a:p>
            <a:r>
              <a:rPr lang="en-US" dirty="0" smtClean="0">
                <a:solidFill>
                  <a:srgbClr val="003399"/>
                </a:solidFill>
              </a:rPr>
              <a:t>Focus on Learning asks…</a:t>
            </a:r>
            <a:endParaRPr lang="en-US" dirty="0">
              <a:solidFill>
                <a:srgbClr val="003399"/>
              </a:solidFill>
            </a:endParaRPr>
          </a:p>
        </p:txBody>
      </p:sp>
      <p:sp>
        <p:nvSpPr>
          <p:cNvPr id="19" name="Rectangle 3"/>
          <p:cNvSpPr txBox="1">
            <a:spLocks noChangeArrowheads="1"/>
          </p:cNvSpPr>
          <p:nvPr/>
        </p:nvSpPr>
        <p:spPr bwMode="auto">
          <a:xfrm>
            <a:off x="640080" y="1508125"/>
            <a:ext cx="786384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b="1" kern="1200">
                <a:solidFill>
                  <a:srgbClr val="003399"/>
                </a:solidFill>
                <a:latin typeface="+mj-lt"/>
                <a:ea typeface="+mn-ea"/>
                <a:cs typeface="Arial" pitchFamily="34" charset="0"/>
              </a:defRPr>
            </a:lvl1pPr>
            <a:lvl2pPr marL="742950" indent="-285750" algn="l" rtl="0" eaLnBrk="0" fontAlgn="base" hangingPunct="0">
              <a:spcBef>
                <a:spcPct val="20000"/>
              </a:spcBef>
              <a:spcAft>
                <a:spcPct val="0"/>
              </a:spcAft>
              <a:buFont typeface="Arial" charset="0"/>
              <a:buChar char="–"/>
              <a:defRPr sz="2400" b="1" kern="1200">
                <a:solidFill>
                  <a:srgbClr val="003399"/>
                </a:solidFill>
                <a:latin typeface="+mj-lt"/>
                <a:ea typeface="+mn-ea"/>
                <a:cs typeface="Arial" pitchFamily="34" charset="0"/>
              </a:defRPr>
            </a:lvl2pPr>
            <a:lvl3pPr marL="1143000" indent="-228600" algn="l" rtl="0" eaLnBrk="0" fontAlgn="base" hangingPunct="0">
              <a:spcBef>
                <a:spcPct val="20000"/>
              </a:spcBef>
              <a:spcAft>
                <a:spcPct val="0"/>
              </a:spcAft>
              <a:buFont typeface="Arial" charset="0"/>
              <a:buChar char="•"/>
              <a:defRPr sz="2400" b="1" kern="1200">
                <a:solidFill>
                  <a:srgbClr val="003399"/>
                </a:solidFill>
                <a:latin typeface="+mj-lt"/>
                <a:ea typeface="+mn-ea"/>
                <a:cs typeface="Arial" pitchFamily="34" charset="0"/>
              </a:defRPr>
            </a:lvl3pPr>
            <a:lvl4pPr marL="1600200" indent="-228600" algn="l" rtl="0" eaLnBrk="0" fontAlgn="base" hangingPunct="0">
              <a:spcBef>
                <a:spcPct val="20000"/>
              </a:spcBef>
              <a:spcAft>
                <a:spcPct val="0"/>
              </a:spcAft>
              <a:buFont typeface="Arial" charset="0"/>
              <a:buChar char="–"/>
              <a:defRPr sz="2400" b="1" kern="1200">
                <a:solidFill>
                  <a:srgbClr val="003399"/>
                </a:solidFill>
                <a:latin typeface="+mj-lt"/>
                <a:ea typeface="+mn-ea"/>
                <a:cs typeface="Arial" pitchFamily="34" charset="0"/>
              </a:defRPr>
            </a:lvl4pPr>
            <a:lvl5pPr marL="2057400" indent="-228600" algn="l" rtl="0" eaLnBrk="0" fontAlgn="base" hangingPunct="0">
              <a:spcBef>
                <a:spcPct val="20000"/>
              </a:spcBef>
              <a:spcAft>
                <a:spcPct val="0"/>
              </a:spcAft>
              <a:buFont typeface="Arial" charset="0"/>
              <a:buChar char="»"/>
              <a:defRPr sz="2400" b="1" kern="1200">
                <a:solidFill>
                  <a:srgbClr val="003399"/>
                </a:solidFill>
                <a:latin typeface="+mj-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r>
              <a:rPr lang="en-US" altLang="en-US" dirty="0" smtClean="0">
                <a:solidFill>
                  <a:srgbClr val="002060"/>
                </a:solidFill>
              </a:rPr>
              <a:t>How do you know that all students are achieving based on our schoolwide student goals and academic standards?</a:t>
            </a:r>
          </a:p>
          <a:p>
            <a:pPr eaLnBrk="1" hangingPunct="1"/>
            <a:r>
              <a:rPr lang="en-US" altLang="en-US" dirty="0" smtClean="0">
                <a:solidFill>
                  <a:srgbClr val="002060"/>
                </a:solidFill>
              </a:rPr>
              <a:t>Is the school doing everything possible to support high achievement for all its students? </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78480" y="3991928"/>
            <a:ext cx="2987040" cy="224028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5120" y="419515"/>
            <a:ext cx="1838017" cy="51566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5121" y="1066799"/>
            <a:ext cx="8837278" cy="5428593"/>
          </a:xfrm>
        </p:spPr>
        <p:txBody>
          <a:bodyPr/>
          <a:lstStyle/>
          <a:p>
            <a:pPr algn="ctr" eaLnBrk="1" hangingPunct="1">
              <a:buFont typeface="Wingdings" pitchFamily="2" charset="2"/>
              <a:buNone/>
            </a:pPr>
            <a:r>
              <a:rPr lang="en-US" altLang="en-US" sz="1200" dirty="0">
                <a:solidFill>
                  <a:schemeClr val="tx1"/>
                </a:solidFill>
              </a:rPr>
              <a:t>Areas to </a:t>
            </a:r>
            <a:r>
              <a:rPr lang="en-US" altLang="en-US" sz="1200" dirty="0" smtClean="0">
                <a:solidFill>
                  <a:schemeClr val="tx1"/>
                </a:solidFill>
              </a:rPr>
              <a:t>Celebrate</a:t>
            </a:r>
            <a:endParaRPr lang="en-US" altLang="en-US" sz="1200" dirty="0">
              <a:solidFill>
                <a:schemeClr val="tx1"/>
              </a:solidFill>
            </a:endParaRPr>
          </a:p>
          <a:p>
            <a:pPr eaLnBrk="1" hangingPunct="1"/>
            <a:r>
              <a:rPr lang="en-US" sz="1200" b="0" dirty="0" smtClean="0">
                <a:solidFill>
                  <a:schemeClr val="tx1"/>
                </a:solidFill>
              </a:rPr>
              <a:t>The </a:t>
            </a:r>
            <a:r>
              <a:rPr lang="en-US" sz="1200" b="0" dirty="0">
                <a:solidFill>
                  <a:schemeClr val="tx1"/>
                </a:solidFill>
              </a:rPr>
              <a:t>school embodies the mission and vision and is connected to the local community which many school staff reside and/or are products of the local district. </a:t>
            </a:r>
          </a:p>
          <a:p>
            <a:r>
              <a:rPr lang="en-US" sz="1200" b="0" dirty="0">
                <a:solidFill>
                  <a:schemeClr val="tx1"/>
                </a:solidFill>
              </a:rPr>
              <a:t>The school has ongoing relationships with numerous organizations who are invested in improving the lives of local residents as well as supporting the schools school wide learner outcomes.</a:t>
            </a:r>
          </a:p>
          <a:p>
            <a:r>
              <a:rPr lang="en-US" sz="1200" b="0" dirty="0">
                <a:solidFill>
                  <a:schemeClr val="tx1"/>
                </a:solidFill>
              </a:rPr>
              <a:t>The school has a positive relationship with its authorizer who takes an active role in reviewing all aspects of the Charter School at least annually.</a:t>
            </a:r>
          </a:p>
          <a:p>
            <a:r>
              <a:rPr lang="en-US" sz="1200" b="0" dirty="0">
                <a:solidFill>
                  <a:schemeClr val="tx1"/>
                </a:solidFill>
              </a:rPr>
              <a:t>The school has secured conscientious and professional staff who are provided comprehensive initial and ongoing professional development. </a:t>
            </a:r>
          </a:p>
          <a:p>
            <a:r>
              <a:rPr lang="en-US" sz="1200" b="0" dirty="0">
                <a:solidFill>
                  <a:schemeClr val="tx1"/>
                </a:solidFill>
              </a:rPr>
              <a:t>The school provides an abundance of instructional materials, including: all students have</a:t>
            </a:r>
          </a:p>
          <a:p>
            <a:r>
              <a:rPr lang="en-US" sz="1200" b="0" dirty="0">
                <a:solidFill>
                  <a:schemeClr val="tx1"/>
                </a:solidFill>
              </a:rPr>
              <a:t>1-to-1 24/7 laptop access, science laboratory equipment, adaptive online instructional</a:t>
            </a:r>
          </a:p>
          <a:p>
            <a:r>
              <a:rPr lang="en-US" sz="1200" b="0" dirty="0">
                <a:solidFill>
                  <a:schemeClr val="tx1"/>
                </a:solidFill>
              </a:rPr>
              <a:t>programs, credit recovery programming, concurrent enrollment college course materials,</a:t>
            </a:r>
          </a:p>
          <a:p>
            <a:r>
              <a:rPr lang="en-US" sz="1200" b="0" dirty="0">
                <a:solidFill>
                  <a:schemeClr val="tx1"/>
                </a:solidFill>
              </a:rPr>
              <a:t>and all books and materials required by UC approved UCCI syllabi.</a:t>
            </a:r>
          </a:p>
          <a:p>
            <a:r>
              <a:rPr lang="en-US" sz="1200" b="0" dirty="0">
                <a:solidFill>
                  <a:schemeClr val="tx1"/>
                </a:solidFill>
              </a:rPr>
              <a:t>The school uses multiple measures to assess student needs, progress monitor and make education decisions which supports the schools school wide learner outcome of becoming an active citizen.</a:t>
            </a:r>
          </a:p>
          <a:p>
            <a:pPr algn="ctr" eaLnBrk="1" hangingPunct="1">
              <a:buFont typeface="Wingdings" pitchFamily="2" charset="2"/>
              <a:buNone/>
            </a:pPr>
            <a:r>
              <a:rPr lang="en-US" altLang="en-US" sz="1200" dirty="0" smtClean="0">
                <a:solidFill>
                  <a:schemeClr val="tx1"/>
                </a:solidFill>
              </a:rPr>
              <a:t>Areas </a:t>
            </a:r>
            <a:r>
              <a:rPr lang="en-US" altLang="en-US" sz="1200" dirty="0">
                <a:solidFill>
                  <a:schemeClr val="tx1"/>
                </a:solidFill>
              </a:rPr>
              <a:t>for Focus</a:t>
            </a:r>
          </a:p>
          <a:p>
            <a:r>
              <a:rPr lang="en-US" sz="1200" b="0" dirty="0" smtClean="0">
                <a:solidFill>
                  <a:schemeClr val="tx1"/>
                </a:solidFill>
              </a:rPr>
              <a:t>Implementation </a:t>
            </a:r>
            <a:r>
              <a:rPr lang="en-US" sz="1200" b="0" dirty="0">
                <a:solidFill>
                  <a:schemeClr val="tx1"/>
                </a:solidFill>
              </a:rPr>
              <a:t>of Standards based grading &amp; assessment is inconsistent between classes which students have stated can make things confusing. </a:t>
            </a:r>
          </a:p>
          <a:p>
            <a:r>
              <a:rPr lang="en-US" sz="1200" b="0" dirty="0">
                <a:solidFill>
                  <a:schemeClr val="tx1"/>
                </a:solidFill>
              </a:rPr>
              <a:t>Differentiated professional development opportunities so that all staff are able to grow in specifically identified areas of need.</a:t>
            </a:r>
          </a:p>
          <a:p>
            <a:r>
              <a:rPr lang="en-US" sz="1200" b="0" dirty="0">
                <a:solidFill>
                  <a:schemeClr val="tx1"/>
                </a:solidFill>
              </a:rPr>
              <a:t>The Gear Up grant services have been suspended temporarily as a result of the Youth Policy Institute bankruptcy on October 26, 2019.  YPICS leadership will serve as the new fiscal agency to administer the gear up grant. The expectation on behalf of YPICS is that the grant services will be fully reconstituted by the beginning of the Spring Semester. </a:t>
            </a:r>
          </a:p>
          <a:p>
            <a:r>
              <a:rPr lang="en-US" sz="1200" b="0" dirty="0">
                <a:solidFill>
                  <a:schemeClr val="tx1"/>
                </a:solidFill>
              </a:rPr>
              <a:t>The school has experienced turnover in teaching staff as well as leadership. </a:t>
            </a:r>
          </a:p>
          <a:p>
            <a:r>
              <a:rPr lang="en-US" sz="1200" b="0" dirty="0">
                <a:solidFill>
                  <a:schemeClr val="tx1"/>
                </a:solidFill>
              </a:rPr>
              <a:t>Parents and students have all expressed through focus groups that the one thing they would change, if possible, is the facility which they share with the local Middle School.</a:t>
            </a:r>
          </a:p>
          <a:p>
            <a:endParaRPr lang="en-US" sz="1200" dirty="0">
              <a:solidFill>
                <a:schemeClr val="tx1"/>
              </a:solidFill>
            </a:endParaRPr>
          </a:p>
        </p:txBody>
      </p:sp>
      <p:sp>
        <p:nvSpPr>
          <p:cNvPr id="3" name="Title 2"/>
          <p:cNvSpPr>
            <a:spLocks noGrp="1"/>
          </p:cNvSpPr>
          <p:nvPr>
            <p:ph type="title"/>
          </p:nvPr>
        </p:nvSpPr>
        <p:spPr>
          <a:xfrm>
            <a:off x="2213264" y="122238"/>
            <a:ext cx="6829135" cy="944562"/>
          </a:xfrm>
        </p:spPr>
        <p:txBody>
          <a:bodyPr>
            <a:normAutofit fontScale="90000"/>
          </a:bodyPr>
          <a:lstStyle/>
          <a:p>
            <a:r>
              <a:rPr lang="en-US" dirty="0" smtClean="0">
                <a:solidFill>
                  <a:srgbClr val="003399"/>
                </a:solidFill>
              </a:rPr>
              <a:t>Organization: Vision and Purpose, Governance, Leadership, Staff, and Resources</a:t>
            </a:r>
            <a:endParaRPr lang="en-US" dirty="0">
              <a:solidFill>
                <a:srgbClr val="003399"/>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120" y="419515"/>
            <a:ext cx="1838017" cy="515666"/>
          </a:xfrm>
          <a:prstGeom prst="rect">
            <a:avLst/>
          </a:prstGeom>
        </p:spPr>
      </p:pic>
    </p:spTree>
    <p:extLst>
      <p:ext uri="{BB962C8B-B14F-4D97-AF65-F5344CB8AC3E}">
        <p14:creationId xmlns:p14="http://schemas.microsoft.com/office/powerpoint/2010/main" val="4138662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54826" y="122238"/>
            <a:ext cx="6355773" cy="944562"/>
          </a:xfrm>
        </p:spPr>
        <p:txBody>
          <a:bodyPr>
            <a:normAutofit fontScale="90000"/>
          </a:bodyPr>
          <a:lstStyle/>
          <a:p>
            <a:r>
              <a:rPr lang="en-US" dirty="0" smtClean="0">
                <a:solidFill>
                  <a:srgbClr val="003399"/>
                </a:solidFill>
              </a:rPr>
              <a:t>Standards-Based Student Learning: Curriculum</a:t>
            </a:r>
            <a:endParaRPr lang="en-US" dirty="0">
              <a:solidFill>
                <a:srgbClr val="003399"/>
              </a:solidFill>
            </a:endParaRPr>
          </a:p>
        </p:txBody>
      </p:sp>
      <p:sp>
        <p:nvSpPr>
          <p:cNvPr id="4" name="Content Placeholder 1"/>
          <p:cNvSpPr txBox="1">
            <a:spLocks/>
          </p:cNvSpPr>
          <p:nvPr/>
        </p:nvSpPr>
        <p:spPr bwMode="auto">
          <a:xfrm>
            <a:off x="609600" y="17526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b="1" kern="1200">
                <a:solidFill>
                  <a:srgbClr val="003399"/>
                </a:solidFill>
                <a:latin typeface="+mj-lt"/>
                <a:ea typeface="+mn-ea"/>
                <a:cs typeface="Arial" pitchFamily="34" charset="0"/>
              </a:defRPr>
            </a:lvl1pPr>
            <a:lvl2pPr marL="742950" indent="-285750" algn="l" rtl="0" eaLnBrk="0" fontAlgn="base" hangingPunct="0">
              <a:spcBef>
                <a:spcPct val="20000"/>
              </a:spcBef>
              <a:spcAft>
                <a:spcPct val="0"/>
              </a:spcAft>
              <a:buFont typeface="Arial" charset="0"/>
              <a:buChar char="–"/>
              <a:defRPr sz="2400" b="1" kern="1200">
                <a:solidFill>
                  <a:srgbClr val="003399"/>
                </a:solidFill>
                <a:latin typeface="+mj-lt"/>
                <a:ea typeface="+mn-ea"/>
                <a:cs typeface="Arial" pitchFamily="34" charset="0"/>
              </a:defRPr>
            </a:lvl2pPr>
            <a:lvl3pPr marL="1143000" indent="-228600" algn="l" rtl="0" eaLnBrk="0" fontAlgn="base" hangingPunct="0">
              <a:spcBef>
                <a:spcPct val="20000"/>
              </a:spcBef>
              <a:spcAft>
                <a:spcPct val="0"/>
              </a:spcAft>
              <a:buFont typeface="Arial" charset="0"/>
              <a:buChar char="•"/>
              <a:defRPr sz="2400" b="1" kern="1200">
                <a:solidFill>
                  <a:srgbClr val="003399"/>
                </a:solidFill>
                <a:latin typeface="+mj-lt"/>
                <a:ea typeface="+mn-ea"/>
                <a:cs typeface="Arial" pitchFamily="34" charset="0"/>
              </a:defRPr>
            </a:lvl3pPr>
            <a:lvl4pPr marL="1600200" indent="-228600" algn="l" rtl="0" eaLnBrk="0" fontAlgn="base" hangingPunct="0">
              <a:spcBef>
                <a:spcPct val="20000"/>
              </a:spcBef>
              <a:spcAft>
                <a:spcPct val="0"/>
              </a:spcAft>
              <a:buFont typeface="Arial" charset="0"/>
              <a:buChar char="–"/>
              <a:defRPr sz="2400" b="1" kern="1200">
                <a:solidFill>
                  <a:srgbClr val="003399"/>
                </a:solidFill>
                <a:latin typeface="+mj-lt"/>
                <a:ea typeface="+mn-ea"/>
                <a:cs typeface="Arial" pitchFamily="34" charset="0"/>
              </a:defRPr>
            </a:lvl4pPr>
            <a:lvl5pPr marL="2057400" indent="-228600" algn="l" rtl="0" eaLnBrk="0" fontAlgn="base" hangingPunct="0">
              <a:spcBef>
                <a:spcPct val="20000"/>
              </a:spcBef>
              <a:spcAft>
                <a:spcPct val="0"/>
              </a:spcAft>
              <a:buFont typeface="Arial" charset="0"/>
              <a:buChar char="»"/>
              <a:defRPr sz="2400" b="1" kern="1200">
                <a:solidFill>
                  <a:srgbClr val="003399"/>
                </a:solidFill>
                <a:latin typeface="+mj-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eaLnBrk="1" hangingPunct="1">
              <a:buFont typeface="Wingdings" pitchFamily="2" charset="2"/>
              <a:buNone/>
            </a:pPr>
            <a:r>
              <a:rPr lang="en-US" altLang="en-US" sz="1200" dirty="0" smtClean="0">
                <a:solidFill>
                  <a:schemeClr val="tx1"/>
                </a:solidFill>
              </a:rPr>
              <a:t>Areas to Celebrate</a:t>
            </a:r>
          </a:p>
          <a:p>
            <a:r>
              <a:rPr lang="en-US" sz="1200" b="0" dirty="0" smtClean="0">
                <a:solidFill>
                  <a:schemeClr val="tx1"/>
                </a:solidFill>
              </a:rPr>
              <a:t>BCCHS </a:t>
            </a:r>
            <a:r>
              <a:rPr lang="en-US" sz="1200" b="0" dirty="0">
                <a:solidFill>
                  <a:schemeClr val="tx1"/>
                </a:solidFill>
              </a:rPr>
              <a:t>utilizes community-based resources for after school programs and college/career exposure. </a:t>
            </a:r>
          </a:p>
          <a:p>
            <a:r>
              <a:rPr lang="en-US" sz="1200" b="0" dirty="0">
                <a:solidFill>
                  <a:schemeClr val="tx1"/>
                </a:solidFill>
              </a:rPr>
              <a:t>Use of personnel, such as the College and Career Counselor, to spearhead college/career awareness and milestones needed to be successful post-high school. </a:t>
            </a:r>
          </a:p>
          <a:p>
            <a:r>
              <a:rPr lang="en-US" sz="1200" b="0" dirty="0">
                <a:solidFill>
                  <a:schemeClr val="tx1"/>
                </a:solidFill>
              </a:rPr>
              <a:t>During and after school programs partnering with community resources/outside vendors to provide additional academic support to students. </a:t>
            </a:r>
          </a:p>
          <a:p>
            <a:r>
              <a:rPr lang="en-US" sz="1200" b="0" dirty="0">
                <a:solidFill>
                  <a:schemeClr val="tx1"/>
                </a:solidFill>
              </a:rPr>
              <a:t>Growth oriented, rather than accountability driven curriculum, pacing guides, and SBG rubrics allowing students to re-attempt until mastery is demonstrated without interrupting the course pacing schedule.</a:t>
            </a:r>
          </a:p>
          <a:p>
            <a:r>
              <a:rPr lang="en-US" sz="1200" b="0" dirty="0">
                <a:solidFill>
                  <a:schemeClr val="tx1"/>
                </a:solidFill>
              </a:rPr>
              <a:t>Credit Recovery multi-faceted opportunities through either an on-site, semester long course built into the student schedule or online, UC approved courses through </a:t>
            </a:r>
            <a:r>
              <a:rPr lang="en-US" sz="1200" b="0" dirty="0" err="1" smtClean="0">
                <a:solidFill>
                  <a:schemeClr val="tx1"/>
                </a:solidFill>
              </a:rPr>
              <a:t>Acellus</a:t>
            </a:r>
            <a:r>
              <a:rPr lang="en-US" sz="1200" b="0" dirty="0" smtClean="0">
                <a:solidFill>
                  <a:schemeClr val="tx1"/>
                </a:solidFill>
              </a:rPr>
              <a:t>.</a:t>
            </a:r>
            <a:endParaRPr lang="en-US" sz="1200" b="0" dirty="0">
              <a:solidFill>
                <a:schemeClr val="tx1"/>
              </a:solidFill>
            </a:endParaRPr>
          </a:p>
          <a:p>
            <a:pPr algn="ctr" eaLnBrk="1" hangingPunct="1">
              <a:buFont typeface="Wingdings" pitchFamily="2" charset="2"/>
              <a:buNone/>
            </a:pPr>
            <a:endParaRPr lang="en-US" altLang="en-US" sz="1200" dirty="0" smtClean="0">
              <a:solidFill>
                <a:schemeClr val="tx1"/>
              </a:solidFill>
            </a:endParaRPr>
          </a:p>
          <a:p>
            <a:pPr algn="ctr" eaLnBrk="1" hangingPunct="1">
              <a:buFont typeface="Wingdings" pitchFamily="2" charset="2"/>
              <a:buNone/>
            </a:pPr>
            <a:r>
              <a:rPr lang="en-US" altLang="en-US" sz="1200" dirty="0" smtClean="0">
                <a:solidFill>
                  <a:schemeClr val="tx1"/>
                </a:solidFill>
              </a:rPr>
              <a:t>Areas for Focus</a:t>
            </a:r>
          </a:p>
          <a:p>
            <a:pPr eaLnBrk="1" hangingPunct="1"/>
            <a:r>
              <a:rPr lang="en-US" sz="1200" b="0" dirty="0" smtClean="0">
                <a:solidFill>
                  <a:schemeClr val="tx1"/>
                </a:solidFill>
              </a:rPr>
              <a:t>Some </a:t>
            </a:r>
            <a:r>
              <a:rPr lang="en-US" sz="1200" b="0" dirty="0">
                <a:solidFill>
                  <a:schemeClr val="tx1"/>
                </a:solidFill>
              </a:rPr>
              <a:t>courses do not have complete SBG rubrics for all units and Learner Outcomes, evidenced by Category B digital evidence folder. </a:t>
            </a:r>
            <a:endParaRPr lang="en-US" sz="1200" dirty="0">
              <a:solidFill>
                <a:schemeClr val="tx1"/>
              </a:solidFill>
            </a:endParaRPr>
          </a:p>
        </p:txBody>
      </p:sp>
      <p:pic>
        <p:nvPicPr>
          <p:cNvPr id="6" name="Picture 4" descr="MCj0233990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44080" y="4905937"/>
            <a:ext cx="1451610" cy="134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12956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44436" y="122238"/>
            <a:ext cx="6366164" cy="944562"/>
          </a:xfrm>
        </p:spPr>
        <p:txBody>
          <a:bodyPr>
            <a:normAutofit fontScale="90000"/>
          </a:bodyPr>
          <a:lstStyle/>
          <a:p>
            <a:r>
              <a:rPr lang="en-US" dirty="0" smtClean="0">
                <a:solidFill>
                  <a:srgbClr val="002F8E"/>
                </a:solidFill>
              </a:rPr>
              <a:t>Standards-Based Student Learning: Instruction</a:t>
            </a:r>
            <a:endParaRPr lang="en-US" dirty="0">
              <a:solidFill>
                <a:srgbClr val="002F8E"/>
              </a:solidFill>
            </a:endParaRPr>
          </a:p>
        </p:txBody>
      </p:sp>
      <p:sp>
        <p:nvSpPr>
          <p:cNvPr id="4" name="Content Placeholder 1"/>
          <p:cNvSpPr txBox="1">
            <a:spLocks/>
          </p:cNvSpPr>
          <p:nvPr/>
        </p:nvSpPr>
        <p:spPr bwMode="auto">
          <a:xfrm>
            <a:off x="609600" y="1371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b="1" kern="1200">
                <a:solidFill>
                  <a:srgbClr val="003399"/>
                </a:solidFill>
                <a:latin typeface="+mj-lt"/>
                <a:ea typeface="+mn-ea"/>
                <a:cs typeface="Arial" pitchFamily="34" charset="0"/>
              </a:defRPr>
            </a:lvl1pPr>
            <a:lvl2pPr marL="742950" indent="-285750" algn="l" rtl="0" eaLnBrk="0" fontAlgn="base" hangingPunct="0">
              <a:spcBef>
                <a:spcPct val="20000"/>
              </a:spcBef>
              <a:spcAft>
                <a:spcPct val="0"/>
              </a:spcAft>
              <a:buFont typeface="Arial" charset="0"/>
              <a:buChar char="–"/>
              <a:defRPr sz="2400" b="1" kern="1200">
                <a:solidFill>
                  <a:srgbClr val="003399"/>
                </a:solidFill>
                <a:latin typeface="+mj-lt"/>
                <a:ea typeface="+mn-ea"/>
                <a:cs typeface="Arial" pitchFamily="34" charset="0"/>
              </a:defRPr>
            </a:lvl2pPr>
            <a:lvl3pPr marL="1143000" indent="-228600" algn="l" rtl="0" eaLnBrk="0" fontAlgn="base" hangingPunct="0">
              <a:spcBef>
                <a:spcPct val="20000"/>
              </a:spcBef>
              <a:spcAft>
                <a:spcPct val="0"/>
              </a:spcAft>
              <a:buFont typeface="Arial" charset="0"/>
              <a:buChar char="•"/>
              <a:defRPr sz="2400" b="1" kern="1200">
                <a:solidFill>
                  <a:srgbClr val="003399"/>
                </a:solidFill>
                <a:latin typeface="+mj-lt"/>
                <a:ea typeface="+mn-ea"/>
                <a:cs typeface="Arial" pitchFamily="34" charset="0"/>
              </a:defRPr>
            </a:lvl3pPr>
            <a:lvl4pPr marL="1600200" indent="-228600" algn="l" rtl="0" eaLnBrk="0" fontAlgn="base" hangingPunct="0">
              <a:spcBef>
                <a:spcPct val="20000"/>
              </a:spcBef>
              <a:spcAft>
                <a:spcPct val="0"/>
              </a:spcAft>
              <a:buFont typeface="Arial" charset="0"/>
              <a:buChar char="–"/>
              <a:defRPr sz="2400" b="1" kern="1200">
                <a:solidFill>
                  <a:srgbClr val="003399"/>
                </a:solidFill>
                <a:latin typeface="+mj-lt"/>
                <a:ea typeface="+mn-ea"/>
                <a:cs typeface="Arial" pitchFamily="34" charset="0"/>
              </a:defRPr>
            </a:lvl4pPr>
            <a:lvl5pPr marL="2057400" indent="-228600" algn="l" rtl="0" eaLnBrk="0" fontAlgn="base" hangingPunct="0">
              <a:spcBef>
                <a:spcPct val="20000"/>
              </a:spcBef>
              <a:spcAft>
                <a:spcPct val="0"/>
              </a:spcAft>
              <a:buFont typeface="Arial" charset="0"/>
              <a:buChar char="»"/>
              <a:defRPr sz="2400" b="1" kern="1200">
                <a:solidFill>
                  <a:srgbClr val="003399"/>
                </a:solidFill>
                <a:latin typeface="+mj-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eaLnBrk="1" hangingPunct="1">
              <a:buFont typeface="Wingdings" pitchFamily="2" charset="2"/>
              <a:buNone/>
            </a:pPr>
            <a:r>
              <a:rPr lang="en-US" altLang="en-US" sz="1200" dirty="0" smtClean="0">
                <a:solidFill>
                  <a:schemeClr val="tx1"/>
                </a:solidFill>
              </a:rPr>
              <a:t>Areas </a:t>
            </a:r>
            <a:r>
              <a:rPr lang="en-US" altLang="en-US" sz="1200" dirty="0">
                <a:solidFill>
                  <a:schemeClr val="tx1"/>
                </a:solidFill>
              </a:rPr>
              <a:t>to Celebrate</a:t>
            </a:r>
          </a:p>
          <a:p>
            <a:r>
              <a:rPr lang="en-US" sz="1400" b="0" dirty="0" smtClean="0">
                <a:solidFill>
                  <a:schemeClr val="tx1"/>
                </a:solidFill>
              </a:rPr>
              <a:t>BCCHS </a:t>
            </a:r>
            <a:r>
              <a:rPr lang="en-US" sz="1400" b="0" dirty="0">
                <a:solidFill>
                  <a:schemeClr val="tx1"/>
                </a:solidFill>
              </a:rPr>
              <a:t>staff immerse students in standards based instruction with courses that support college- and career-readiness as well as UCCI courses.</a:t>
            </a:r>
          </a:p>
          <a:p>
            <a:r>
              <a:rPr lang="en-US" sz="1400" b="0" dirty="0">
                <a:solidFill>
                  <a:schemeClr val="tx1"/>
                </a:solidFill>
              </a:rPr>
              <a:t>Staff are committed to Standards Based Grading rubrics with sample student work as the determining factor for mastery with a check and balances system called Critical Friends Review. </a:t>
            </a:r>
          </a:p>
          <a:p>
            <a:r>
              <a:rPr lang="en-US" sz="1400" b="0" dirty="0">
                <a:solidFill>
                  <a:schemeClr val="tx1"/>
                </a:solidFill>
              </a:rPr>
              <a:t>Professional development in instructional practices, including technology resources hosted by the district technology administrator, support staff growth in best practices, utilized across campuses and observed through the critical friends’ reviews. </a:t>
            </a:r>
          </a:p>
          <a:p>
            <a:r>
              <a:rPr lang="en-US" sz="1400" b="0" dirty="0">
                <a:solidFill>
                  <a:schemeClr val="tx1"/>
                </a:solidFill>
              </a:rPr>
              <a:t>Students have access to both school issued </a:t>
            </a:r>
            <a:r>
              <a:rPr lang="en-US" sz="1400" b="0" dirty="0" err="1">
                <a:solidFill>
                  <a:schemeClr val="tx1"/>
                </a:solidFill>
              </a:rPr>
              <a:t>chromebooks</a:t>
            </a:r>
            <a:r>
              <a:rPr lang="en-US" sz="1400" b="0" dirty="0">
                <a:solidFill>
                  <a:schemeClr val="tx1"/>
                </a:solidFill>
              </a:rPr>
              <a:t> and class sets of IMac books </a:t>
            </a:r>
          </a:p>
          <a:p>
            <a:r>
              <a:rPr lang="en-US" sz="1400" b="0" dirty="0">
                <a:solidFill>
                  <a:schemeClr val="tx1"/>
                </a:solidFill>
              </a:rPr>
              <a:t>Use of the Howard Hughes Medical Institute (HHMI) for medical articles. </a:t>
            </a:r>
          </a:p>
          <a:p>
            <a:r>
              <a:rPr lang="en-US" sz="1400" b="0" dirty="0">
                <a:solidFill>
                  <a:schemeClr val="tx1"/>
                </a:solidFill>
              </a:rPr>
              <a:t>Veteran BCCHS teachers mentor newer teachers unfamiliar with SBG and the high academic expectations at BCCHS.</a:t>
            </a:r>
          </a:p>
          <a:p>
            <a:r>
              <a:rPr lang="en-US" sz="1400" b="0" dirty="0">
                <a:solidFill>
                  <a:schemeClr val="tx1"/>
                </a:solidFill>
              </a:rPr>
              <a:t>BCCHS staff focuses the first semester each year on Academic Leadership strategies, rubrics and calibrating SBG.</a:t>
            </a:r>
          </a:p>
          <a:p>
            <a:r>
              <a:rPr lang="en-US" sz="1400" b="0" dirty="0">
                <a:solidFill>
                  <a:schemeClr val="tx1"/>
                </a:solidFill>
              </a:rPr>
              <a:t>The upcoming January 2020 PD focus will be vocabulary for reading skills hosted in house by expert staff.</a:t>
            </a:r>
          </a:p>
          <a:p>
            <a:r>
              <a:rPr lang="en-US" sz="1400" b="0" dirty="0">
                <a:solidFill>
                  <a:schemeClr val="tx1"/>
                </a:solidFill>
              </a:rPr>
              <a:t>Monday PDs allow for outside trainers to visit BCCHS; Friday collaboration trainings are usually conducted by in-house staff.</a:t>
            </a:r>
          </a:p>
          <a:p>
            <a:pPr algn="ctr" eaLnBrk="1" hangingPunct="1">
              <a:buFont typeface="Wingdings" pitchFamily="2" charset="2"/>
              <a:buNone/>
            </a:pPr>
            <a:r>
              <a:rPr lang="en-US" altLang="en-US" sz="1400" dirty="0" smtClean="0">
                <a:solidFill>
                  <a:schemeClr val="tx1"/>
                </a:solidFill>
              </a:rPr>
              <a:t>Areas for Focus</a:t>
            </a:r>
          </a:p>
          <a:p>
            <a:pPr eaLnBrk="1" hangingPunct="1"/>
            <a:r>
              <a:rPr lang="en-US" sz="1400" b="0" dirty="0" smtClean="0">
                <a:solidFill>
                  <a:schemeClr val="tx1"/>
                </a:solidFill>
              </a:rPr>
              <a:t>C </a:t>
            </a:r>
            <a:r>
              <a:rPr lang="en-US" sz="1400" b="0" dirty="0">
                <a:solidFill>
                  <a:schemeClr val="tx1"/>
                </a:solidFill>
              </a:rPr>
              <a:t>1.3 states that “students communicate with teachers on creating an action plan” upon meeting with teachers it was determined there was no formal action plan, rather an informal conversation with students</a:t>
            </a:r>
            <a:r>
              <a:rPr lang="en-US" sz="1400" b="0" dirty="0" smtClean="0">
                <a:solidFill>
                  <a:schemeClr val="tx1"/>
                </a:solidFill>
              </a:rPr>
              <a:t>.</a:t>
            </a:r>
          </a:p>
          <a:p>
            <a:pPr eaLnBrk="1" hangingPunct="1"/>
            <a:r>
              <a:rPr lang="en-US" sz="1400" b="0" dirty="0">
                <a:solidFill>
                  <a:schemeClr val="tx1"/>
                </a:solidFill>
              </a:rPr>
              <a:t>Student, parent and staff awareness of CTE pathways and </a:t>
            </a:r>
            <a:r>
              <a:rPr lang="en-US" sz="1400" b="0" dirty="0" smtClean="0">
                <a:solidFill>
                  <a:schemeClr val="tx1"/>
                </a:solidFill>
              </a:rPr>
              <a:t>requirements.</a:t>
            </a:r>
            <a:endParaRPr lang="en-US" sz="1400" dirty="0">
              <a:solidFill>
                <a:schemeClr val="tx1"/>
              </a:solidFill>
            </a:endParaRPr>
          </a:p>
        </p:txBody>
      </p:sp>
      <p:pic>
        <p:nvPicPr>
          <p:cNvPr id="5" name="Picture 5" descr="MCj0398121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94753" y="4968240"/>
            <a:ext cx="1823810" cy="1435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5713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71700" y="145684"/>
            <a:ext cx="6438900" cy="944562"/>
          </a:xfrm>
        </p:spPr>
        <p:txBody>
          <a:bodyPr>
            <a:normAutofit fontScale="90000"/>
          </a:bodyPr>
          <a:lstStyle/>
          <a:p>
            <a:r>
              <a:rPr lang="en-US" dirty="0" smtClean="0">
                <a:solidFill>
                  <a:srgbClr val="003399"/>
                </a:solidFill>
              </a:rPr>
              <a:t>Standards-Based Student Learning: Assessment and Accountability</a:t>
            </a:r>
            <a:endParaRPr lang="en-US" dirty="0">
              <a:solidFill>
                <a:srgbClr val="003399"/>
              </a:solidFill>
            </a:endParaRPr>
          </a:p>
        </p:txBody>
      </p:sp>
      <p:sp>
        <p:nvSpPr>
          <p:cNvPr id="4" name="Content Placeholder 1"/>
          <p:cNvSpPr txBox="1">
            <a:spLocks/>
          </p:cNvSpPr>
          <p:nvPr/>
        </p:nvSpPr>
        <p:spPr bwMode="auto">
          <a:xfrm>
            <a:off x="609600" y="17526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b="1" kern="1200">
                <a:solidFill>
                  <a:srgbClr val="003399"/>
                </a:solidFill>
                <a:latin typeface="+mj-lt"/>
                <a:ea typeface="+mn-ea"/>
                <a:cs typeface="Arial" pitchFamily="34" charset="0"/>
              </a:defRPr>
            </a:lvl1pPr>
            <a:lvl2pPr marL="742950" indent="-285750" algn="l" rtl="0" eaLnBrk="0" fontAlgn="base" hangingPunct="0">
              <a:spcBef>
                <a:spcPct val="20000"/>
              </a:spcBef>
              <a:spcAft>
                <a:spcPct val="0"/>
              </a:spcAft>
              <a:buFont typeface="Arial" charset="0"/>
              <a:buChar char="–"/>
              <a:defRPr sz="2400" b="1" kern="1200">
                <a:solidFill>
                  <a:srgbClr val="003399"/>
                </a:solidFill>
                <a:latin typeface="+mj-lt"/>
                <a:ea typeface="+mn-ea"/>
                <a:cs typeface="Arial" pitchFamily="34" charset="0"/>
              </a:defRPr>
            </a:lvl2pPr>
            <a:lvl3pPr marL="1143000" indent="-228600" algn="l" rtl="0" eaLnBrk="0" fontAlgn="base" hangingPunct="0">
              <a:spcBef>
                <a:spcPct val="20000"/>
              </a:spcBef>
              <a:spcAft>
                <a:spcPct val="0"/>
              </a:spcAft>
              <a:buFont typeface="Arial" charset="0"/>
              <a:buChar char="•"/>
              <a:defRPr sz="2400" b="1" kern="1200">
                <a:solidFill>
                  <a:srgbClr val="003399"/>
                </a:solidFill>
                <a:latin typeface="+mj-lt"/>
                <a:ea typeface="+mn-ea"/>
                <a:cs typeface="Arial" pitchFamily="34" charset="0"/>
              </a:defRPr>
            </a:lvl3pPr>
            <a:lvl4pPr marL="1600200" indent="-228600" algn="l" rtl="0" eaLnBrk="0" fontAlgn="base" hangingPunct="0">
              <a:spcBef>
                <a:spcPct val="20000"/>
              </a:spcBef>
              <a:spcAft>
                <a:spcPct val="0"/>
              </a:spcAft>
              <a:buFont typeface="Arial" charset="0"/>
              <a:buChar char="–"/>
              <a:defRPr sz="2400" b="1" kern="1200">
                <a:solidFill>
                  <a:srgbClr val="003399"/>
                </a:solidFill>
                <a:latin typeface="+mj-lt"/>
                <a:ea typeface="+mn-ea"/>
                <a:cs typeface="Arial" pitchFamily="34" charset="0"/>
              </a:defRPr>
            </a:lvl4pPr>
            <a:lvl5pPr marL="2057400" indent="-228600" algn="l" rtl="0" eaLnBrk="0" fontAlgn="base" hangingPunct="0">
              <a:spcBef>
                <a:spcPct val="20000"/>
              </a:spcBef>
              <a:spcAft>
                <a:spcPct val="0"/>
              </a:spcAft>
              <a:buFont typeface="Arial" charset="0"/>
              <a:buChar char="»"/>
              <a:defRPr sz="2400" b="1" kern="1200">
                <a:solidFill>
                  <a:srgbClr val="003399"/>
                </a:solidFill>
                <a:latin typeface="+mj-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eaLnBrk="1" hangingPunct="1">
              <a:buFont typeface="Wingdings" pitchFamily="2" charset="2"/>
              <a:buNone/>
            </a:pPr>
            <a:r>
              <a:rPr lang="en-US" altLang="en-US" sz="1200" dirty="0" smtClean="0">
                <a:solidFill>
                  <a:schemeClr val="tx1"/>
                </a:solidFill>
              </a:rPr>
              <a:t>Areas to Celebrate</a:t>
            </a:r>
          </a:p>
          <a:p>
            <a:r>
              <a:rPr lang="en-US" sz="1400" b="0" dirty="0" smtClean="0">
                <a:solidFill>
                  <a:schemeClr val="tx1"/>
                </a:solidFill>
              </a:rPr>
              <a:t>The </a:t>
            </a:r>
            <a:r>
              <a:rPr lang="en-US" sz="1400" b="0" dirty="0">
                <a:solidFill>
                  <a:schemeClr val="tx1"/>
                </a:solidFill>
              </a:rPr>
              <a:t>school has a  transparent process for communicating expectations and for determining grades.</a:t>
            </a:r>
          </a:p>
          <a:p>
            <a:r>
              <a:rPr lang="en-US" sz="1400" b="0" dirty="0">
                <a:solidFill>
                  <a:schemeClr val="tx1"/>
                </a:solidFill>
              </a:rPr>
              <a:t>The school uses multiple measures for determining student needs and progress monitoring. </a:t>
            </a:r>
          </a:p>
          <a:p>
            <a:r>
              <a:rPr lang="en-US" sz="1400" b="0" dirty="0">
                <a:solidFill>
                  <a:schemeClr val="tx1"/>
                </a:solidFill>
              </a:rPr>
              <a:t>The school facilitates data driven professional development for faculty and staff and employs critical friends groups specifically focused on supporting standards based grading policies. </a:t>
            </a:r>
          </a:p>
          <a:p>
            <a:r>
              <a:rPr lang="en-US" sz="1400" b="0" dirty="0">
                <a:solidFill>
                  <a:schemeClr val="tx1"/>
                </a:solidFill>
              </a:rPr>
              <a:t>The school faculty maintain practices for supporting all learners in the classroom.</a:t>
            </a:r>
          </a:p>
          <a:p>
            <a:r>
              <a:rPr lang="en-US" sz="1400" b="0" dirty="0">
                <a:solidFill>
                  <a:schemeClr val="tx1"/>
                </a:solidFill>
              </a:rPr>
              <a:t>Staff availability and genuine concern for students and families.</a:t>
            </a:r>
          </a:p>
          <a:p>
            <a:pPr algn="ctr" eaLnBrk="1" hangingPunct="1">
              <a:buFont typeface="Wingdings" pitchFamily="2" charset="2"/>
              <a:buNone/>
            </a:pPr>
            <a:endParaRPr lang="en-US" altLang="en-US" sz="1400" dirty="0" smtClean="0">
              <a:solidFill>
                <a:schemeClr val="tx1"/>
              </a:solidFill>
            </a:endParaRPr>
          </a:p>
          <a:p>
            <a:pPr algn="ctr" eaLnBrk="1" hangingPunct="1">
              <a:buFont typeface="Wingdings" pitchFamily="2" charset="2"/>
              <a:buNone/>
            </a:pPr>
            <a:r>
              <a:rPr lang="en-US" altLang="en-US" sz="1400" dirty="0" smtClean="0">
                <a:solidFill>
                  <a:schemeClr val="tx1"/>
                </a:solidFill>
              </a:rPr>
              <a:t>Areas for Focus</a:t>
            </a:r>
          </a:p>
          <a:p>
            <a:r>
              <a:rPr lang="en-US" sz="1400" b="0" dirty="0" smtClean="0">
                <a:solidFill>
                  <a:schemeClr val="tx1"/>
                </a:solidFill>
              </a:rPr>
              <a:t>The </a:t>
            </a:r>
            <a:r>
              <a:rPr lang="en-US" sz="1400" b="0" dirty="0">
                <a:solidFill>
                  <a:schemeClr val="tx1"/>
                </a:solidFill>
              </a:rPr>
              <a:t>school needs to ensure alignment in the consistent use of rubrics before and during</a:t>
            </a:r>
          </a:p>
          <a:p>
            <a:r>
              <a:rPr lang="en-US" sz="1400" b="0" dirty="0">
                <a:solidFill>
                  <a:schemeClr val="tx1"/>
                </a:solidFill>
              </a:rPr>
              <a:t>every unit of instruction in order to ensure transparent communication of learning</a:t>
            </a:r>
          </a:p>
          <a:p>
            <a:r>
              <a:rPr lang="en-US" sz="1400" b="0" dirty="0">
                <a:solidFill>
                  <a:schemeClr val="tx1"/>
                </a:solidFill>
              </a:rPr>
              <a:t>objectives to all students.</a:t>
            </a:r>
          </a:p>
          <a:p>
            <a:r>
              <a:rPr lang="en-US" sz="1400" b="0" dirty="0">
                <a:solidFill>
                  <a:schemeClr val="tx1"/>
                </a:solidFill>
              </a:rPr>
              <a:t>Course expectations should be written in student-friendly manner and implemented consistently</a:t>
            </a:r>
          </a:p>
          <a:p>
            <a:r>
              <a:rPr lang="en-US" sz="1400" b="0" dirty="0">
                <a:solidFill>
                  <a:schemeClr val="tx1"/>
                </a:solidFill>
              </a:rPr>
              <a:t>Communication with family and parents regarding SBG. </a:t>
            </a:r>
          </a:p>
          <a:p>
            <a:r>
              <a:rPr lang="en-US" sz="1400" b="0" dirty="0">
                <a:solidFill>
                  <a:schemeClr val="tx1"/>
                </a:solidFill>
              </a:rPr>
              <a:t>Social emotional learning is a part of staff professional development. However, implementation and implications for students could be better reinforced. </a:t>
            </a:r>
          </a:p>
          <a:p>
            <a:endParaRPr lang="en-US" sz="1200" dirty="0">
              <a:solidFill>
                <a:schemeClr val="tx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7965" y="5653409"/>
            <a:ext cx="1524000" cy="1005840"/>
          </a:xfrm>
          <a:prstGeom prst="rect">
            <a:avLst/>
          </a:prstGeom>
        </p:spPr>
      </p:pic>
    </p:spTree>
    <p:extLst>
      <p:ext uri="{BB962C8B-B14F-4D97-AF65-F5344CB8AC3E}">
        <p14:creationId xmlns:p14="http://schemas.microsoft.com/office/powerpoint/2010/main" val="3515713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solidFill>
                  <a:srgbClr val="003399"/>
                </a:solidFill>
              </a:rPr>
              <a:t>School Culture and Support for Student Personal and Academic Growth</a:t>
            </a:r>
            <a:endParaRPr lang="en-US" dirty="0">
              <a:solidFill>
                <a:srgbClr val="003399"/>
              </a:solidFill>
            </a:endParaRPr>
          </a:p>
        </p:txBody>
      </p:sp>
      <p:sp>
        <p:nvSpPr>
          <p:cNvPr id="4" name="Content Placeholder 1"/>
          <p:cNvSpPr txBox="1">
            <a:spLocks/>
          </p:cNvSpPr>
          <p:nvPr/>
        </p:nvSpPr>
        <p:spPr bwMode="auto">
          <a:xfrm>
            <a:off x="189186" y="930166"/>
            <a:ext cx="8828690" cy="55468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b="1" kern="1200">
                <a:solidFill>
                  <a:srgbClr val="003399"/>
                </a:solidFill>
                <a:latin typeface="+mj-lt"/>
                <a:ea typeface="+mn-ea"/>
                <a:cs typeface="Arial" pitchFamily="34" charset="0"/>
              </a:defRPr>
            </a:lvl1pPr>
            <a:lvl2pPr marL="742950" indent="-285750" algn="l" rtl="0" eaLnBrk="0" fontAlgn="base" hangingPunct="0">
              <a:spcBef>
                <a:spcPct val="20000"/>
              </a:spcBef>
              <a:spcAft>
                <a:spcPct val="0"/>
              </a:spcAft>
              <a:buFont typeface="Arial" charset="0"/>
              <a:buChar char="–"/>
              <a:defRPr sz="2400" b="1" kern="1200">
                <a:solidFill>
                  <a:srgbClr val="003399"/>
                </a:solidFill>
                <a:latin typeface="+mj-lt"/>
                <a:ea typeface="+mn-ea"/>
                <a:cs typeface="Arial" pitchFamily="34" charset="0"/>
              </a:defRPr>
            </a:lvl2pPr>
            <a:lvl3pPr marL="1143000" indent="-228600" algn="l" rtl="0" eaLnBrk="0" fontAlgn="base" hangingPunct="0">
              <a:spcBef>
                <a:spcPct val="20000"/>
              </a:spcBef>
              <a:spcAft>
                <a:spcPct val="0"/>
              </a:spcAft>
              <a:buFont typeface="Arial" charset="0"/>
              <a:buChar char="•"/>
              <a:defRPr sz="2400" b="1" kern="1200">
                <a:solidFill>
                  <a:srgbClr val="003399"/>
                </a:solidFill>
                <a:latin typeface="+mj-lt"/>
                <a:ea typeface="+mn-ea"/>
                <a:cs typeface="Arial" pitchFamily="34" charset="0"/>
              </a:defRPr>
            </a:lvl3pPr>
            <a:lvl4pPr marL="1600200" indent="-228600" algn="l" rtl="0" eaLnBrk="0" fontAlgn="base" hangingPunct="0">
              <a:spcBef>
                <a:spcPct val="20000"/>
              </a:spcBef>
              <a:spcAft>
                <a:spcPct val="0"/>
              </a:spcAft>
              <a:buFont typeface="Arial" charset="0"/>
              <a:buChar char="–"/>
              <a:defRPr sz="2400" b="1" kern="1200">
                <a:solidFill>
                  <a:srgbClr val="003399"/>
                </a:solidFill>
                <a:latin typeface="+mj-lt"/>
                <a:ea typeface="+mn-ea"/>
                <a:cs typeface="Arial" pitchFamily="34" charset="0"/>
              </a:defRPr>
            </a:lvl4pPr>
            <a:lvl5pPr marL="2057400" indent="-228600" algn="l" rtl="0" eaLnBrk="0" fontAlgn="base" hangingPunct="0">
              <a:spcBef>
                <a:spcPct val="20000"/>
              </a:spcBef>
              <a:spcAft>
                <a:spcPct val="0"/>
              </a:spcAft>
              <a:buFont typeface="Arial" charset="0"/>
              <a:buChar char="»"/>
              <a:defRPr sz="2400" b="1" kern="1200">
                <a:solidFill>
                  <a:srgbClr val="003399"/>
                </a:solidFill>
                <a:latin typeface="+mj-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eaLnBrk="1" hangingPunct="1">
              <a:buFont typeface="Wingdings" pitchFamily="2" charset="2"/>
              <a:buNone/>
            </a:pPr>
            <a:r>
              <a:rPr lang="en-US" altLang="en-US" sz="1400" dirty="0" smtClean="0">
                <a:solidFill>
                  <a:schemeClr val="tx1"/>
                </a:solidFill>
              </a:rPr>
              <a:t>Areas to Celebrate</a:t>
            </a:r>
          </a:p>
          <a:p>
            <a:r>
              <a:rPr lang="en-US" sz="1400" b="0" dirty="0" smtClean="0">
                <a:solidFill>
                  <a:schemeClr val="tx1"/>
                </a:solidFill>
              </a:rPr>
              <a:t>BCCHS </a:t>
            </a:r>
            <a:r>
              <a:rPr lang="en-US" sz="1400" b="0" dirty="0">
                <a:solidFill>
                  <a:schemeClr val="tx1"/>
                </a:solidFill>
              </a:rPr>
              <a:t>has a wealth of community resources and events at the ready to support all students in learning, advocacy and college and career planning, including LAPD, Los Angeles City Council District 7, Days of Dialogue.</a:t>
            </a:r>
          </a:p>
          <a:p>
            <a:r>
              <a:rPr lang="en-US" sz="1400" b="0" dirty="0">
                <a:solidFill>
                  <a:schemeClr val="tx1"/>
                </a:solidFill>
              </a:rPr>
              <a:t>College and career office offering Saturday and evening parent workshops.</a:t>
            </a:r>
          </a:p>
          <a:p>
            <a:r>
              <a:rPr lang="en-US" sz="1400" b="0" dirty="0">
                <a:solidFill>
                  <a:schemeClr val="tx1"/>
                </a:solidFill>
              </a:rPr>
              <a:t>Community tutoring resources.</a:t>
            </a:r>
          </a:p>
          <a:p>
            <a:r>
              <a:rPr lang="en-US" sz="1400" b="0" dirty="0">
                <a:solidFill>
                  <a:schemeClr val="tx1"/>
                </a:solidFill>
              </a:rPr>
              <a:t>100 hours of community service is required by graduation.</a:t>
            </a:r>
          </a:p>
          <a:p>
            <a:r>
              <a:rPr lang="en-US" sz="1400" b="0" dirty="0">
                <a:solidFill>
                  <a:schemeClr val="tx1"/>
                </a:solidFill>
              </a:rPr>
              <a:t>School campus safety including the gate buzzer for campus access.</a:t>
            </a:r>
          </a:p>
          <a:p>
            <a:r>
              <a:rPr lang="en-US" sz="1400" b="0" dirty="0">
                <a:solidFill>
                  <a:schemeClr val="tx1"/>
                </a:solidFill>
              </a:rPr>
              <a:t>Climate and Culture team.</a:t>
            </a:r>
          </a:p>
          <a:p>
            <a:r>
              <a:rPr lang="en-US" sz="1400" b="0" dirty="0">
                <a:solidFill>
                  <a:schemeClr val="tx1"/>
                </a:solidFill>
              </a:rPr>
              <a:t>Drug and alcohol awareness is addressed in advisory classes.</a:t>
            </a:r>
          </a:p>
          <a:p>
            <a:r>
              <a:rPr lang="en-US" sz="1400" b="0" dirty="0">
                <a:solidFill>
                  <a:schemeClr val="tx1"/>
                </a:solidFill>
              </a:rPr>
              <a:t>Implementation of safe schools strategies including campus safety and student health awareness. </a:t>
            </a:r>
          </a:p>
          <a:p>
            <a:r>
              <a:rPr lang="en-US" sz="1400" b="0" dirty="0">
                <a:solidFill>
                  <a:schemeClr val="tx1"/>
                </a:solidFill>
              </a:rPr>
              <a:t>Personnel from </a:t>
            </a:r>
            <a:r>
              <a:rPr lang="en-US" sz="1400" b="0" dirty="0" err="1">
                <a:solidFill>
                  <a:schemeClr val="tx1"/>
                </a:solidFill>
              </a:rPr>
              <a:t>Maclay</a:t>
            </a:r>
            <a:r>
              <a:rPr lang="en-US" sz="1400" b="0" dirty="0">
                <a:solidFill>
                  <a:schemeClr val="tx1"/>
                </a:solidFill>
              </a:rPr>
              <a:t> Middle School oversee both the LAUSD school and BCCHS, including environment, physical plant and physical and chemical safety issues. </a:t>
            </a:r>
          </a:p>
          <a:p>
            <a:pPr algn="ctr" eaLnBrk="1" hangingPunct="1">
              <a:buFont typeface="Wingdings" pitchFamily="2" charset="2"/>
              <a:buNone/>
            </a:pPr>
            <a:endParaRPr lang="en-US" altLang="en-US" sz="1400" dirty="0" smtClean="0">
              <a:solidFill>
                <a:schemeClr val="tx1"/>
              </a:solidFill>
            </a:endParaRPr>
          </a:p>
          <a:p>
            <a:pPr algn="ctr" eaLnBrk="1" hangingPunct="1">
              <a:buFont typeface="Wingdings" pitchFamily="2" charset="2"/>
              <a:buNone/>
            </a:pPr>
            <a:r>
              <a:rPr lang="en-US" altLang="en-US" sz="1400" dirty="0" smtClean="0">
                <a:solidFill>
                  <a:schemeClr val="tx1"/>
                </a:solidFill>
              </a:rPr>
              <a:t>Areas for Focus</a:t>
            </a:r>
          </a:p>
          <a:p>
            <a:r>
              <a:rPr lang="en-US" sz="1400" b="0" dirty="0" smtClean="0">
                <a:solidFill>
                  <a:schemeClr val="tx1"/>
                </a:solidFill>
              </a:rPr>
              <a:t>Although </a:t>
            </a:r>
            <a:r>
              <a:rPr lang="en-US" sz="1400" b="0" dirty="0">
                <a:solidFill>
                  <a:schemeClr val="tx1"/>
                </a:solidFill>
              </a:rPr>
              <a:t>participation seems large and a key part of the school culture, student participation has been inconsistent while the school is continuing its efforts on developing strong routines and traditions that support community involvement.</a:t>
            </a:r>
          </a:p>
          <a:p>
            <a:r>
              <a:rPr lang="en-US" sz="1400" b="0" dirty="0">
                <a:solidFill>
                  <a:schemeClr val="tx1"/>
                </a:solidFill>
              </a:rPr>
              <a:t>Continued efforts to promote safe schools meeting ADA requirements and follow up training on evacuation and active shooter protocols. </a:t>
            </a:r>
          </a:p>
          <a:p>
            <a:r>
              <a:rPr lang="en-US" sz="1400" b="0" dirty="0">
                <a:solidFill>
                  <a:schemeClr val="tx1"/>
                </a:solidFill>
              </a:rPr>
              <a:t>Updated classrooms and campus including fresh paint and flooring to increase school pride.</a:t>
            </a:r>
          </a:p>
          <a:p>
            <a:r>
              <a:rPr lang="en-US" sz="1400" b="0" dirty="0">
                <a:solidFill>
                  <a:schemeClr val="tx1"/>
                </a:solidFill>
              </a:rPr>
              <a:t>Implementation of annual education plan/ graduation qualifications analysis with evidence of informing parents. </a:t>
            </a:r>
          </a:p>
          <a:p>
            <a:r>
              <a:rPr lang="en-US" sz="1400" b="0" dirty="0">
                <a:solidFill>
                  <a:schemeClr val="tx1"/>
                </a:solidFill>
              </a:rPr>
              <a:t>Additional staff training for social/ emotional awareness and trauma-informed practices and strategies, with accountability.</a:t>
            </a:r>
          </a:p>
          <a:p>
            <a:endParaRPr lang="en-US" sz="1400" dirty="0">
              <a:solidFill>
                <a:schemeClr val="tx1"/>
              </a:solidFill>
            </a:endParaRPr>
          </a:p>
        </p:txBody>
      </p:sp>
    </p:spTree>
    <p:extLst>
      <p:ext uri="{BB962C8B-B14F-4D97-AF65-F5344CB8AC3E}">
        <p14:creationId xmlns:p14="http://schemas.microsoft.com/office/powerpoint/2010/main" val="3515713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257800"/>
          </a:xfrm>
        </p:spPr>
        <p:txBody>
          <a:bodyPr/>
          <a:lstStyle/>
          <a:p>
            <a:r>
              <a:rPr lang="en-US" sz="1600" b="0" dirty="0" smtClean="0">
                <a:solidFill>
                  <a:schemeClr val="tx1"/>
                </a:solidFill>
              </a:rPr>
              <a:t>BCCHS </a:t>
            </a:r>
            <a:r>
              <a:rPr lang="en-US" sz="1600" b="0" dirty="0">
                <a:solidFill>
                  <a:schemeClr val="tx1"/>
                </a:solidFill>
              </a:rPr>
              <a:t>embodies the mission and vision and is connected to the local community which many school staff reside and/or are products of.</a:t>
            </a:r>
          </a:p>
          <a:p>
            <a:r>
              <a:rPr lang="en-US" sz="1600" b="0" dirty="0">
                <a:solidFill>
                  <a:schemeClr val="tx1"/>
                </a:solidFill>
              </a:rPr>
              <a:t>BCCHS implemented a unique standards-based grading process which emphasizes mastery of standards and utilizes individually developed rubrics providing personalized feedback while guiding the students towards college- and career- readiness. </a:t>
            </a:r>
          </a:p>
          <a:p>
            <a:r>
              <a:rPr lang="en-US" sz="1600" b="0" dirty="0">
                <a:solidFill>
                  <a:schemeClr val="tx1"/>
                </a:solidFill>
              </a:rPr>
              <a:t>YPICS provides an excellent level of support and leadership to the entire school community, contributing to the positive school culture and student learner outcomes. </a:t>
            </a:r>
          </a:p>
          <a:p>
            <a:r>
              <a:rPr lang="en-US" sz="1600" b="0" dirty="0">
                <a:solidFill>
                  <a:schemeClr val="tx1"/>
                </a:solidFill>
              </a:rPr>
              <a:t>The school has a positive relationship with its authorizer who takes an active role in reviewing all aspects of the Charter School at least annually.</a:t>
            </a:r>
          </a:p>
          <a:p>
            <a:r>
              <a:rPr lang="en-US" sz="1600" b="0" dirty="0">
                <a:solidFill>
                  <a:schemeClr val="tx1"/>
                </a:solidFill>
              </a:rPr>
              <a:t>The school uses multiple and thorough measures to assess student needs, progress monitor and make educational decisions, which supports the school wide learner outcome of becoming an active citizen.</a:t>
            </a:r>
          </a:p>
          <a:p>
            <a:r>
              <a:rPr lang="en-US" sz="1600" b="0" dirty="0">
                <a:solidFill>
                  <a:schemeClr val="tx1"/>
                </a:solidFill>
              </a:rPr>
              <a:t>Data-driven professional development in instructional practices, including technology resources hosted by the district technology administrator, teacher co-curricular collaboration and classified staff growth in best practices and customer service. </a:t>
            </a:r>
          </a:p>
          <a:p>
            <a:r>
              <a:rPr lang="en-US" sz="1600" b="0" dirty="0">
                <a:solidFill>
                  <a:schemeClr val="tx1"/>
                </a:solidFill>
              </a:rPr>
              <a:t>The school has an ongoing relationship with numerous organizations who are invested in improving the community as well as supporting the school wide learner outcomes.</a:t>
            </a:r>
          </a:p>
        </p:txBody>
      </p:sp>
      <p:sp>
        <p:nvSpPr>
          <p:cNvPr id="3" name="Title 2"/>
          <p:cNvSpPr>
            <a:spLocks noGrp="1"/>
          </p:cNvSpPr>
          <p:nvPr>
            <p:ph type="title"/>
          </p:nvPr>
        </p:nvSpPr>
        <p:spPr/>
        <p:txBody>
          <a:bodyPr/>
          <a:lstStyle/>
          <a:p>
            <a:r>
              <a:rPr lang="en-US" dirty="0" smtClean="0">
                <a:solidFill>
                  <a:srgbClr val="003399"/>
                </a:solidFill>
              </a:rPr>
              <a:t>Celebrate Schoolwide Strengths</a:t>
            </a:r>
            <a:endParaRPr lang="en-US" dirty="0">
              <a:solidFill>
                <a:srgbClr val="003399"/>
              </a:solidFill>
            </a:endParaRPr>
          </a:p>
        </p:txBody>
      </p:sp>
      <p:pic>
        <p:nvPicPr>
          <p:cNvPr id="5" name="Picture 4" descr="MPj040692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78262" y="5644054"/>
            <a:ext cx="1400157" cy="1072055"/>
          </a:xfrm>
          <a:prstGeom prst="rect">
            <a:avLst/>
          </a:prstGeom>
          <a:noFill/>
          <a:ln w="9525">
            <a:noFill/>
            <a:miter lim="800000"/>
            <a:headEnd/>
            <a:tailEnd/>
          </a:ln>
        </p:spPr>
      </p:pic>
    </p:spTree>
    <p:extLst>
      <p:ext uri="{BB962C8B-B14F-4D97-AF65-F5344CB8AC3E}">
        <p14:creationId xmlns:p14="http://schemas.microsoft.com/office/powerpoint/2010/main" val="447493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32560"/>
            <a:ext cx="8229600" cy="4892040"/>
          </a:xfrm>
        </p:spPr>
        <p:txBody>
          <a:bodyPr/>
          <a:lstStyle/>
          <a:p>
            <a:r>
              <a:rPr lang="en-US" sz="1600" b="0" dirty="0" smtClean="0">
                <a:solidFill>
                  <a:schemeClr val="tx1"/>
                </a:solidFill>
              </a:rPr>
              <a:t>Updating </a:t>
            </a:r>
            <a:r>
              <a:rPr lang="en-US" sz="1600" b="0" dirty="0">
                <a:solidFill>
                  <a:schemeClr val="tx1"/>
                </a:solidFill>
              </a:rPr>
              <a:t>and implementing school wide policies, including Child Find and 504 plans and staff development on school wide policies.</a:t>
            </a:r>
          </a:p>
          <a:p>
            <a:r>
              <a:rPr lang="en-US" sz="1600" b="0" dirty="0" smtClean="0">
                <a:solidFill>
                  <a:schemeClr val="tx1"/>
                </a:solidFill>
              </a:rPr>
              <a:t>Develop </a:t>
            </a:r>
            <a:r>
              <a:rPr lang="en-US" sz="1600" b="0" dirty="0">
                <a:solidFill>
                  <a:schemeClr val="tx1"/>
                </a:solidFill>
              </a:rPr>
              <a:t>strategies for teacher retention.</a:t>
            </a:r>
          </a:p>
          <a:p>
            <a:r>
              <a:rPr lang="en-US" sz="1600" b="0" dirty="0">
                <a:solidFill>
                  <a:schemeClr val="tx1"/>
                </a:solidFill>
              </a:rPr>
              <a:t>Continued development of school wide SBG Rubrics and consistent strategies for implementation and ongoing improvement.</a:t>
            </a:r>
          </a:p>
          <a:p>
            <a:r>
              <a:rPr lang="en-US" sz="1600" b="0" dirty="0">
                <a:solidFill>
                  <a:schemeClr val="tx1"/>
                </a:solidFill>
              </a:rPr>
              <a:t>Continued efforts to promote a safe learning environment.</a:t>
            </a:r>
          </a:p>
          <a:p>
            <a:r>
              <a:rPr lang="en-US" sz="1600" b="0" dirty="0">
                <a:solidFill>
                  <a:schemeClr val="tx1"/>
                </a:solidFill>
              </a:rPr>
              <a:t>Increase student and parent awareness and understanding of CTE courses and implications for pathways completion.</a:t>
            </a:r>
          </a:p>
        </p:txBody>
      </p:sp>
      <p:sp>
        <p:nvSpPr>
          <p:cNvPr id="3" name="Title 2"/>
          <p:cNvSpPr>
            <a:spLocks noGrp="1"/>
          </p:cNvSpPr>
          <p:nvPr>
            <p:ph type="title"/>
          </p:nvPr>
        </p:nvSpPr>
        <p:spPr/>
        <p:txBody>
          <a:bodyPr/>
          <a:lstStyle/>
          <a:p>
            <a:r>
              <a:rPr lang="en-US" dirty="0" smtClean="0">
                <a:solidFill>
                  <a:srgbClr val="003399"/>
                </a:solidFill>
              </a:rPr>
              <a:t>Critical Areas for Focus</a:t>
            </a:r>
            <a:endParaRPr lang="en-US" dirty="0">
              <a:solidFill>
                <a:srgbClr val="003399"/>
              </a:solidFill>
            </a:endParaRPr>
          </a:p>
        </p:txBody>
      </p:sp>
    </p:spTree>
    <p:extLst>
      <p:ext uri="{BB962C8B-B14F-4D97-AF65-F5344CB8AC3E}">
        <p14:creationId xmlns:p14="http://schemas.microsoft.com/office/powerpoint/2010/main" val="334736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13261</TotalTime>
  <Words>533</Words>
  <Application>Microsoft Office PowerPoint</Application>
  <PresentationFormat>On-screen Show (4:3)</PresentationFormat>
  <Paragraphs>113</Paragraphs>
  <Slides>10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vt:lpstr>
      <vt:lpstr>Office Theme</vt:lpstr>
      <vt:lpstr>ACS WASC/CDE Visiting Committee  Final Presentation</vt:lpstr>
      <vt:lpstr>Focus on Learning asks…</vt:lpstr>
      <vt:lpstr>Organization: Vision and Purpose, Governance, Leadership, Staff, and Resources</vt:lpstr>
      <vt:lpstr>Standards-Based Student Learning: Curriculum</vt:lpstr>
      <vt:lpstr>Standards-Based Student Learning: Instruction</vt:lpstr>
      <vt:lpstr>Standards-Based Student Learning: Assessment and Accountability</vt:lpstr>
      <vt:lpstr>School Culture and Support for Student Personal and Academic Growth</vt:lpstr>
      <vt:lpstr>Celebrate Schoolwide Strengths</vt:lpstr>
      <vt:lpstr>Critical Areas for Focus</vt:lpstr>
      <vt:lpstr>Schoolwide Action Plan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cnewton</dc:creator>
  <cp:lastModifiedBy>Casondra Foor</cp:lastModifiedBy>
  <cp:revision>1050</cp:revision>
  <cp:lastPrinted>2014-04-07T20:27:19Z</cp:lastPrinted>
  <dcterms:created xsi:type="dcterms:W3CDTF">2011-07-21T23:24:47Z</dcterms:created>
  <dcterms:modified xsi:type="dcterms:W3CDTF">2019-10-30T20:40:41Z</dcterms:modified>
</cp:coreProperties>
</file>