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notesMasterIdLst>
    <p:notesMasterId r:id="rId12"/>
  </p:notesMasterIdLst>
  <p:sldIdLst>
    <p:sldId id="256" r:id="rId2"/>
    <p:sldId id="287" r:id="rId3"/>
    <p:sldId id="278" r:id="rId4"/>
    <p:sldId id="279" r:id="rId5"/>
    <p:sldId id="280" r:id="rId6"/>
    <p:sldId id="281" r:id="rId7"/>
    <p:sldId id="284" r:id="rId8"/>
    <p:sldId id="283" r:id="rId9"/>
    <p:sldId id="285" r:id="rId10"/>
    <p:sldId id="28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20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A9EFC-A667-4959-809D-08466598289B}" type="datetimeFigureOut">
              <a:rPr lang="en-US" smtClean="0"/>
              <a:t>6/14/19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45953-2C1A-425C-9658-5E6CAE9EC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874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45953-2C1A-425C-9658-5E6CAE9EC21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593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6/14/19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6/14/19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6/14/19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752600"/>
            <a:ext cx="82296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3733800"/>
            <a:ext cx="82296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13253"/>
      </p:ext>
    </p:extLst>
  </p:cSld>
  <p:clrMapOvr>
    <a:masterClrMapping/>
  </p:clrMapOvr>
  <p:transition xmlns:p14="http://schemas.microsoft.com/office/powerpoint/2010/main">
    <p:cut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03903" y="1407668"/>
            <a:ext cx="5202873" cy="1646427"/>
          </a:xfrm>
        </p:spPr>
        <p:txBody>
          <a:bodyPr anchor="ctr" anchorCtr="0"/>
          <a:lstStyle>
            <a:lvl1pPr algn="ctr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87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03903" y="1407668"/>
            <a:ext cx="5202873" cy="1646427"/>
          </a:xfrm>
        </p:spPr>
        <p:txBody>
          <a:bodyPr anchor="ctr" anchorCtr="0"/>
          <a:lstStyle>
            <a:lvl1pPr algn="ctr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8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03903" y="1407668"/>
            <a:ext cx="5202873" cy="1646427"/>
          </a:xfrm>
        </p:spPr>
        <p:txBody>
          <a:bodyPr anchor="ctr" anchorCtr="0"/>
          <a:lstStyle>
            <a:lvl1pPr algn="ctr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65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6/14/19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6/14/19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6/14/19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6/14/19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6/14/19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6/14/19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6/14/19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6/14/19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F41F222-A035-4E6D-BF5D-4559CBE7DB42}" type="datetimeFigureOut">
              <a:rPr lang="en-US" smtClean="0"/>
              <a:t>6/14/19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663" r:id="rId13"/>
    <p:sldLayoutId id="2147483672" r:id="rId14"/>
    <p:sldLayoutId id="2147483681" r:id="rId15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FY19-20 budget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YPI Charter Schools, </a:t>
            </a:r>
            <a:r>
              <a:rPr lang="en-US" dirty="0" err="1" smtClean="0"/>
              <a:t>Inc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908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HS– Summary Budget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066800"/>
            <a:ext cx="6599166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07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Assumptions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"/>
          </p:nvPr>
        </p:nvSpPr>
        <p:spPr>
          <a:xfrm>
            <a:off x="533400" y="1447800"/>
            <a:ext cx="8229600" cy="2133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No One time funding</a:t>
            </a:r>
          </a:p>
          <a:p>
            <a:r>
              <a:rPr lang="en-US" sz="1800" dirty="0" smtClean="0"/>
              <a:t>No Low Performing Student Block Grant </a:t>
            </a:r>
          </a:p>
          <a:p>
            <a:r>
              <a:rPr lang="en-US" sz="1800" dirty="0" smtClean="0"/>
              <a:t>LCFF fully funded with 3.26% COLA </a:t>
            </a:r>
          </a:p>
          <a:p>
            <a:r>
              <a:rPr lang="en-US" sz="1800" dirty="0" smtClean="0"/>
              <a:t>SB740 assumes funding for other costs at 50% </a:t>
            </a:r>
          </a:p>
          <a:p>
            <a:pPr lvl="1"/>
            <a:r>
              <a:rPr lang="en-US" sz="1400" dirty="0" smtClean="0"/>
              <a:t>$240,000 costs will be reimbursed by $90,000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63322525"/>
      </p:ext>
    </p:extLst>
  </p:cSld>
  <p:clrMapOvr>
    <a:masterClrMapping/>
  </p:clrMapOvr>
  <p:transition xmlns:p14="http://schemas.microsoft.com/office/powerpoint/2010/main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Assumptions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3716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Enrollment / ADA</a:t>
            </a:r>
          </a:p>
          <a:p>
            <a:pPr lvl="1"/>
            <a:r>
              <a:rPr lang="en-US" dirty="0" smtClean="0"/>
              <a:t>BCCS – 382 / 368.63 or 96.5%</a:t>
            </a:r>
          </a:p>
          <a:p>
            <a:pPr lvl="1"/>
            <a:r>
              <a:rPr lang="en-US" dirty="0" smtClean="0"/>
              <a:t>MORCS – 345 / 332.93 or 96.5%</a:t>
            </a:r>
          </a:p>
          <a:p>
            <a:pPr lvl="1"/>
            <a:r>
              <a:rPr lang="en-US" dirty="0" smtClean="0"/>
              <a:t>High School – 232 / 219.24 or 95%</a:t>
            </a:r>
          </a:p>
          <a:p>
            <a:r>
              <a:rPr lang="en-US" dirty="0"/>
              <a:t>Unduplicated Count</a:t>
            </a:r>
          </a:p>
          <a:p>
            <a:pPr lvl="1"/>
            <a:r>
              <a:rPr lang="en-US" dirty="0"/>
              <a:t>BCCS – </a:t>
            </a:r>
            <a:r>
              <a:rPr lang="en-US" dirty="0" smtClean="0"/>
              <a:t>81%</a:t>
            </a:r>
            <a:endParaRPr lang="en-US" dirty="0"/>
          </a:p>
          <a:p>
            <a:pPr lvl="1"/>
            <a:r>
              <a:rPr lang="en-US" dirty="0"/>
              <a:t>MORCS – </a:t>
            </a:r>
            <a:r>
              <a:rPr lang="en-US" dirty="0" smtClean="0"/>
              <a:t>96%</a:t>
            </a:r>
            <a:endParaRPr lang="en-US" dirty="0"/>
          </a:p>
          <a:p>
            <a:pPr lvl="1"/>
            <a:r>
              <a:rPr lang="en-US" dirty="0"/>
              <a:t>High School – </a:t>
            </a:r>
            <a:r>
              <a:rPr lang="en-US" dirty="0" smtClean="0"/>
              <a:t>82%</a:t>
            </a:r>
            <a:endParaRPr lang="en-US" dirty="0"/>
          </a:p>
          <a:p>
            <a:pPr lvl="1"/>
            <a:r>
              <a:rPr lang="en-US" dirty="0"/>
              <a:t>LAUSD – </a:t>
            </a:r>
            <a:r>
              <a:rPr lang="en-US" dirty="0" smtClean="0"/>
              <a:t>85.46%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543991"/>
      </p:ext>
    </p:extLst>
  </p:cSld>
  <p:clrMapOvr>
    <a:masterClrMapping/>
  </p:clrMapOvr>
  <p:transition xmlns:p14="http://schemas.microsoft.com/office/powerpoint/2010/main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Expense Assumptions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75260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Salaries</a:t>
            </a:r>
          </a:p>
          <a:p>
            <a:pPr lvl="1"/>
            <a:r>
              <a:rPr lang="en-US" dirty="0" smtClean="0"/>
              <a:t>Adjustment to the salary table - Minimal impact </a:t>
            </a:r>
          </a:p>
          <a:p>
            <a:pPr lvl="1"/>
            <a:r>
              <a:rPr lang="en-US" dirty="0" smtClean="0"/>
              <a:t>1% returning staff bonus</a:t>
            </a:r>
          </a:p>
          <a:p>
            <a:pPr lvl="1"/>
            <a:r>
              <a:rPr lang="en-US" dirty="0" smtClean="0"/>
              <a:t>MORCS</a:t>
            </a:r>
          </a:p>
          <a:p>
            <a:pPr lvl="2"/>
            <a:r>
              <a:rPr lang="en-US" dirty="0" smtClean="0"/>
              <a:t>Additional tutor</a:t>
            </a:r>
          </a:p>
          <a:p>
            <a:pPr lvl="1"/>
            <a:r>
              <a:rPr lang="en-US" dirty="0" smtClean="0"/>
              <a:t>Central Admin</a:t>
            </a:r>
          </a:p>
          <a:p>
            <a:pPr lvl="2"/>
            <a:r>
              <a:rPr lang="en-US" dirty="0" smtClean="0"/>
              <a:t>Coordinator of Operations</a:t>
            </a:r>
          </a:p>
          <a:p>
            <a:pPr lvl="1"/>
            <a:r>
              <a:rPr lang="en-US" dirty="0" smtClean="0"/>
              <a:t>High School</a:t>
            </a:r>
          </a:p>
          <a:p>
            <a:pPr lvl="2"/>
            <a:r>
              <a:rPr lang="en-US" dirty="0"/>
              <a:t>2</a:t>
            </a:r>
            <a:r>
              <a:rPr lang="en-US" dirty="0" smtClean="0"/>
              <a:t> less teacher FY19-20</a:t>
            </a:r>
          </a:p>
          <a:p>
            <a:pPr lvl="2"/>
            <a:r>
              <a:rPr lang="en-US" dirty="0"/>
              <a:t>Director of </a:t>
            </a:r>
            <a:r>
              <a:rPr lang="en-US" dirty="0" smtClean="0"/>
              <a:t>Instruction</a:t>
            </a:r>
          </a:p>
          <a:p>
            <a:r>
              <a:rPr lang="en-US" dirty="0" smtClean="0"/>
              <a:t>STRS </a:t>
            </a:r>
            <a:r>
              <a:rPr lang="en-US" dirty="0"/>
              <a:t>increase from </a:t>
            </a:r>
            <a:r>
              <a:rPr lang="en-US" dirty="0" smtClean="0"/>
              <a:t>16.28 </a:t>
            </a:r>
            <a:r>
              <a:rPr lang="en-US" dirty="0"/>
              <a:t>%  to </a:t>
            </a:r>
            <a:r>
              <a:rPr lang="en-US" dirty="0" smtClean="0"/>
              <a:t>16.70%</a:t>
            </a:r>
          </a:p>
          <a:p>
            <a:r>
              <a:rPr lang="en-US" dirty="0" smtClean="0"/>
              <a:t>Health Insurance Costs are estimated to stay the same as FY18-19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249072"/>
      </p:ext>
    </p:extLst>
  </p:cSld>
  <p:clrMapOvr>
    <a:masterClrMapping/>
  </p:clrMapOvr>
  <p:transition xmlns:p14="http://schemas.microsoft.com/office/powerpoint/2010/main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Expense Assumptions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7526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Rent </a:t>
            </a:r>
          </a:p>
          <a:p>
            <a:pPr lvl="1"/>
            <a:r>
              <a:rPr lang="en-US" dirty="0" smtClean="0"/>
              <a:t>BCCS ($10,300 a month)</a:t>
            </a:r>
          </a:p>
          <a:p>
            <a:pPr lvl="1"/>
            <a:r>
              <a:rPr lang="en-US" dirty="0" smtClean="0"/>
              <a:t>M&amp;O for MORCS $280K + $60K for Utilities</a:t>
            </a:r>
          </a:p>
          <a:p>
            <a:pPr lvl="1"/>
            <a:r>
              <a:rPr lang="en-US" dirty="0" smtClean="0"/>
              <a:t>M&amp;O contract assumes 3 years</a:t>
            </a:r>
          </a:p>
          <a:p>
            <a:pPr lvl="1"/>
            <a:r>
              <a:rPr lang="en-US" dirty="0" smtClean="0"/>
              <a:t>Prop 39 for High School ($235K)</a:t>
            </a:r>
          </a:p>
          <a:p>
            <a:pPr lvl="1"/>
            <a:r>
              <a:rPr lang="en-US" dirty="0" smtClean="0"/>
              <a:t>$63K rent for Central Admin</a:t>
            </a:r>
          </a:p>
          <a:p>
            <a:r>
              <a:rPr lang="en-US" dirty="0" smtClean="0"/>
              <a:t>MORCS Prop 1D repayment loan</a:t>
            </a:r>
          </a:p>
          <a:p>
            <a:pPr lvl="1"/>
            <a:r>
              <a:rPr lang="en-US" dirty="0"/>
              <a:t>2</a:t>
            </a:r>
            <a:r>
              <a:rPr lang="en-US" dirty="0" smtClean="0"/>
              <a:t>% interest</a:t>
            </a:r>
          </a:p>
          <a:p>
            <a:pPr lvl="1"/>
            <a:r>
              <a:rPr lang="en-US" dirty="0" smtClean="0"/>
              <a:t>30 years</a:t>
            </a:r>
          </a:p>
          <a:p>
            <a:pPr lvl="1"/>
            <a:r>
              <a:rPr lang="en-US" dirty="0" smtClean="0"/>
              <a:t>Starting 01/01/2020</a:t>
            </a:r>
          </a:p>
          <a:p>
            <a:r>
              <a:rPr lang="en-US" dirty="0" smtClean="0"/>
              <a:t>Indirect Cost – allocated based on the number of students.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25424"/>
      </p:ext>
    </p:extLst>
  </p:cSld>
  <p:clrMapOvr>
    <a:masterClrMapping/>
  </p:clrMapOvr>
  <p:transition xmlns:p14="http://schemas.microsoft.com/office/powerpoint/2010/main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Expense Assumptions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752600"/>
            <a:ext cx="82296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ExED contracts:</a:t>
            </a:r>
          </a:p>
          <a:p>
            <a:pPr lvl="1"/>
            <a:r>
              <a:rPr lang="en-US" dirty="0" smtClean="0"/>
              <a:t>Management and Accounting Services :</a:t>
            </a:r>
          </a:p>
          <a:p>
            <a:pPr lvl="2"/>
            <a:r>
              <a:rPr lang="en-US" dirty="0" smtClean="0"/>
              <a:t>$222,282 – 1% increase </a:t>
            </a:r>
          </a:p>
          <a:p>
            <a:pPr lvl="1"/>
            <a:r>
              <a:rPr lang="en-US" dirty="0" smtClean="0"/>
              <a:t>CALPADS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$</a:t>
            </a:r>
            <a:r>
              <a:rPr lang="en-US" dirty="0" smtClean="0"/>
              <a:t>8,573 </a:t>
            </a:r>
            <a:r>
              <a:rPr lang="en-US" dirty="0"/>
              <a:t>per </a:t>
            </a:r>
            <a:r>
              <a:rPr lang="en-US" dirty="0" smtClean="0"/>
              <a:t>school – 3% increase</a:t>
            </a:r>
            <a:endParaRPr lang="en-US" dirty="0"/>
          </a:p>
          <a:p>
            <a:r>
              <a:rPr lang="en-US" sz="2800" dirty="0"/>
              <a:t>CASH</a:t>
            </a:r>
            <a:r>
              <a:rPr lang="en-US" dirty="0" smtClean="0"/>
              <a:t> Flow needs</a:t>
            </a:r>
          </a:p>
          <a:p>
            <a:pPr lvl="1"/>
            <a:r>
              <a:rPr lang="en-US" dirty="0" smtClean="0"/>
              <a:t>Bert Corona High School will need to borrow about $100K from Bert Corona Middle during the year to support cash flow needs 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609735"/>
      </p:ext>
    </p:extLst>
  </p:cSld>
  <p:clrMapOvr>
    <a:masterClrMapping/>
  </p:clrMapOvr>
  <p:transition xmlns:p14="http://schemas.microsoft.com/office/powerpoint/2010/main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255"/>
            <a:ext cx="8229600" cy="951345"/>
          </a:xfrm>
        </p:spPr>
        <p:txBody>
          <a:bodyPr/>
          <a:lstStyle/>
          <a:p>
            <a:r>
              <a:rPr lang="en-US" dirty="0" smtClean="0"/>
              <a:t>Central Admin </a:t>
            </a:r>
            <a:r>
              <a:rPr lang="en-US" dirty="0"/>
              <a:t>– Summary Budget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838200"/>
            <a:ext cx="6477000" cy="5789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57499"/>
      </p:ext>
    </p:extLst>
  </p:cSld>
  <p:clrMapOvr>
    <a:masterClrMapping/>
  </p:clrMapOvr>
  <p:transition xmlns:p14="http://schemas.microsoft.com/office/powerpoint/2010/main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BCCS – Summary Budget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2417" y="1011382"/>
            <a:ext cx="6599166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68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MORCS– Summary Budget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5944" y="1066800"/>
            <a:ext cx="6692112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46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4686</TotalTime>
  <Words>292</Words>
  <Application>Microsoft Macintosh PowerPoint</Application>
  <PresentationFormat>On-screen Show (4:3)</PresentationFormat>
  <Paragraphs>57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FY19-20 budget </vt:lpstr>
      <vt:lpstr>Revenue Assumptions</vt:lpstr>
      <vt:lpstr>Revenue Assumptions</vt:lpstr>
      <vt:lpstr>Expense Assumptions</vt:lpstr>
      <vt:lpstr>Expense Assumptions</vt:lpstr>
      <vt:lpstr>Expense Assumptions</vt:lpstr>
      <vt:lpstr>Central Admin – Summary Budget</vt:lpstr>
      <vt:lpstr>BCCS – Summary Budget</vt:lpstr>
      <vt:lpstr>MORCS– Summary Budget</vt:lpstr>
      <vt:lpstr>HS– Summary Budget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Castillo</dc:creator>
  <cp:lastModifiedBy>mszubia</cp:lastModifiedBy>
  <cp:revision>137</cp:revision>
  <dcterms:created xsi:type="dcterms:W3CDTF">2015-06-05T18:18:15Z</dcterms:created>
  <dcterms:modified xsi:type="dcterms:W3CDTF">2019-06-14T23:06:33Z</dcterms:modified>
</cp:coreProperties>
</file>