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8"/>
  </p:notesMasterIdLst>
  <p:sldIdLst>
    <p:sldId id="256" r:id="rId3"/>
    <p:sldId id="258" r:id="rId4"/>
    <p:sldId id="261" r:id="rId5"/>
    <p:sldId id="262" r:id="rId6"/>
    <p:sldId id="259" r:id="rId7"/>
    <p:sldId id="257" r:id="rId8"/>
    <p:sldId id="263" r:id="rId9"/>
    <p:sldId id="271" r:id="rId10"/>
    <p:sldId id="265" r:id="rId11"/>
    <p:sldId id="266" r:id="rId12"/>
    <p:sldId id="260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ypiusa.sharepoint.com/sites/CSI2/GEAR%20UP/h.%20Gear%20Up%20Data/Data%20Summaries/Long.%20GPA%20Analysis%20-%208.17.18%20Staff%20Meeting/GEAR%20UP%20Long%20GPA%20for%20Staff%20Meeting%20MAH%208.16.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YPI%20Employee\Documents\GEAR%20UP%20Long.%20A-G%20Knowledge%208.31.2018%20Staff%20Meeting%20-%20YKworking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YPI%20Employee\Documents\GEAR%20UP%20Long.%20A-G%20Knowledge%208.31.2018%20Staff%20Meeting%20-%20YKwor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'[GEAR UP Long GPA for Staff Meeting MAH 8.16.2018.xlsx]Project'!$B$3</c:f>
              <c:strCache>
                <c:ptCount val="1"/>
                <c:pt idx="0">
                  <c:v>Total Cohort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'[GEAR UP Long GPA for Staff Meeting MAH 8.16.2018.xlsx]Project'!$A$4:$A$7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</c:strCache>
            </c:strRef>
          </c:cat>
          <c:val>
            <c:numRef>
              <c:f>'[GEAR UP Long GPA for Staff Meeting MAH 8.16.2018.xlsx]Project'!$B$4:$B$7</c:f>
              <c:numCache>
                <c:formatCode>0%</c:formatCode>
                <c:ptCount val="4"/>
                <c:pt idx="0">
                  <c:v>0.32</c:v>
                </c:pt>
                <c:pt idx="1">
                  <c:v>0.41</c:v>
                </c:pt>
                <c:pt idx="2">
                  <c:v>0.45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D-4B28-BBEA-D367234169A9}"/>
            </c:ext>
          </c:extLst>
        </c:ser>
        <c:ser>
          <c:idx val="1"/>
          <c:order val="1"/>
          <c:tx>
            <c:strRef>
              <c:f>'[GEAR UP Long GPA for Staff Meeting MAH 8.16.2018.xlsx]Project'!$C$3</c:f>
              <c:strCache>
                <c:ptCount val="1"/>
                <c:pt idx="0">
                  <c:v>Cohort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'[GEAR UP Long GPA for Staff Meeting MAH 8.16.2018.xlsx]Project'!$A$4:$A$7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</c:strCache>
            </c:strRef>
          </c:cat>
          <c:val>
            <c:numRef>
              <c:f>'[GEAR UP Long GPA for Staff Meeting MAH 8.16.2018.xlsx]Project'!$C$4:$C$7</c:f>
              <c:numCache>
                <c:formatCode>0%</c:formatCode>
                <c:ptCount val="4"/>
                <c:pt idx="0">
                  <c:v>0.33</c:v>
                </c:pt>
                <c:pt idx="1">
                  <c:v>0.39</c:v>
                </c:pt>
                <c:pt idx="2">
                  <c:v>0.48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D-4B28-BBEA-D367234169A9}"/>
            </c:ext>
          </c:extLst>
        </c:ser>
        <c:ser>
          <c:idx val="2"/>
          <c:order val="2"/>
          <c:tx>
            <c:strRef>
              <c:f>'[GEAR UP Long GPA for Staff Meeting MAH 8.16.2018.xlsx]Project'!$D$3</c:f>
              <c:strCache>
                <c:ptCount val="1"/>
                <c:pt idx="0">
                  <c:v>Cohort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9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'[GEAR UP Long GPA for Staff Meeting MAH 8.16.2018.xlsx]Project'!$A$4:$A$7</c:f>
              <c:strCache>
                <c:ptCount val="4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</c:strCache>
            </c:strRef>
          </c:cat>
          <c:val>
            <c:numRef>
              <c:f>'[GEAR UP Long GPA for Staff Meeting MAH 8.16.2018.xlsx]Project'!$D$4:$D$7</c:f>
              <c:numCache>
                <c:formatCode>0%</c:formatCode>
                <c:ptCount val="4"/>
                <c:pt idx="0">
                  <c:v>0.31</c:v>
                </c:pt>
                <c:pt idx="1">
                  <c:v>0.43</c:v>
                </c:pt>
                <c:pt idx="2">
                  <c:v>0.42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8D-4B28-BBEA-D367234169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1858800"/>
        <c:axId val="831862608"/>
      </c:barChart>
      <c:catAx>
        <c:axId val="83185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862608"/>
        <c:crosses val="autoZero"/>
        <c:auto val="1"/>
        <c:lblAlgn val="ctr"/>
        <c:lblOffset val="100"/>
        <c:noMultiLvlLbl val="0"/>
      </c:catAx>
      <c:valAx>
        <c:axId val="8318626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31858800"/>
        <c:crosses val="autoZero"/>
        <c:crossBetween val="between"/>
        <c:min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Project!$B$17:$B$18</c:f>
              <c:strCache>
                <c:ptCount val="2"/>
                <c:pt idx="0">
                  <c:v>Term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Project!$A$19:$A$21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Project!$B$19:$B$21</c:f>
              <c:numCache>
                <c:formatCode>0%</c:formatCode>
                <c:ptCount val="3"/>
                <c:pt idx="0">
                  <c:v>0.34</c:v>
                </c:pt>
                <c:pt idx="1">
                  <c:v>0.36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4-453F-82B0-DF1657DA939D}"/>
            </c:ext>
          </c:extLst>
        </c:ser>
        <c:ser>
          <c:idx val="1"/>
          <c:order val="1"/>
          <c:tx>
            <c:strRef>
              <c:f>Project!$C$17:$C$18</c:f>
              <c:strCache>
                <c:ptCount val="2"/>
                <c:pt idx="0">
                  <c:v>Term 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Project!$A$19:$A$21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Project!$C$19:$C$21</c:f>
              <c:numCache>
                <c:formatCode>0%</c:formatCode>
                <c:ptCount val="3"/>
                <c:pt idx="0">
                  <c:v>0.33</c:v>
                </c:pt>
                <c:pt idx="1">
                  <c:v>0.4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4-453F-82B0-DF1657DA939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1865872"/>
        <c:axId val="831859344"/>
      </c:barChart>
      <c:lineChart>
        <c:grouping val="stacked"/>
        <c:varyColors val="0"/>
        <c:ser>
          <c:idx val="2"/>
          <c:order val="2"/>
          <c:tx>
            <c:strRef>
              <c:f>Project!$D$17:$D$18</c:f>
              <c:strCache>
                <c:ptCount val="2"/>
                <c:pt idx="0">
                  <c:v>Any Term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34-453F-82B0-DF1657DA939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34-453F-82B0-DF1657DA939D}"/>
              </c:ext>
            </c:extLst>
          </c:dPt>
          <c:dLbls>
            <c:spPr>
              <a:solidFill>
                <a:srgbClr val="8BE1FF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Project!$A$19:$A$21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Project!$D$19:$D$21</c:f>
              <c:numCache>
                <c:formatCode>0%</c:formatCode>
                <c:ptCount val="3"/>
                <c:pt idx="0">
                  <c:v>0.39</c:v>
                </c:pt>
                <c:pt idx="1">
                  <c:v>0.48</c:v>
                </c:pt>
                <c:pt idx="2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734-453F-82B0-DF1657DA93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1865872"/>
        <c:axId val="831859344"/>
      </c:lineChart>
      <c:catAx>
        <c:axId val="83186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859344"/>
        <c:crosses val="autoZero"/>
        <c:auto val="1"/>
        <c:lblAlgn val="ctr"/>
        <c:lblOffset val="100"/>
        <c:noMultiLvlLbl val="0"/>
      </c:catAx>
      <c:valAx>
        <c:axId val="831859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318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187382045624424"/>
          <c:y val="1.799403291401621E-2"/>
          <c:w val="0.15342062828890543"/>
          <c:h val="0.1458408802778802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Project!$B$24</c:f>
              <c:strCache>
                <c:ptCount val="1"/>
                <c:pt idx="0">
                  <c:v>Term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Project!$A$25:$A$27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Project!$B$25:$B$27</c:f>
              <c:numCache>
                <c:formatCode>0%</c:formatCode>
                <c:ptCount val="3"/>
                <c:pt idx="0">
                  <c:v>0.36</c:v>
                </c:pt>
                <c:pt idx="1">
                  <c:v>0.39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A-4710-905E-5F1B94BA48D6}"/>
            </c:ext>
          </c:extLst>
        </c:ser>
        <c:ser>
          <c:idx val="1"/>
          <c:order val="1"/>
          <c:tx>
            <c:strRef>
              <c:f>Project!$C$24</c:f>
              <c:strCache>
                <c:ptCount val="1"/>
                <c:pt idx="0">
                  <c:v>Term 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Project!$A$25:$A$27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Project!$C$25:$C$27</c:f>
              <c:numCache>
                <c:formatCode>0%</c:formatCode>
                <c:ptCount val="3"/>
                <c:pt idx="0">
                  <c:v>0.38</c:v>
                </c:pt>
                <c:pt idx="1">
                  <c:v>0.28999999999999998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A-4710-905E-5F1B94BA48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31859888"/>
        <c:axId val="831853360"/>
      </c:barChart>
      <c:lineChart>
        <c:grouping val="stacked"/>
        <c:varyColors val="0"/>
        <c:ser>
          <c:idx val="2"/>
          <c:order val="2"/>
          <c:tx>
            <c:strRef>
              <c:f>Project!$D$24</c:f>
              <c:strCache>
                <c:ptCount val="1"/>
                <c:pt idx="0">
                  <c:v>Any Term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2A-4710-905E-5F1B94BA48D6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2A-4710-905E-5F1B94BA48D6}"/>
              </c:ext>
            </c:extLst>
          </c:dPt>
          <c:dLbls>
            <c:spPr>
              <a:solidFill>
                <a:srgbClr val="8BE1FF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Project!$A$25:$A$27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Project!$D$25:$D$27</c:f>
              <c:numCache>
                <c:formatCode>0%</c:formatCode>
                <c:ptCount val="3"/>
                <c:pt idx="0">
                  <c:v>0.43</c:v>
                </c:pt>
                <c:pt idx="1">
                  <c:v>0.42</c:v>
                </c:pt>
                <c:pt idx="2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E2A-4710-905E-5F1B94BA48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1859888"/>
        <c:axId val="831853360"/>
      </c:lineChart>
      <c:catAx>
        <c:axId val="83185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853360"/>
        <c:crosses val="autoZero"/>
        <c:auto val="1"/>
        <c:lblAlgn val="ctr"/>
        <c:lblOffset val="100"/>
        <c:noMultiLvlLbl val="0"/>
      </c:catAx>
      <c:valAx>
        <c:axId val="8318533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8318598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787967067525557"/>
          <c:y val="1.4484128930188552E-2"/>
          <c:w val="0.14204653862564673"/>
          <c:h val="0.1466528318524927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'Master A-G Student'!$C$33</c:f>
              <c:strCache>
                <c:ptCount val="1"/>
                <c:pt idx="0">
                  <c:v>Cohort 1</c:v>
                </c:pt>
              </c:strCache>
            </c:strRef>
          </c:tx>
          <c:spPr>
            <a:solidFill>
              <a:srgbClr val="44B4E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5396451874338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E4-44EA-8312-278D369B1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'Master A-G Student'!$A$36:$A$37</c:f>
              <c:strCache>
                <c:ptCount val="2"/>
                <c:pt idx="0">
                  <c:v>2016/17</c:v>
                </c:pt>
                <c:pt idx="1">
                  <c:v>2017/18</c:v>
                </c:pt>
              </c:strCache>
            </c:strRef>
          </c:cat>
          <c:val>
            <c:numRef>
              <c:f>'Master A-G Student'!$C$36:$C$37</c:f>
              <c:numCache>
                <c:formatCode>0%</c:formatCode>
                <c:ptCount val="2"/>
                <c:pt idx="0">
                  <c:v>0.44700000000000001</c:v>
                </c:pt>
                <c:pt idx="1">
                  <c:v>0.77800000000000002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4-44EA-8312-278D369B1024}"/>
            </c:ext>
          </c:extLst>
        </c:ser>
        <c:ser>
          <c:idx val="2"/>
          <c:order val="2"/>
          <c:tx>
            <c:strRef>
              <c:f>'Master A-G Student'!$D$33</c:f>
              <c:strCache>
                <c:ptCount val="1"/>
                <c:pt idx="0">
                  <c:v>Cohort 2</c:v>
                </c:pt>
              </c:strCache>
            </c:strRef>
          </c:tx>
          <c:spPr>
            <a:solidFill>
              <a:srgbClr val="009CDE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'Master A-G Student'!$A$36:$A$37</c:f>
              <c:strCache>
                <c:ptCount val="2"/>
                <c:pt idx="0">
                  <c:v>2016/17</c:v>
                </c:pt>
                <c:pt idx="1">
                  <c:v>2017/18</c:v>
                </c:pt>
              </c:strCache>
            </c:strRef>
          </c:cat>
          <c:val>
            <c:numRef>
              <c:f>'Master A-G Student'!$D$36:$D$37</c:f>
              <c:numCache>
                <c:formatCode>0%</c:formatCode>
                <c:ptCount val="2"/>
                <c:pt idx="0">
                  <c:v>0.53400000000000003</c:v>
                </c:pt>
                <c:pt idx="1">
                  <c:v>0.82899999999999996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4-44EA-8312-278D369B10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77531823"/>
        <c:axId val="1434727263"/>
      </c:barChart>
      <c:scatterChart>
        <c:scatterStyle val="lineMarker"/>
        <c:varyColors val="0"/>
        <c:ser>
          <c:idx val="0"/>
          <c:order val="0"/>
          <c:tx>
            <c:strRef>
              <c:f>'Master A-G Student'!$B$33</c:f>
              <c:strCache>
                <c:ptCount val="1"/>
                <c:pt idx="0">
                  <c:v>Total Cohort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spPr>
              <a:solidFill>
                <a:srgbClr val="002060"/>
              </a:solidFill>
              <a:ln>
                <a:solidFill>
                  <a:sysClr val="window" lastClr="FFFFFF">
                    <a:lumMod val="7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'Master A-G Student'!$A$36:$A$37</c:f>
              <c:strCache>
                <c:ptCount val="2"/>
                <c:pt idx="0">
                  <c:v>2016/17</c:v>
                </c:pt>
                <c:pt idx="1">
                  <c:v>2017/18</c:v>
                </c:pt>
              </c:strCache>
            </c:strRef>
          </c:xVal>
          <c:yVal>
            <c:numRef>
              <c:f>'Master A-G Student'!$B$36:$B$37</c:f>
              <c:numCache>
                <c:formatCode>0%</c:formatCode>
                <c:ptCount val="2"/>
                <c:pt idx="0">
                  <c:v>0.49299999999999999</c:v>
                </c:pt>
                <c:pt idx="1">
                  <c:v>0.80400000000000005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8E4-44EA-8312-278D369B1024}"/>
            </c:ext>
          </c:extLst>
        </c:ser>
        <c:ser>
          <c:idx val="3"/>
          <c:order val="3"/>
          <c:tx>
            <c:strRef>
              <c:f>'Master A-G Student'!$E$33</c:f>
              <c:strCache>
                <c:ptCount val="1"/>
                <c:pt idx="0">
                  <c:v>Goal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8E4-44EA-8312-278D369B1024}"/>
                </c:ext>
              </c:extLst>
            </c:dLbl>
            <c:dLbl>
              <c:idx val="1"/>
              <c:layout>
                <c:manualLayout>
                  <c:x val="-0.69949321959755029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GOAL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E4-44EA-8312-278D369B1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x"/>
            <c:errBarType val="both"/>
            <c:errValType val="stdErr"/>
            <c:noEndCap val="1"/>
            <c:spPr>
              <a:noFill/>
              <a:ln w="12700" cap="flat" cmpd="sng" algn="ctr">
                <a:solidFill>
                  <a:srgbClr val="E7E6E6">
                    <a:lumMod val="50000"/>
                    <a:alpha val="50000"/>
                  </a:srgbClr>
                </a:solidFill>
                <a:prstDash val="sysDash"/>
                <a:round/>
              </a:ln>
              <a:effectLst/>
            </c:spPr>
          </c:errBars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noFill/>
                <a:round/>
              </a:ln>
              <a:effectLst/>
            </c:spPr>
          </c:errBars>
          <c:yVal>
            <c:numRef>
              <c:f>'Master A-G Student'!$E$36:$E$37</c:f>
              <c:numCache>
                <c:formatCode>0.0%</c:formatCode>
                <c:ptCount val="2"/>
                <c:pt idx="0">
                  <c:v>0.79800000000000004</c:v>
                </c:pt>
                <c:pt idx="1">
                  <c:v>0.79800000000000004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8E4-44EA-8312-278D369B10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1077531823"/>
        <c:axId val="1434727263"/>
      </c:scatterChart>
      <c:catAx>
        <c:axId val="1077531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727263"/>
        <c:crosses val="autoZero"/>
        <c:auto val="1"/>
        <c:lblAlgn val="ctr"/>
        <c:lblOffset val="100"/>
        <c:noMultiLvlLbl val="0"/>
      </c:catAx>
      <c:valAx>
        <c:axId val="1434727263"/>
        <c:scaling>
          <c:orientation val="minMax"/>
          <c:max val="0.9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531823"/>
        <c:crosses val="autoZero"/>
        <c:crossBetween val="between"/>
        <c:majorUnit val="0.1"/>
        <c:minorUnit val="5.000000000000001E-2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From Whom Did Parents Receive Help?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'Master A-G Parent'!$P$10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'Master A-G Parent'!$Q$6:$T$6</c:f>
              <c:strCache>
                <c:ptCount val="4"/>
                <c:pt idx="0">
                  <c:v>GEAR UP Staff Member</c:v>
                </c:pt>
                <c:pt idx="1">
                  <c:v>School Principal</c:v>
                </c:pt>
                <c:pt idx="2">
                  <c:v>School Counselor</c:v>
                </c:pt>
                <c:pt idx="3">
                  <c:v>Teacher</c:v>
                </c:pt>
              </c:strCache>
            </c:strRef>
          </c:cat>
          <c:val>
            <c:numRef>
              <c:f>'Master A-G Parent'!$Q$10:$T$10</c:f>
              <c:numCache>
                <c:formatCode>0%</c:formatCode>
                <c:ptCount val="4"/>
                <c:pt idx="0">
                  <c:v>0.37936046511627908</c:v>
                </c:pt>
                <c:pt idx="1">
                  <c:v>0.1380813953488372</c:v>
                </c:pt>
                <c:pt idx="2">
                  <c:v>0.47383720930232559</c:v>
                </c:pt>
                <c:pt idx="3">
                  <c:v>0.29360465116279072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9-4CDF-AD4A-D6BA2B4ABC49}"/>
            </c:ext>
          </c:extLst>
        </c:ser>
        <c:ser>
          <c:idx val="1"/>
          <c:order val="1"/>
          <c:tx>
            <c:strRef>
              <c:f>'Master A-G Parent'!$P$9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44B4E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'Master A-G Parent'!$Q$6:$T$6</c:f>
              <c:strCache>
                <c:ptCount val="4"/>
                <c:pt idx="0">
                  <c:v>GEAR UP Staff Member</c:v>
                </c:pt>
                <c:pt idx="1">
                  <c:v>School Principal</c:v>
                </c:pt>
                <c:pt idx="2">
                  <c:v>School Counselor</c:v>
                </c:pt>
                <c:pt idx="3">
                  <c:v>Teacher</c:v>
                </c:pt>
              </c:strCache>
            </c:strRef>
          </c:cat>
          <c:val>
            <c:numRef>
              <c:f>'Master A-G Parent'!$Q$9:$T$9</c:f>
              <c:numCache>
                <c:formatCode>0%</c:formatCode>
                <c:ptCount val="4"/>
                <c:pt idx="0">
                  <c:v>0.53938356164383561</c:v>
                </c:pt>
                <c:pt idx="1">
                  <c:v>0.16095890410958905</c:v>
                </c:pt>
                <c:pt idx="2">
                  <c:v>0.26712328767123289</c:v>
                </c:pt>
                <c:pt idx="3">
                  <c:v>0.28595890410958902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89-4CDF-AD4A-D6BA2B4AB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5440424"/>
        <c:axId val="425435832"/>
      </c:barChart>
      <c:catAx>
        <c:axId val="42544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25435832"/>
        <c:crosses val="autoZero"/>
        <c:auto val="1"/>
        <c:lblAlgn val="ctr"/>
        <c:lblOffset val="100"/>
        <c:noMultiLvlLbl val="0"/>
      </c:catAx>
      <c:valAx>
        <c:axId val="425435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44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88454849893339"/>
          <c:y val="0.90060062368875671"/>
          <c:w val="0.22623090300213308"/>
          <c:h val="6.2413724414374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0837B-5C1E-43CB-ADAB-7C46CB14D7C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07662-F415-4E28-8688-F388465C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5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/>
              <a:t>Play around with text and see if there is a prettier way to show increase from 16/17 to 17/18. </a:t>
            </a:r>
          </a:p>
          <a:p>
            <a:pPr marL="228600" indent="-228600">
              <a:buAutoNum type="arabicParenR"/>
            </a:pPr>
            <a:r>
              <a:rPr lang="en-US"/>
              <a:t>Add question and answer options for each year</a:t>
            </a:r>
          </a:p>
          <a:p>
            <a:pPr marL="228600" indent="-228600">
              <a:buAutoNum type="arabicParenR"/>
            </a:pPr>
            <a:r>
              <a:rPr lang="en-US"/>
              <a:t>Add actual grant goal into slide somewhere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2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2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1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/>
              <a:t>Play around with text and see if there is a prettier way to show increase from 16/17 to 17/18. </a:t>
            </a:r>
          </a:p>
          <a:p>
            <a:pPr marL="228600" indent="-228600">
              <a:buAutoNum type="arabicParenR"/>
            </a:pPr>
            <a:r>
              <a:rPr lang="en-US"/>
              <a:t>Add question and answer options for each year</a:t>
            </a:r>
          </a:p>
          <a:p>
            <a:pPr marL="228600" indent="-228600">
              <a:buAutoNum type="arabicParenR"/>
            </a:pPr>
            <a:r>
              <a:rPr lang="en-US"/>
              <a:t>Add actual grant goal into slide somewhere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39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5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Comparisons of participants in </a:t>
            </a:r>
            <a:r>
              <a:rPr lang="en-US" i="1"/>
              <a:t>any</a:t>
            </a:r>
            <a:r>
              <a:rPr lang="en-US"/>
              <a:t> type of counseling to those with no counseling participation showed a statistically significant improvement for ninth graders (</a:t>
            </a:r>
            <a:r>
              <a:rPr lang="en-US" i="1"/>
              <a:t>t</a:t>
            </a:r>
            <a:r>
              <a:rPr lang="en-US"/>
              <a:t> = -3.329, </a:t>
            </a:r>
            <a:r>
              <a:rPr lang="en-US" i="1"/>
              <a:t>p</a:t>
            </a:r>
            <a:r>
              <a:rPr lang="en-US"/>
              <a:t> &lt; .01). Likewise, time spent in counseling overall was significantly positively correlated with change in GPA among ninth graders (</a:t>
            </a:r>
            <a:r>
              <a:rPr lang="en-US" i="1"/>
              <a:t>r</a:t>
            </a:r>
            <a:r>
              <a:rPr lang="en-US"/>
              <a:t> = .159, </a:t>
            </a:r>
            <a:r>
              <a:rPr lang="en-US" i="1"/>
              <a:t>p</a:t>
            </a:r>
            <a:r>
              <a:rPr lang="en-US"/>
              <a:t> &lt; .05)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872630-35F3-498D-A556-1CEAABCDC22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47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1) Fill in red sections.</a:t>
            </a:r>
          </a:p>
          <a:p>
            <a:r>
              <a:rPr lang="en-US"/>
              <a:t>2) Add label to grant goal line</a:t>
            </a:r>
          </a:p>
          <a:p>
            <a:r>
              <a:rPr lang="en-US"/>
              <a:t>3) Add label under graph with cohort progression</a:t>
            </a:r>
          </a:p>
          <a:p>
            <a:r>
              <a:rPr lang="en-US"/>
              <a:t>4) Add question and answer options for each questions</a:t>
            </a:r>
          </a:p>
          <a:p>
            <a:r>
              <a:rPr lang="en-US" b="1"/>
              <a:t>Want to add blurb about objective met?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3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/>
              <a:t>Play around with text and see if there is a prettier way to show increase from 16/17 to 17/18. </a:t>
            </a:r>
          </a:p>
          <a:p>
            <a:pPr marL="228600" indent="-228600">
              <a:buAutoNum type="arabicParenR"/>
            </a:pPr>
            <a:r>
              <a:rPr lang="en-US"/>
              <a:t>Add question and answer options for each year</a:t>
            </a:r>
          </a:p>
          <a:p>
            <a:pPr marL="228600" indent="-228600">
              <a:buAutoNum type="arabicParenR"/>
            </a:pPr>
            <a:r>
              <a:rPr lang="en-US"/>
              <a:t>Add actual grant goal into slide somewhere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67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7508-AB34-4B62-A4D9-58436C8842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3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2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0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F51B-4509-48EB-8192-E00E8CA25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B8E14-66FD-4312-A70C-6CAC46541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281CC-3CAC-4DFD-96AD-4945A9B8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F0F3-87F2-4C89-8F08-3153C1ED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42E9F-78C5-42C4-901D-EDC73D44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10B0-2701-450D-BAC9-2798A81F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D427-585B-481B-9DB6-6AE8AFC59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CB429-C042-4980-AFB7-386A28AC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B18AC-FF37-4279-BAAF-0ED9156F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97F05-1A36-4435-9001-ABD3FF1F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916B-37E9-4550-BEC0-653CFEBE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40CF-5337-4933-BD39-73570B740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FDB91-53DE-46DD-85C9-9351FBF3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684A0-CD57-49C3-B4CE-211201BE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890B-FF9C-4371-A367-AFCD3EF4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8E56-EF77-4D4D-A125-9F50DA17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2E65-8FBD-4445-8073-F103FC6B1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4530-C0CA-49E2-A3CB-C9245FA94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04C30-861B-4F20-BC45-EC1885B5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58792-87D2-472D-AA13-AA16F482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39795-BFA5-404A-A75F-CDFE88EB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6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BCB2-1DDD-41A3-873D-1F9F9D81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C33D3-5D75-434B-8A6A-DA4383020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D17F7-46C2-49A7-8AF8-1785D3AD5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2639E-CC13-4520-8AFE-374719974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B04C5-97D5-4E14-9684-0A66CE8E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D6FBA-8696-4D02-95D5-DC655BCB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FF34A-6C64-4D0B-837E-66272F90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F19FC-8AAA-4BC9-929A-41549C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FC76-CC7A-4310-A5C9-ACE098FD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AEA7CE-2DF7-4FA3-91F4-E9FF16A8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5435F5-02D6-433A-A07A-987B075A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10F7D-1DA2-4860-8411-9763316A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41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93FEF-0F1B-4349-B089-1BC890C5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A4828-22A0-4256-97EA-BDF8B428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96836-A4D0-4917-BE0A-B0D11789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06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25BD-59C3-4F17-AA3E-BFCF1573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7C9F-E389-4C08-8E64-262CA91D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F162F-B993-40ED-84C1-08D6819BC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F48B1-752C-4454-ABF7-C6A02598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E1700-3788-4DA5-B83E-1C16B572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0608A-D140-4669-9E1A-659DA00D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4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417A-8E51-4D2A-A477-E9721489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6A761-B013-4320-91AF-8411F3684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135C8-F3CB-4F91-A7B5-324705FBA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84327-4376-4613-B61D-D1A0A7F1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1FC30-9368-4F0F-8FE3-0F13C93C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41D00-3C41-440F-9483-BB1FCB40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65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329F-D34E-4608-B01E-67699228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57EED-24C6-4124-A8EA-F50D503D6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0D276-8B31-481E-AA14-73CE38CA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4EE2-9817-4294-A2EA-887B1475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A5EA3-CD70-4E9F-8843-4F269C8D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7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AE0016-EEBB-4DBA-B294-8591BE645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3CD9E-4DB3-40C0-9FC8-2BC14811A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125C2-ED39-4BAA-B574-25293158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E78AE-0F64-463D-8D63-6BB9428A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41D21-B1A0-4237-9347-3F122974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3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8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4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6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1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3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025C-5D54-4C36-B140-7B87039AECD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5CB3-D093-42EA-A237-4FE4378A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87815-18B2-4DE5-A656-1F333D5E6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7D272-68F7-4125-9AE2-86FF350C7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77A0E-1B66-4B7D-885E-E6046EDB9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236BC-F90A-4E29-8FF0-23D10BEC8C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64EE-F546-4257-8A3E-FE9D4F909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D2EFE-F800-41A4-8DFE-0E34346F0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9512-E7BC-48C9-B1FF-6249EB09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1B7B2-C79A-4798-910D-AAF629A71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YPICS GEAR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4BFC2-721C-401D-A5B4-1C705CDF7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dirty="0"/>
              <a:t>March 18, 2019 </a:t>
            </a:r>
          </a:p>
          <a:p>
            <a:pPr algn="l"/>
            <a:r>
              <a:rPr lang="en-US" dirty="0"/>
              <a:t>Board Presentation</a:t>
            </a:r>
          </a:p>
          <a:p>
            <a:pPr algn="l"/>
            <a:r>
              <a:rPr lang="en-US" dirty="0"/>
              <a:t>Nicholas Wu</a:t>
            </a:r>
          </a:p>
          <a:p>
            <a:pPr algn="l"/>
            <a:r>
              <a:rPr lang="en-US" dirty="0"/>
              <a:t>GEAR UP Director, YPI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69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486275" cy="4676776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002060"/>
                </a:solidFill>
              </a:rPr>
              <a:t>The percentage of parents reporting that school staff had helped them understand which A-G courses were needed for college entry* rose from </a:t>
            </a:r>
            <a:r>
              <a:rPr lang="en-US" sz="4000" b="1">
                <a:solidFill>
                  <a:srgbClr val="002060"/>
                </a:solidFill>
                <a:latin typeface="+mn-lt"/>
              </a:rPr>
              <a:t>52% </a:t>
            </a:r>
            <a:r>
              <a:rPr lang="en-US" sz="3600">
                <a:solidFill>
                  <a:srgbClr val="002060"/>
                </a:solidFill>
              </a:rPr>
              <a:t>in 2016/17 to </a:t>
            </a:r>
            <a:r>
              <a:rPr lang="en-US" sz="4000" b="1">
                <a:solidFill>
                  <a:srgbClr val="002060"/>
                </a:solidFill>
                <a:latin typeface="+mn-lt"/>
              </a:rPr>
              <a:t>72% </a:t>
            </a:r>
            <a:r>
              <a:rPr lang="en-US" sz="3600">
                <a:solidFill>
                  <a:srgbClr val="002060"/>
                </a:solidFill>
              </a:rPr>
              <a:t>in 2017/18.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1C86A-0D22-41BB-B6CD-19564C852280}"/>
              </a:ext>
            </a:extLst>
          </p:cNvPr>
          <p:cNvSpPr txBox="1"/>
          <p:nvPr/>
        </p:nvSpPr>
        <p:spPr>
          <a:xfrm>
            <a:off x="7158002" y="909277"/>
            <a:ext cx="410047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rgbClr val="002060"/>
                </a:solidFill>
                <a:latin typeface="+mj-lt"/>
              </a:rPr>
              <a:t>2016/17:</a:t>
            </a:r>
            <a:r>
              <a:rPr lang="en-US" sz="1100">
                <a:solidFill>
                  <a:srgbClr val="002060"/>
                </a:solidFill>
                <a:latin typeface="+mj-lt"/>
              </a:rPr>
              <a:t> Who from your child’s school has helped you to understand the A-G courses your child is required to complete to get into a University of California (UC) institution? (You may choose more than one option.)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412EED-861C-4788-A873-1EB835BD70F6}"/>
              </a:ext>
            </a:extLst>
          </p:cNvPr>
          <p:cNvSpPr txBox="1"/>
          <p:nvPr/>
        </p:nvSpPr>
        <p:spPr>
          <a:xfrm>
            <a:off x="7158003" y="1678718"/>
            <a:ext cx="410047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rgbClr val="002060"/>
                </a:solidFill>
                <a:latin typeface="+mj-lt"/>
              </a:rPr>
              <a:t>2017/18:</a:t>
            </a:r>
            <a:r>
              <a:rPr lang="en-US" sz="1100">
                <a:solidFill>
                  <a:srgbClr val="002060"/>
                </a:solidFill>
                <a:latin typeface="+mj-lt"/>
              </a:rPr>
              <a:t> Who from your child’s school has helped you  understand the A-G courses your child is required to complete to get into a University of California (UC) or California State University (CSU) institution? (You may choose more than one option.)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FD134-EC99-4C02-8DF8-D66E129951F0}"/>
              </a:ext>
            </a:extLst>
          </p:cNvPr>
          <p:cNvSpPr txBox="1"/>
          <p:nvPr/>
        </p:nvSpPr>
        <p:spPr>
          <a:xfrm>
            <a:off x="7157967" y="422336"/>
            <a:ext cx="4100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Questions asked by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05876-751F-4747-BC40-25F122546D60}"/>
              </a:ext>
            </a:extLst>
          </p:cNvPr>
          <p:cNvSpPr txBox="1"/>
          <p:nvPr/>
        </p:nvSpPr>
        <p:spPr>
          <a:xfrm>
            <a:off x="838200" y="5133976"/>
            <a:ext cx="4310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2060"/>
                </a:solidFill>
                <a:latin typeface="+mj-lt"/>
              </a:rPr>
              <a:t>* All responses other than “</a:t>
            </a:r>
            <a:r>
              <a:rPr lang="en-US" sz="1200" i="1">
                <a:solidFill>
                  <a:srgbClr val="002060"/>
                </a:solidFill>
                <a:latin typeface="+mj-lt"/>
              </a:rPr>
              <a:t>no one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” counted towards this question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BB63-8802-421F-8C36-CE33EDA4E10E}"/>
              </a:ext>
            </a:extLst>
          </p:cNvPr>
          <p:cNvSpPr txBox="1"/>
          <p:nvPr/>
        </p:nvSpPr>
        <p:spPr>
          <a:xfrm>
            <a:off x="700932" y="6213859"/>
            <a:ext cx="10790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002060"/>
                </a:solidFill>
                <a:latin typeface="+mj-lt"/>
              </a:rPr>
              <a:t>GEAR UP Goal met: 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Percent of parents who say school staff helps them understand A-G courses their child needs for college entry will rise incrementally each year of services.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B5CF9D-A86A-4E0B-AD4E-EAA315D2A13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99230" y="2514959"/>
          <a:ext cx="5486399" cy="3433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B75B769-10C3-4FCA-994E-523E7F4B9F52}"/>
              </a:ext>
            </a:extLst>
          </p:cNvPr>
          <p:cNvSpPr txBox="1"/>
          <p:nvPr/>
        </p:nvSpPr>
        <p:spPr>
          <a:xfrm>
            <a:off x="7211746" y="5792946"/>
            <a:ext cx="42984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j-lt"/>
              </a:rPr>
              <a:t>Percentages calculated based on total number of parents who reported receiving any kind of help.</a:t>
            </a:r>
          </a:p>
        </p:txBody>
      </p:sp>
    </p:spTree>
    <p:extLst>
      <p:ext uri="{BB962C8B-B14F-4D97-AF65-F5344CB8AC3E}">
        <p14:creationId xmlns:p14="http://schemas.microsoft.com/office/powerpoint/2010/main" val="132179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486275" cy="4676776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The percentage of parents agreeing* that “school staff helps me understand necessary courses for my child to graduate high school” rose from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in 2016/17 to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in 2017/18.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FD134-EC99-4C02-8DF8-D66E129951F0}"/>
              </a:ext>
            </a:extLst>
          </p:cNvPr>
          <p:cNvSpPr txBox="1"/>
          <p:nvPr/>
        </p:nvSpPr>
        <p:spPr>
          <a:xfrm>
            <a:off x="7157966" y="826532"/>
            <a:ext cx="4100513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Who from your child’s school has helped you understand the necessary courses your child must complete to graduate from high school? (You may choose more than one option.)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BB63-8802-421F-8C36-CE33EDA4E10E}"/>
              </a:ext>
            </a:extLst>
          </p:cNvPr>
          <p:cNvSpPr txBox="1"/>
          <p:nvPr/>
        </p:nvSpPr>
        <p:spPr>
          <a:xfrm>
            <a:off x="213920" y="6435664"/>
            <a:ext cx="11764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GEAR UP Goal met: 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Percent of parents who agree that “school staff helps me understand necessary courses for my child to graduate high school” will rise incrementally each year of services.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2C595-F422-467D-85CE-E29DAAA858DC}"/>
              </a:ext>
            </a:extLst>
          </p:cNvPr>
          <p:cNvSpPr txBox="1"/>
          <p:nvPr/>
        </p:nvSpPr>
        <p:spPr>
          <a:xfrm>
            <a:off x="838200" y="5133976"/>
            <a:ext cx="4413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* All responses other than “</a:t>
            </a:r>
            <a:r>
              <a:rPr lang="en-US" sz="1100" i="1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no one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” counted as agreeing for this question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165DC-816F-416E-B27D-D6BAB9ADC047}"/>
              </a:ext>
            </a:extLst>
          </p:cNvPr>
          <p:cNvSpPr txBox="1"/>
          <p:nvPr/>
        </p:nvSpPr>
        <p:spPr>
          <a:xfrm>
            <a:off x="7157966" y="457200"/>
            <a:ext cx="4100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Question 3: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52B01B-5F21-4F1D-8806-FD3AD246F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390" y="2358571"/>
            <a:ext cx="6169687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0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486275" cy="4676776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The percentage of parents reporting that school staff had helped them understand which A-G courses were needed for college entry* rose from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52%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2016/17 to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73%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2017/18.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1C86A-0D22-41BB-B6CD-19564C852280}"/>
              </a:ext>
            </a:extLst>
          </p:cNvPr>
          <p:cNvSpPr txBox="1"/>
          <p:nvPr/>
        </p:nvSpPr>
        <p:spPr>
          <a:xfrm>
            <a:off x="7158002" y="938240"/>
            <a:ext cx="433306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2016/17: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Who from your child’s school has helped you to understand the A-G courses your child is required to complete to get into a University of California (UC) institution? (You may choose more than one option.)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412EED-861C-4788-A873-1EB835BD70F6}"/>
              </a:ext>
            </a:extLst>
          </p:cNvPr>
          <p:cNvSpPr txBox="1"/>
          <p:nvPr/>
        </p:nvSpPr>
        <p:spPr>
          <a:xfrm>
            <a:off x="7158003" y="1678718"/>
            <a:ext cx="433306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2017/18: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Who from your child’s school has helped you to understand the A-G courses your child is required to complete to get into a University of California (UC) or California State University (CSU) institution? (You may choose more than one option.)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FD134-EC99-4C02-8DF8-D66E129951F0}"/>
              </a:ext>
            </a:extLst>
          </p:cNvPr>
          <p:cNvSpPr txBox="1"/>
          <p:nvPr/>
        </p:nvSpPr>
        <p:spPr>
          <a:xfrm>
            <a:off x="7158002" y="457200"/>
            <a:ext cx="4100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Question 4: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05876-751F-4747-BC40-25F122546D60}"/>
              </a:ext>
            </a:extLst>
          </p:cNvPr>
          <p:cNvSpPr txBox="1"/>
          <p:nvPr/>
        </p:nvSpPr>
        <p:spPr>
          <a:xfrm>
            <a:off x="838200" y="5133976"/>
            <a:ext cx="4310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All responses other than “</a:t>
            </a:r>
            <a:r>
              <a:rPr lang="en-US" sz="11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 one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” counted towards this question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BB63-8802-421F-8C36-CE33EDA4E10E}"/>
              </a:ext>
            </a:extLst>
          </p:cNvPr>
          <p:cNvSpPr txBox="1"/>
          <p:nvPr/>
        </p:nvSpPr>
        <p:spPr>
          <a:xfrm>
            <a:off x="658948" y="6435664"/>
            <a:ext cx="10874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GEAR UP Goal met: 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of parents who say school staff helps them understand A-G courses their child needs for college entry will rise incrementally each year of services.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2E5E89-9BF8-4C9F-A60A-E4321C1A2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936" y="2728787"/>
            <a:ext cx="6169687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0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486275" cy="4676776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The percentage of parents agreeing* that “school staff helps me understand how to assist my child in applying for college” rose from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50%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2016/17 to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67%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2017/18.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05876-751F-4747-BC40-25F122546D60}"/>
              </a:ext>
            </a:extLst>
          </p:cNvPr>
          <p:cNvSpPr txBox="1"/>
          <p:nvPr/>
        </p:nvSpPr>
        <p:spPr>
          <a:xfrm>
            <a:off x="838200" y="5133976"/>
            <a:ext cx="4413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All responses other than “</a:t>
            </a:r>
            <a:r>
              <a:rPr lang="en-US" sz="11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 one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” counted as agreeing for this question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BB63-8802-421F-8C36-CE33EDA4E10E}"/>
              </a:ext>
            </a:extLst>
          </p:cNvPr>
          <p:cNvSpPr txBox="1"/>
          <p:nvPr/>
        </p:nvSpPr>
        <p:spPr>
          <a:xfrm>
            <a:off x="522606" y="6435664"/>
            <a:ext cx="11146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GEAR UP Goal met: 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of parents who agree that “school staff helps me understand how to assist my child in applying for college” will rise incrementally each year of services.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8E5F0-F676-481A-A53F-2C5E7F7BE4BA}"/>
              </a:ext>
            </a:extLst>
          </p:cNvPr>
          <p:cNvSpPr txBox="1"/>
          <p:nvPr/>
        </p:nvSpPr>
        <p:spPr>
          <a:xfrm>
            <a:off x="7157966" y="826532"/>
            <a:ext cx="4100513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Who from your child’s school has helped you understand how to assist your child in applying for college? (You may choose more than one option.)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167AC-FBB3-46F6-8D58-55CEC40324CD}"/>
              </a:ext>
            </a:extLst>
          </p:cNvPr>
          <p:cNvSpPr txBox="1"/>
          <p:nvPr/>
        </p:nvSpPr>
        <p:spPr>
          <a:xfrm>
            <a:off x="7157966" y="457200"/>
            <a:ext cx="4100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Question 5: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B483EC-D8A8-4297-8992-D2D155EAB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088" y="2361329"/>
            <a:ext cx="6169687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12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4486275" cy="4190302"/>
          </a:xfrm>
        </p:spPr>
        <p:txBody>
          <a:bodyPr anchor="t">
            <a:noAutofit/>
          </a:bodyPr>
          <a:lstStyle/>
          <a:p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The percentage of parents agreeing* that “school staff helps me understand how to apply for financial aid” rose from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46%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2016/17 to </a:t>
            </a:r>
            <a:r>
              <a:rPr lang="en-US" sz="4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61%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in 2017/18.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FD134-EC99-4C02-8DF8-D66E129951F0}"/>
              </a:ext>
            </a:extLst>
          </p:cNvPr>
          <p:cNvSpPr txBox="1"/>
          <p:nvPr/>
        </p:nvSpPr>
        <p:spPr>
          <a:xfrm>
            <a:off x="7157966" y="826532"/>
            <a:ext cx="41005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Who from your child’s school has spoken to you about the availability of financial aid? (You may choose more than one option.)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BB63-8802-421F-8C36-CE33EDA4E10E}"/>
              </a:ext>
            </a:extLst>
          </p:cNvPr>
          <p:cNvSpPr txBox="1"/>
          <p:nvPr/>
        </p:nvSpPr>
        <p:spPr>
          <a:xfrm>
            <a:off x="1409268" y="6435664"/>
            <a:ext cx="9373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GEAR UP Goal: 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90% of students and parents will agree with this statement by Year 6: “School staff helps me understand how to apply for financial aid.”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2C595-F422-467D-85CE-E29DAAA858DC}"/>
              </a:ext>
            </a:extLst>
          </p:cNvPr>
          <p:cNvSpPr txBox="1"/>
          <p:nvPr/>
        </p:nvSpPr>
        <p:spPr>
          <a:xfrm>
            <a:off x="838200" y="4647502"/>
            <a:ext cx="4413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All responses other than “</a:t>
            </a:r>
            <a:r>
              <a:rPr lang="en-US" sz="1100" i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 one</a:t>
            </a:r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” counted as agreeing for this question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165DC-816F-416E-B27D-D6BAB9ADC047}"/>
              </a:ext>
            </a:extLst>
          </p:cNvPr>
          <p:cNvSpPr txBox="1"/>
          <p:nvPr/>
        </p:nvSpPr>
        <p:spPr>
          <a:xfrm>
            <a:off x="7157966" y="457200"/>
            <a:ext cx="4100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Question 6: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2667C6-C0B3-447E-952D-17C4681D6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239" y="2248491"/>
            <a:ext cx="6169687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98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20C38B-3EC2-4422-8E81-BC222898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29E92-F442-457D-8D50-B80158EC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Performance Report due April 15</a:t>
            </a:r>
          </a:p>
          <a:p>
            <a:r>
              <a:rPr lang="en-US" dirty="0"/>
              <a:t>3 Overnight College Trips planned for Spring Break</a:t>
            </a:r>
          </a:p>
          <a:p>
            <a:r>
              <a:rPr lang="en-US" dirty="0"/>
              <a:t>3 PSAT/SAT Test Prep programs implemented earlier this semester; 1 more planned leading up to June test date</a:t>
            </a:r>
          </a:p>
          <a:p>
            <a:r>
              <a:rPr lang="en-US" dirty="0"/>
              <a:t>Secured 8 student spots to attend the Youth Leadership Summit at this summer’s GEAR UP Annual Conference (July 14-17)</a:t>
            </a:r>
          </a:p>
          <a:p>
            <a:r>
              <a:rPr lang="en-US" dirty="0"/>
              <a:t>UCLA Peer Leaders program, TBD in Summer</a:t>
            </a:r>
          </a:p>
        </p:txBody>
      </p:sp>
    </p:spTree>
    <p:extLst>
      <p:ext uri="{BB962C8B-B14F-4D97-AF65-F5344CB8AC3E}">
        <p14:creationId xmlns:p14="http://schemas.microsoft.com/office/powerpoint/2010/main" val="117922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31" y="1104899"/>
            <a:ext cx="4756893" cy="4657271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percentage of students scoring at or above grade level* in Common Core ELA grew by 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percentage points for Cohort 1 from 2014/15 to 15/16. For Cohort 2, the percentage grew by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12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points from 14/15 to 15/16, and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point from 15/16 to 16/17.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A82DA5-6228-4221-95F5-068B5543E90C}"/>
              </a:ext>
            </a:extLst>
          </p:cNvPr>
          <p:cNvSpPr txBox="1"/>
          <p:nvPr/>
        </p:nvSpPr>
        <p:spPr>
          <a:xfrm>
            <a:off x="361122" y="201478"/>
            <a:ext cx="5001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Met/Exceeded - ELA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25C7DE-EE43-43F0-B801-F2193524D8A3}"/>
              </a:ext>
            </a:extLst>
          </p:cNvPr>
          <p:cNvSpPr txBox="1"/>
          <p:nvPr/>
        </p:nvSpPr>
        <p:spPr>
          <a:xfrm>
            <a:off x="873651" y="5711015"/>
            <a:ext cx="3755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Includes test levels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Standard 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Exceeds Standard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2FE70-2B52-4CB7-B33B-BC6FB2A77905}"/>
              </a:ext>
            </a:extLst>
          </p:cNvPr>
          <p:cNvSpPr txBox="1"/>
          <p:nvPr/>
        </p:nvSpPr>
        <p:spPr>
          <a:xfrm>
            <a:off x="700932" y="6213859"/>
            <a:ext cx="10790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GEAR UP Goal: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of students scoring at or above grade level in Common Core ELA will increase by 3 points each year.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AEF859-743B-44D2-9BE7-6766E3013B3D}"/>
              </a:ext>
            </a:extLst>
          </p:cNvPr>
          <p:cNvSpPr txBox="1"/>
          <p:nvPr/>
        </p:nvSpPr>
        <p:spPr>
          <a:xfrm>
            <a:off x="6004193" y="5342392"/>
            <a:ext cx="5486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2017/18 11</a:t>
            </a:r>
            <a:r>
              <a:rPr lang="en-US" sz="1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graders included as a reference point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16F7F3-1FA3-468C-9669-E1E0ED1F2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37191"/>
            <a:ext cx="5486876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632-1D9A-4D5C-AEAC-EF470B8A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31" y="1104899"/>
            <a:ext cx="4756893" cy="4657271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percentage of students scoring at or above grade level* in Common Core Math grew by 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7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percentage points for Cohort 1 from 2014/15 to 15/16. For Cohort 2, the percentage grew by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points from 14/15 to 15/16, and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points from 15/16 to 16/17.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A82DA5-6228-4221-95F5-068B5543E90C}"/>
              </a:ext>
            </a:extLst>
          </p:cNvPr>
          <p:cNvSpPr txBox="1"/>
          <p:nvPr/>
        </p:nvSpPr>
        <p:spPr>
          <a:xfrm>
            <a:off x="361122" y="201478"/>
            <a:ext cx="5001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Met/Exceeded - Math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25C7DE-EE43-43F0-B801-F2193524D8A3}"/>
              </a:ext>
            </a:extLst>
          </p:cNvPr>
          <p:cNvSpPr txBox="1"/>
          <p:nvPr/>
        </p:nvSpPr>
        <p:spPr>
          <a:xfrm>
            <a:off x="1365949" y="5692220"/>
            <a:ext cx="3755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Includes test levels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Standard 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Exceeds Standard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72FE70-2B52-4CB7-B33B-BC6FB2A77905}"/>
              </a:ext>
            </a:extLst>
          </p:cNvPr>
          <p:cNvSpPr txBox="1"/>
          <p:nvPr/>
        </p:nvSpPr>
        <p:spPr>
          <a:xfrm>
            <a:off x="700932" y="6213859"/>
            <a:ext cx="10790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GEAR UP Goal: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Percent of students scoring at or above grade level in Common Core Math will increase by 3 points each year.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DADB7-28B8-4988-91E4-40FADB3BE94C}"/>
              </a:ext>
            </a:extLst>
          </p:cNvPr>
          <p:cNvSpPr txBox="1"/>
          <p:nvPr/>
        </p:nvSpPr>
        <p:spPr>
          <a:xfrm>
            <a:off x="6004193" y="5342392"/>
            <a:ext cx="5486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2017/18 11</a:t>
            </a:r>
            <a:r>
              <a:rPr lang="en-US" sz="1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graders included as a reference point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D7835C-B303-434C-A284-0D8C5116A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37190"/>
            <a:ext cx="5486876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AA319F-2CDA-4488-B359-106166FEF737}"/>
              </a:ext>
            </a:extLst>
          </p:cNvPr>
          <p:cNvSpPr txBox="1"/>
          <p:nvPr/>
        </p:nvSpPr>
        <p:spPr>
          <a:xfrm>
            <a:off x="361122" y="201478"/>
            <a:ext cx="5734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ELA Score Distribution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BE52589-E69A-4FC1-974D-A133025C5C4C}"/>
              </a:ext>
            </a:extLst>
          </p:cNvPr>
          <p:cNvSpPr txBox="1">
            <a:spLocks/>
          </p:cNvSpPr>
          <p:nvPr/>
        </p:nvSpPr>
        <p:spPr>
          <a:xfrm>
            <a:off x="8451986" y="1808502"/>
            <a:ext cx="3647775" cy="5408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take-aways: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Percentage of students meeting the standard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each year across both cohorts</a:t>
            </a:r>
          </a:p>
          <a:p>
            <a:pPr>
              <a:lnSpc>
                <a:spcPct val="100000"/>
              </a:lnSpc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Cohort 1 saw a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percentage of students not meeting the standard</a:t>
            </a:r>
          </a:p>
          <a:p>
            <a:pPr>
              <a:lnSpc>
                <a:spcPct val="100000"/>
              </a:lnSpc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E8893B7-F51D-404B-9469-952B5840A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39" y="1460763"/>
            <a:ext cx="8291279" cy="47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59F2-064C-454C-A52F-7028028B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225" y="1198564"/>
            <a:ext cx="3647775" cy="540868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 take-aways:</a:t>
            </a:r>
            <a:b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Percentage of students meeting the standard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across both cohorts</a:t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Percentage of students nearly meeting the standard has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across both cohorts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Cohort 1 saw a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percentage of students not meeting the standard, whereas Cohort 2 saw some fluctuation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A319F-2CDA-4488-B359-106166FEF737}"/>
              </a:ext>
            </a:extLst>
          </p:cNvPr>
          <p:cNvSpPr txBox="1"/>
          <p:nvPr/>
        </p:nvSpPr>
        <p:spPr>
          <a:xfrm>
            <a:off x="361122" y="201478"/>
            <a:ext cx="5001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Math Score Distribution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D9AA44-9732-4159-A0A9-4DE42C911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72" y="1441161"/>
            <a:ext cx="8279086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5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DA1E-36FC-4BC9-BF9C-81278D15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64" y="215446"/>
            <a:ext cx="8052708" cy="180181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Proxima Nova Cn Rg" panose="02000506030000020004" pitchFamily="50" charset="0"/>
              </a:rPr>
              <a:t>GEAR UP has successfully met its target of 38% of students achieving a 3.0 or better each year the program has been fully implemented.* This is particularly impressive as coursework and grading typically get more challenging as students' progress each grade level.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C0486A-AAD9-4B43-A065-32E120CA5F71}"/>
              </a:ext>
            </a:extLst>
          </p:cNvPr>
          <p:cNvSpPr txBox="1"/>
          <p:nvPr/>
        </p:nvSpPr>
        <p:spPr>
          <a:xfrm>
            <a:off x="527050" y="3119355"/>
            <a:ext cx="622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2060"/>
                </a:solidFill>
              </a:rPr>
              <a:t>38%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DC1D0C-97C6-4A20-A00F-7E4D1F7918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30441" y="1788695"/>
          <a:ext cx="9817769" cy="444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F41BB1-96FA-44C1-9925-7A9755F7BD53}"/>
              </a:ext>
            </a:extLst>
          </p:cNvPr>
          <p:cNvCxnSpPr/>
          <p:nvPr/>
        </p:nvCxnSpPr>
        <p:spPr>
          <a:xfrm>
            <a:off x="1074821" y="3288632"/>
            <a:ext cx="951296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0D5BBDB-9122-4F1E-B234-8B4BBFDD0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3471" y="420496"/>
            <a:ext cx="1933575" cy="1266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68E670-466E-4184-8EA7-CEC3FA0EF3E7}"/>
              </a:ext>
            </a:extLst>
          </p:cNvPr>
          <p:cNvSpPr txBox="1"/>
          <p:nvPr/>
        </p:nvSpPr>
        <p:spPr>
          <a:xfrm>
            <a:off x="5309507" y="6343650"/>
            <a:ext cx="6920592" cy="30777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>
                <a:solidFill>
                  <a:srgbClr val="002060"/>
                </a:solidFill>
              </a:rPr>
              <a:t>*</a:t>
            </a:r>
            <a:r>
              <a:rPr lang="en-US" sz="1400">
                <a:solidFill>
                  <a:srgbClr val="002060"/>
                </a:solidFill>
                <a:cs typeface="Calibri"/>
              </a:rPr>
              <a:t>The GEAR UP program was not fully staffed until the summer of 2015.</a:t>
            </a:r>
          </a:p>
        </p:txBody>
      </p:sp>
    </p:spTree>
    <p:extLst>
      <p:ext uri="{BB962C8B-B14F-4D97-AF65-F5344CB8AC3E}">
        <p14:creationId xmlns:p14="http://schemas.microsoft.com/office/powerpoint/2010/main" val="347432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96ADDD1-6821-4A67-B595-61062A39203C}"/>
              </a:ext>
            </a:extLst>
          </p:cNvPr>
          <p:cNvSpPr/>
          <p:nvPr/>
        </p:nvSpPr>
        <p:spPr>
          <a:xfrm>
            <a:off x="838200" y="2344782"/>
            <a:ext cx="330724" cy="215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06AC8-F566-4A83-8E10-8FE5DFD1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02" y="167177"/>
            <a:ext cx="10515600" cy="132556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Proxima Nova Cn Rg"/>
              </a:rPr>
              <a:t>There seems to be a fair amount of fluctuation between the groups of students receiving a 3.0 or better by term. In most cases GPA's decrease in the second semester, the only exception to this pattern is 8th grade for each cohort.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AE29DA-FF77-4D18-8C25-7F5CBDD519F2}"/>
              </a:ext>
            </a:extLst>
          </p:cNvPr>
          <p:cNvCxnSpPr>
            <a:stCxn id="2" idx="2"/>
          </p:cNvCxnSpPr>
          <p:nvPr/>
        </p:nvCxnSpPr>
        <p:spPr>
          <a:xfrm>
            <a:off x="6153204" y="1693784"/>
            <a:ext cx="0" cy="4384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760B26-AC69-4FAF-905E-4F4C25DFA5EA}"/>
              </a:ext>
            </a:extLst>
          </p:cNvPr>
          <p:cNvSpPr txBox="1"/>
          <p:nvPr/>
        </p:nvSpPr>
        <p:spPr>
          <a:xfrm>
            <a:off x="618877" y="1486894"/>
            <a:ext cx="163796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>
                <a:solidFill>
                  <a:schemeClr val="bg1">
                    <a:lumMod val="50000"/>
                  </a:schemeClr>
                </a:solidFill>
                <a:latin typeface="Proxima Nova Cn Rg" panose="02000506030000020004" pitchFamily="50" charset="0"/>
              </a:rPr>
              <a:t>COHORT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52D527-36D4-4648-A55C-E5E997CB2561}"/>
              </a:ext>
            </a:extLst>
          </p:cNvPr>
          <p:cNvSpPr txBox="1"/>
          <p:nvPr/>
        </p:nvSpPr>
        <p:spPr>
          <a:xfrm>
            <a:off x="6172200" y="1521411"/>
            <a:ext cx="1637966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>
                <a:solidFill>
                  <a:schemeClr val="bg1">
                    <a:lumMod val="50000"/>
                  </a:schemeClr>
                </a:solidFill>
                <a:latin typeface="Proxima Nova Cn Rg" panose="02000506030000020004" pitchFamily="50" charset="0"/>
              </a:rPr>
              <a:t>COHORT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AB30F1-AA01-4FCE-92FC-A57ED1456F1B}"/>
              </a:ext>
            </a:extLst>
          </p:cNvPr>
          <p:cNvSpPr txBox="1"/>
          <p:nvPr/>
        </p:nvSpPr>
        <p:spPr>
          <a:xfrm>
            <a:off x="6906397" y="6052841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85040-4468-47A4-A749-B5F5FA5B922B}"/>
              </a:ext>
            </a:extLst>
          </p:cNvPr>
          <p:cNvSpPr txBox="1"/>
          <p:nvPr/>
        </p:nvSpPr>
        <p:spPr>
          <a:xfrm>
            <a:off x="838200" y="6052841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F57395-8EC6-4E9E-9C18-0945D2592C8B}"/>
              </a:ext>
            </a:extLst>
          </p:cNvPr>
          <p:cNvSpPr txBox="1"/>
          <p:nvPr/>
        </p:nvSpPr>
        <p:spPr>
          <a:xfrm>
            <a:off x="8675341" y="6058797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093942-BC22-4A12-888F-152C80E3B817}"/>
              </a:ext>
            </a:extLst>
          </p:cNvPr>
          <p:cNvSpPr txBox="1"/>
          <p:nvPr/>
        </p:nvSpPr>
        <p:spPr>
          <a:xfrm>
            <a:off x="10367198" y="6052841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1D9B47B-E5A7-498A-BA5E-EB18D0273F1A}"/>
              </a:ext>
              <a:ext uri="{147F2762-F138-4A5C-976F-8EAC2B608ADB}">
                <a16:predDERef xmlns:a16="http://schemas.microsoft.com/office/drawing/2014/main" pred="{A7DC1D0C-97C6-4A20-A00F-7E4D1F7918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48320" y="1743061"/>
          <a:ext cx="5400923" cy="440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C26FA61-B703-4097-BFB4-919025469262}"/>
              </a:ext>
            </a:extLst>
          </p:cNvPr>
          <p:cNvSpPr txBox="1"/>
          <p:nvPr/>
        </p:nvSpPr>
        <p:spPr>
          <a:xfrm>
            <a:off x="2716204" y="6052841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03D7F8C1-B72E-4367-AA8C-2D7706C52AC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3131" y="1751416"/>
          <a:ext cx="5833391" cy="438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9E55ED-9E01-4AA7-9C2F-2830E0AD22D1}"/>
              </a:ext>
            </a:extLst>
          </p:cNvPr>
          <p:cNvSpPr/>
          <p:nvPr/>
        </p:nvSpPr>
        <p:spPr>
          <a:xfrm>
            <a:off x="4912717" y="2237113"/>
            <a:ext cx="184186" cy="215335"/>
          </a:xfrm>
          <a:prstGeom prst="roundRect">
            <a:avLst/>
          </a:prstGeom>
          <a:solidFill>
            <a:srgbClr val="69D8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4955D1-0D12-4BEC-ACE5-BE70039A3A1F}"/>
              </a:ext>
            </a:extLst>
          </p:cNvPr>
          <p:cNvSpPr txBox="1"/>
          <p:nvPr/>
        </p:nvSpPr>
        <p:spPr>
          <a:xfrm>
            <a:off x="4530966" y="6054263"/>
            <a:ext cx="8348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  <a:r>
              <a:rPr lang="en-US" sz="900" i="1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900" i="1">
                <a:solidFill>
                  <a:schemeClr val="tx1">
                    <a:lumMod val="50000"/>
                    <a:lumOff val="50000"/>
                  </a:schemeClr>
                </a:solidFill>
              </a:rPr>
              <a:t> Grade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26E792F-4F60-45A8-BD39-E14F168476A4}"/>
              </a:ext>
            </a:extLst>
          </p:cNvPr>
          <p:cNvSpPr/>
          <p:nvPr/>
        </p:nvSpPr>
        <p:spPr>
          <a:xfrm>
            <a:off x="10752204" y="2237113"/>
            <a:ext cx="184186" cy="215335"/>
          </a:xfrm>
          <a:prstGeom prst="roundRect">
            <a:avLst/>
          </a:prstGeom>
          <a:solidFill>
            <a:srgbClr val="69D8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2112-474A-43DA-BB1D-17E894A7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2060"/>
                </a:solidFill>
                <a:latin typeface="Proxima Nova Cn Rg" panose="02000506030000020004" pitchFamily="50" charset="0"/>
              </a:rPr>
              <a:t>Counseling/Advising Impact on GPA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CED651-644F-4BD3-ADB3-243E3DCDC52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23295" r="16016" b="26421"/>
          <a:stretch/>
        </p:blipFill>
        <p:spPr bwMode="auto">
          <a:xfrm>
            <a:off x="1273215" y="1967696"/>
            <a:ext cx="9954228" cy="46761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72CC95-CDFC-42FC-9D89-8B8064F0133C}"/>
              </a:ext>
            </a:extLst>
          </p:cNvPr>
          <p:cNvSpPr txBox="1"/>
          <p:nvPr/>
        </p:nvSpPr>
        <p:spPr>
          <a:xfrm>
            <a:off x="5092861" y="6489978"/>
            <a:ext cx="6794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Proxima Nova Rg" panose="02000506030000020004" pitchFamily="50" charset="0"/>
                <a:ea typeface="+mn-ea"/>
                <a:cs typeface="+mn-cs"/>
              </a:rPr>
              <a:t>Data represented above is from the 2016/17 academic year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35BC6-A9F0-49B7-9674-FF9EE64E8141}"/>
              </a:ext>
            </a:extLst>
          </p:cNvPr>
          <p:cNvGrpSpPr/>
          <p:nvPr/>
        </p:nvGrpSpPr>
        <p:grpSpPr>
          <a:xfrm>
            <a:off x="7239000" y="2882135"/>
            <a:ext cx="3547641" cy="2558234"/>
            <a:chOff x="7239000" y="2882135"/>
            <a:chExt cx="3547641" cy="255823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3E7B68-5963-4F17-8830-8D4EC8519C33}"/>
                </a:ext>
              </a:extLst>
            </p:cNvPr>
            <p:cNvSpPr txBox="1"/>
            <p:nvPr/>
          </p:nvSpPr>
          <p:spPr>
            <a:xfrm>
              <a:off x="7239000" y="4794038"/>
              <a:ext cx="354764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Proxima Nova Rg" panose="02000506030000020004" pitchFamily="50" charset="0"/>
                  <a:ea typeface="+mn-ea"/>
                  <a:cs typeface="+mn-cs"/>
                </a:rPr>
                <a:t>Out of the three types of counseling/advising provided, individual/small group advising seemed to have the greatest impact.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2DF0F31-0475-471D-AEB0-AF6F1DF66C08}"/>
                </a:ext>
              </a:extLst>
            </p:cNvPr>
            <p:cNvSpPr/>
            <p:nvPr/>
          </p:nvSpPr>
          <p:spPr>
            <a:xfrm>
              <a:off x="7338349" y="2882135"/>
              <a:ext cx="1921397" cy="18527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A3F2F68-338A-45FF-8D52-7C6BEF8AD8A9}"/>
              </a:ext>
            </a:extLst>
          </p:cNvPr>
          <p:cNvGrpSpPr/>
          <p:nvPr/>
        </p:nvGrpSpPr>
        <p:grpSpPr>
          <a:xfrm>
            <a:off x="3078869" y="1406195"/>
            <a:ext cx="3171460" cy="1637947"/>
            <a:chOff x="3078869" y="1406195"/>
            <a:chExt cx="3171460" cy="163794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6E05E5-ED73-455F-BEF3-F4893416DB60}"/>
                </a:ext>
              </a:extLst>
            </p:cNvPr>
            <p:cNvSpPr txBox="1"/>
            <p:nvPr/>
          </p:nvSpPr>
          <p:spPr>
            <a:xfrm>
              <a:off x="3078869" y="1406195"/>
              <a:ext cx="317146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Proxima Nova Rg" panose="02000506030000020004" pitchFamily="50" charset="0"/>
                  <a:ea typeface="+mn-ea"/>
                  <a:cs typeface="+mn-cs"/>
                </a:rPr>
                <a:t>Students that received counseling/advising support had better outcomes than students without this type of support when comparing changes in GPA throughout the school year. 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EC102C4-5F98-4248-ABB7-3B0EFAE449DB}"/>
                </a:ext>
              </a:extLst>
            </p:cNvPr>
            <p:cNvCxnSpPr/>
            <p:nvPr/>
          </p:nvCxnSpPr>
          <p:spPr>
            <a:xfrm>
              <a:off x="3414532" y="2740297"/>
              <a:ext cx="0" cy="3038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16ED0A-E8B3-4BB2-A622-BE27575B504F}"/>
                </a:ext>
              </a:extLst>
            </p:cNvPr>
            <p:cNvCxnSpPr/>
            <p:nvPr/>
          </p:nvCxnSpPr>
          <p:spPr>
            <a:xfrm>
              <a:off x="4990616" y="2730692"/>
              <a:ext cx="0" cy="3038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707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59F2-064C-454C-A52F-7028028B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7188" y="749439"/>
            <a:ext cx="3390900" cy="4413417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The percentage of students agreeing* that "I know which A-G courses I need to pass with a 'C' or better to get into college” grew by </a:t>
            </a:r>
            <a:r>
              <a:rPr lang="en-US" sz="3000" b="1" dirty="0">
                <a:solidFill>
                  <a:srgbClr val="002060"/>
                </a:solidFill>
                <a:latin typeface="+mn-lt"/>
              </a:rPr>
              <a:t>63% </a:t>
            </a:r>
            <a:r>
              <a:rPr lang="en-US" sz="2600" dirty="0">
                <a:solidFill>
                  <a:srgbClr val="002060"/>
                </a:solidFill>
              </a:rPr>
              <a:t>from 2016/17 to 17/18. Although both cohorts experienced significant increases, the greater gain was seen in Cohort 1.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A319F-2CDA-4488-B359-106166FEF737}"/>
              </a:ext>
            </a:extLst>
          </p:cNvPr>
          <p:cNvSpPr txBox="1"/>
          <p:nvPr/>
        </p:nvSpPr>
        <p:spPr>
          <a:xfrm>
            <a:off x="361122" y="201478"/>
            <a:ext cx="500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Students’ Knowledge Around A-G Requirements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7D350F-87C3-4887-AC06-71CDE10B953E}"/>
              </a:ext>
            </a:extLst>
          </p:cNvPr>
          <p:cNvSpPr txBox="1"/>
          <p:nvPr/>
        </p:nvSpPr>
        <p:spPr>
          <a:xfrm>
            <a:off x="8487188" y="5624521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2060"/>
                </a:solidFill>
                <a:latin typeface="+mj-lt"/>
              </a:rPr>
              <a:t>* 2016/17 responses counted towards this question include “</a:t>
            </a:r>
            <a:r>
              <a:rPr lang="en-US" sz="1200" i="1">
                <a:solidFill>
                  <a:srgbClr val="002060"/>
                </a:solidFill>
                <a:latin typeface="+mj-lt"/>
              </a:rPr>
              <a:t>Completely true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” and “</a:t>
            </a:r>
            <a:r>
              <a:rPr lang="en-US" sz="1200" i="1">
                <a:solidFill>
                  <a:srgbClr val="002060"/>
                </a:solidFill>
                <a:latin typeface="+mj-lt"/>
              </a:rPr>
              <a:t>Mostly true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01D24B-387E-4FD6-AACC-DC9FE9154A6D}"/>
              </a:ext>
            </a:extLst>
          </p:cNvPr>
          <p:cNvSpPr txBox="1"/>
          <p:nvPr/>
        </p:nvSpPr>
        <p:spPr>
          <a:xfrm>
            <a:off x="8487188" y="6086185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2060"/>
                </a:solidFill>
                <a:latin typeface="+mj-lt"/>
              </a:rPr>
              <a:t>* 2017/18 responses counted towards this question include “</a:t>
            </a:r>
            <a:r>
              <a:rPr lang="en-US" sz="1200" i="1">
                <a:solidFill>
                  <a:srgbClr val="002060"/>
                </a:solidFill>
                <a:latin typeface="+mj-lt"/>
              </a:rPr>
              <a:t>Strongly agree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” and “</a:t>
            </a:r>
            <a:r>
              <a:rPr lang="en-US" sz="1200" i="1">
                <a:solidFill>
                  <a:srgbClr val="002060"/>
                </a:solidFill>
                <a:latin typeface="+mj-lt"/>
              </a:rPr>
              <a:t>Agree</a:t>
            </a:r>
            <a:r>
              <a:rPr lang="en-US" sz="1200">
                <a:solidFill>
                  <a:srgbClr val="002060"/>
                </a:solidFill>
                <a:latin typeface="+mj-lt"/>
              </a:rPr>
              <a:t>”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51D3B6-2062-4483-8CF7-30A0E47B877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4777" y="5756136"/>
          <a:ext cx="1574800" cy="7048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5775">
                  <a:extLst>
                    <a:ext uri="{9D8B030D-6E8A-4147-A177-3AD203B41FA5}">
                      <a16:colId xmlns:a16="http://schemas.microsoft.com/office/drawing/2014/main" val="1656398677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3739368906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5793976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60724955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Cohort Progression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604926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2016/17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2017/18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19272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Cohort 1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8th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→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9th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677605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Cohort 2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9th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→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10th</a:t>
                      </a:r>
                      <a:endParaRPr lang="en-US" sz="900" b="0" i="0" u="none" strike="noStrike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804874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C28E982-2214-40CC-B76D-F518933C6F3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1121" y="749439"/>
          <a:ext cx="7555963" cy="487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115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1517</Words>
  <Application>Microsoft Office PowerPoint</Application>
  <PresentationFormat>Widescreen</PresentationFormat>
  <Paragraphs>116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Proxima Nova Cn Rg</vt:lpstr>
      <vt:lpstr>Proxima Nova Rg</vt:lpstr>
      <vt:lpstr>Office Theme</vt:lpstr>
      <vt:lpstr>1_Office Theme</vt:lpstr>
      <vt:lpstr>YPICS GEAR UP</vt:lpstr>
      <vt:lpstr>The percentage of students scoring at or above grade level* in Common Core ELA grew by 8 percentage points for Cohort 1 from 2014/15 to 15/16. For Cohort 2, the percentage grew by 12 points from 14/15 to 15/16, and 1 point from 15/16 to 16/17.</vt:lpstr>
      <vt:lpstr>The percentage of students scoring at or above grade level* in Common Core Math grew by 7 percentage points for Cohort 1 from 2014/15 to 15/16. For Cohort 2, the percentage grew by 2 points from 14/15 to 15/16, and 2 points from 15/16 to 16/17.</vt:lpstr>
      <vt:lpstr>PowerPoint Presentation</vt:lpstr>
      <vt:lpstr>Key take-aways:  Percentage of students meeting the standard increased across both cohorts  Percentage of students nearly meeting the standard has decreased across both cohorts   Cohort 1 saw a decrease in percentage of students not meeting the standard, whereas Cohort 2 saw some fluctuation</vt:lpstr>
      <vt:lpstr>GEAR UP has successfully met its target of 38% of students achieving a 3.0 or better each year the program has been fully implemented.* This is particularly impressive as coursework and grading typically get more challenging as students' progress each grade level. </vt:lpstr>
      <vt:lpstr>There seems to be a fair amount of fluctuation between the groups of students receiving a 3.0 or better by term. In most cases GPA's decrease in the second semester, the only exception to this pattern is 8th grade for each cohort.</vt:lpstr>
      <vt:lpstr>Counseling/Advising Impact on GPA</vt:lpstr>
      <vt:lpstr>The percentage of students agreeing* that "I know which A-G courses I need to pass with a 'C' or better to get into college” grew by 63% from 2016/17 to 17/18. Although both cohorts experienced significant increases, the greater gain was seen in Cohort 1.</vt:lpstr>
      <vt:lpstr>The percentage of parents reporting that school staff had helped them understand which A-G courses were needed for college entry* rose from 52% in 2016/17 to 72% in 2017/18.</vt:lpstr>
      <vt:lpstr>The percentage of parents agreeing* that “school staff helps me understand necessary courses for my child to graduate high school” rose from 62% in 2016/17 to 83% in 2017/18.</vt:lpstr>
      <vt:lpstr>The percentage of parents reporting that school staff had helped them understand which A-G courses were needed for college entry* rose from 52% in 2016/17 to 73% in 2017/18.</vt:lpstr>
      <vt:lpstr>The percentage of parents agreeing* that “school staff helps me understand how to assist my child in applying for college” rose from 50% in 2016/17 to 67% in 2017/18.</vt:lpstr>
      <vt:lpstr>The percentage of parents agreeing* that “school staff helps me understand how to apply for financial aid” rose from 46% in 2016/17 to 61% in 2017/18.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YPICS GEAR UP</dc:title>
  <dc:creator>Nicholas Wu</dc:creator>
  <cp:lastModifiedBy>Nicholas Wu</cp:lastModifiedBy>
  <cp:revision>1</cp:revision>
  <dcterms:created xsi:type="dcterms:W3CDTF">2019-03-18T23:34:56Z</dcterms:created>
  <dcterms:modified xsi:type="dcterms:W3CDTF">2019-03-18T23:37:27Z</dcterms:modified>
</cp:coreProperties>
</file>