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5143500" cx="9144000"/>
  <p:notesSz cx="6858000" cy="9144000"/>
  <p:embeddedFontLst>
    <p:embeddedFont>
      <p:font typeface="Montserrat SemiBold"/>
      <p:regular r:id="rId28"/>
      <p:bold r:id="rId29"/>
      <p:italic r:id="rId30"/>
      <p:boldItalic r:id="rId31"/>
    </p:embeddedFont>
    <p:embeddedFont>
      <p:font typeface="Montserrat"/>
      <p:regular r:id="rId32"/>
      <p:bold r:id="rId33"/>
      <p:italic r:id="rId34"/>
      <p:boldItalic r:id="rId35"/>
    </p:embeddedFont>
    <p:embeddedFont>
      <p:font typeface="Londrina Solid"/>
      <p:regular r:id="rId36"/>
    </p:embeddedFont>
    <p:embeddedFont>
      <p:font typeface="Licorice"/>
      <p:regular r:id="rId37"/>
    </p:embeddedFont>
    <p:embeddedFont>
      <p:font typeface="ABeeZee"/>
      <p:regular r:id="rId38"/>
      <p: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MontserratSemiBold-regular.fntdata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MontserratSemiBold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MontserratSemiBold-boldItalic.fntdata"/><Relationship Id="rId30" Type="http://schemas.openxmlformats.org/officeDocument/2006/relationships/font" Target="fonts/MontserratSemiBold-italic.fntdata"/><Relationship Id="rId11" Type="http://schemas.openxmlformats.org/officeDocument/2006/relationships/slide" Target="slides/slide6.xml"/><Relationship Id="rId33" Type="http://schemas.openxmlformats.org/officeDocument/2006/relationships/font" Target="fonts/Montserrat-bold.fntdata"/><Relationship Id="rId10" Type="http://schemas.openxmlformats.org/officeDocument/2006/relationships/slide" Target="slides/slide5.xml"/><Relationship Id="rId32" Type="http://schemas.openxmlformats.org/officeDocument/2006/relationships/font" Target="fonts/Montserrat-regular.fntdata"/><Relationship Id="rId13" Type="http://schemas.openxmlformats.org/officeDocument/2006/relationships/slide" Target="slides/slide8.xml"/><Relationship Id="rId35" Type="http://schemas.openxmlformats.org/officeDocument/2006/relationships/font" Target="fonts/Montserrat-boldItalic.fntdata"/><Relationship Id="rId12" Type="http://schemas.openxmlformats.org/officeDocument/2006/relationships/slide" Target="slides/slide7.xml"/><Relationship Id="rId34" Type="http://schemas.openxmlformats.org/officeDocument/2006/relationships/font" Target="fonts/Montserrat-italic.fntdata"/><Relationship Id="rId15" Type="http://schemas.openxmlformats.org/officeDocument/2006/relationships/slide" Target="slides/slide10.xml"/><Relationship Id="rId37" Type="http://schemas.openxmlformats.org/officeDocument/2006/relationships/font" Target="fonts/Licorice-regular.fntdata"/><Relationship Id="rId14" Type="http://schemas.openxmlformats.org/officeDocument/2006/relationships/slide" Target="slides/slide9.xml"/><Relationship Id="rId36" Type="http://schemas.openxmlformats.org/officeDocument/2006/relationships/font" Target="fonts/LondrinaSolid-regular.fntdata"/><Relationship Id="rId17" Type="http://schemas.openxmlformats.org/officeDocument/2006/relationships/slide" Target="slides/slide12.xml"/><Relationship Id="rId39" Type="http://schemas.openxmlformats.org/officeDocument/2006/relationships/font" Target="fonts/ABeeZee-italic.fntdata"/><Relationship Id="rId16" Type="http://schemas.openxmlformats.org/officeDocument/2006/relationships/slide" Target="slides/slide11.xml"/><Relationship Id="rId38" Type="http://schemas.openxmlformats.org/officeDocument/2006/relationships/font" Target="fonts/ABeeZee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3d107197ad_1_8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3d107197ad_1_8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3d107197ad_1_9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3d107197ad_1_9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3d107197ad_1_8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3d107197ad_1_8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517e24d7d1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517e24d7d1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3d107197ad_1_8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3d107197ad_1_8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517e24d7d1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1517e24d7d1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3d107197ad_1_7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13d107197ad_1_7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315201addd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1315201addd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517e24d7d1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1517e24d7d1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3d107197ad_1_8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13d107197ad_1_8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497e2856d9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1497e2856d9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517e24d7d1_0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517e24d7d1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497e2856d9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497e2856d9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497e2856d9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1497e2856d9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315201addd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1315201addd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517e24d7d1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1517e24d7d1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517e24d7d1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517e24d7d1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3d107197ad_1_9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3d107197ad_1_9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3d107197ad_1_4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13d107197ad_1_4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517e24d7d1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517e24d7d1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3d107197ad_1_5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3d107197ad_1_5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517e24d7d1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517e24d7d1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Relationship Id="rId4" Type="http://schemas.openxmlformats.org/officeDocument/2006/relationships/image" Target="../media/image5.png"/><Relationship Id="rId5" Type="http://schemas.openxmlformats.org/officeDocument/2006/relationships/image" Target="../media/image1.png"/><Relationship Id="rId6" Type="http://schemas.openxmlformats.org/officeDocument/2006/relationships/hyperlink" Target="http://www.youtube.com/watch?v=RUyZeic_BaE" TargetMode="External"/><Relationship Id="rId7" Type="http://schemas.openxmlformats.org/officeDocument/2006/relationships/image" Target="../media/image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Relationship Id="rId4" Type="http://schemas.openxmlformats.org/officeDocument/2006/relationships/image" Target="../media/image33.png"/><Relationship Id="rId5" Type="http://schemas.openxmlformats.org/officeDocument/2006/relationships/image" Target="../media/image22.png"/><Relationship Id="rId6" Type="http://schemas.openxmlformats.org/officeDocument/2006/relationships/image" Target="../media/image21.png"/><Relationship Id="rId7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2.png"/><Relationship Id="rId4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jpg"/><Relationship Id="rId4" Type="http://schemas.openxmlformats.org/officeDocument/2006/relationships/image" Target="../media/image5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0.png"/><Relationship Id="rId4" Type="http://schemas.openxmlformats.org/officeDocument/2006/relationships/image" Target="../media/image30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jpg"/><Relationship Id="rId4" Type="http://schemas.openxmlformats.org/officeDocument/2006/relationships/image" Target="../media/image3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1.png"/><Relationship Id="rId4" Type="http://schemas.openxmlformats.org/officeDocument/2006/relationships/image" Target="../media/image38.png"/><Relationship Id="rId5" Type="http://schemas.openxmlformats.org/officeDocument/2006/relationships/image" Target="../media/image3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jpg"/><Relationship Id="rId4" Type="http://schemas.openxmlformats.org/officeDocument/2006/relationships/image" Target="../media/image51.png"/><Relationship Id="rId5" Type="http://schemas.openxmlformats.org/officeDocument/2006/relationships/image" Target="../media/image4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jpg"/><Relationship Id="rId4" Type="http://schemas.openxmlformats.org/officeDocument/2006/relationships/image" Target="../media/image38.png"/><Relationship Id="rId5" Type="http://schemas.openxmlformats.org/officeDocument/2006/relationships/image" Target="../media/image3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jpg"/><Relationship Id="rId4" Type="http://schemas.openxmlformats.org/officeDocument/2006/relationships/image" Target="../media/image42.png"/><Relationship Id="rId5" Type="http://schemas.openxmlformats.org/officeDocument/2006/relationships/image" Target="../media/image3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jpg"/><Relationship Id="rId4" Type="http://schemas.openxmlformats.org/officeDocument/2006/relationships/image" Target="../media/image37.png"/><Relationship Id="rId5" Type="http://schemas.openxmlformats.org/officeDocument/2006/relationships/image" Target="../media/image39.png"/><Relationship Id="rId6" Type="http://schemas.openxmlformats.org/officeDocument/2006/relationships/image" Target="../media/image3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Relationship Id="rId4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Relationship Id="rId4" Type="http://schemas.openxmlformats.org/officeDocument/2006/relationships/image" Target="../media/image4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22.png"/><Relationship Id="rId6" Type="http://schemas.openxmlformats.org/officeDocument/2006/relationships/image" Target="../media/image4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Relationship Id="rId4" Type="http://schemas.openxmlformats.org/officeDocument/2006/relationships/image" Target="../media/image47.png"/><Relationship Id="rId5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6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32287" y="2909500"/>
            <a:ext cx="2879425" cy="2052599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3207150" y="3663675"/>
            <a:ext cx="2879400" cy="831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st="47625">
              <a:srgbClr val="FF99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Avenir"/>
                <a:ea typeface="Avenir"/>
                <a:cs typeface="Avenir"/>
                <a:sym typeface="Avenir"/>
              </a:rPr>
              <a:t>~Executive Director Report~</a:t>
            </a:r>
            <a:endParaRPr b="1" sz="1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Avenir"/>
                <a:ea typeface="Avenir"/>
                <a:cs typeface="Avenir"/>
                <a:sym typeface="Avenir"/>
              </a:rPr>
              <a:t>September</a:t>
            </a:r>
            <a:r>
              <a:rPr b="1" lang="en" sz="1300">
                <a:latin typeface="Avenir"/>
                <a:ea typeface="Avenir"/>
                <a:cs typeface="Avenir"/>
                <a:sym typeface="Avenir"/>
              </a:rPr>
              <a:t> 2022</a:t>
            </a:r>
            <a:endParaRPr b="1" sz="13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59" name="Google Shape;5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2050" y="3994563"/>
            <a:ext cx="229250" cy="22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8475" y="4011000"/>
            <a:ext cx="229250" cy="22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3575" y="3994550"/>
            <a:ext cx="229250" cy="22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9950" y="4011000"/>
            <a:ext cx="229250" cy="22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087521">
            <a:off x="427489" y="4006915"/>
            <a:ext cx="218921" cy="218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30687">
            <a:off x="703875" y="4036126"/>
            <a:ext cx="187675" cy="18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02800" y="4015321"/>
            <a:ext cx="187675" cy="18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311650">
            <a:off x="840224" y="4017441"/>
            <a:ext cx="199826" cy="199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0113" y="4015346"/>
            <a:ext cx="187675" cy="18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5625" y="4022521"/>
            <a:ext cx="187675" cy="18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84504">
            <a:off x="1190975" y="4015321"/>
            <a:ext cx="187675" cy="18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0125" y="3949796"/>
            <a:ext cx="187675" cy="18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8625" y="3949796"/>
            <a:ext cx="187675" cy="18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2538" y="3949796"/>
            <a:ext cx="187675" cy="18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48600" y="4036108"/>
            <a:ext cx="187675" cy="187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usique de la bande originale de Forrest Gump écrite par Alan Silvestri." id="74" name="Google Shape;74;p13" title="Forrest Gump : I'm Forrest... Forrest Gump (Alan Silvestri) - HD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62450" y="4635275"/>
            <a:ext cx="494450" cy="37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2"/>
          <p:cNvSpPr/>
          <p:nvPr/>
        </p:nvSpPr>
        <p:spPr>
          <a:xfrm>
            <a:off x="3150" y="-125"/>
            <a:ext cx="4569900" cy="5143500"/>
          </a:xfrm>
          <a:prstGeom prst="rect">
            <a:avLst/>
          </a:prstGeom>
          <a:solidFill>
            <a:srgbClr val="CBF0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22"/>
          <p:cNvSpPr txBox="1"/>
          <p:nvPr>
            <p:ph type="title"/>
          </p:nvPr>
        </p:nvSpPr>
        <p:spPr>
          <a:xfrm>
            <a:off x="2549400" y="-107050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500">
                <a:latin typeface="Licorice"/>
                <a:ea typeface="Licorice"/>
                <a:cs typeface="Licorice"/>
                <a:sym typeface="Licorice"/>
              </a:rPr>
              <a:t>Website Updates</a:t>
            </a:r>
            <a:endParaRPr b="1" sz="5500">
              <a:latin typeface="Licorice"/>
              <a:ea typeface="Licorice"/>
              <a:cs typeface="Licorice"/>
              <a:sym typeface="Licorice"/>
            </a:endParaRPr>
          </a:p>
        </p:txBody>
      </p:sp>
      <p:pic>
        <p:nvPicPr>
          <p:cNvPr id="152" name="Google Shape;15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162194">
            <a:off x="7131901" y="3674525"/>
            <a:ext cx="2049926" cy="136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150" y="1482176"/>
            <a:ext cx="4387901" cy="2705401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4" name="Google Shape;154;p22"/>
          <p:cNvSpPr txBox="1"/>
          <p:nvPr/>
        </p:nvSpPr>
        <p:spPr>
          <a:xfrm>
            <a:off x="5122100" y="1836825"/>
            <a:ext cx="3486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Avenir"/>
              <a:buChar char="●"/>
            </a:pPr>
            <a:r>
              <a:rPr lang="en" sz="1600">
                <a:latin typeface="Avenir"/>
                <a:ea typeface="Avenir"/>
                <a:cs typeface="Avenir"/>
                <a:sym typeface="Avenir"/>
              </a:rPr>
              <a:t>Going through page by page and helping to create more of an experience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Avenir"/>
              <a:buChar char="●"/>
            </a:pPr>
            <a:r>
              <a:rPr lang="en" sz="1600">
                <a:latin typeface="Avenir"/>
                <a:ea typeface="Avenir"/>
                <a:cs typeface="Avenir"/>
                <a:sym typeface="Avenir"/>
              </a:rPr>
              <a:t>Phase 1 &amp; 2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Avenir"/>
              <a:buChar char="●"/>
            </a:pPr>
            <a:r>
              <a:rPr lang="en" sz="1600">
                <a:latin typeface="Avenir"/>
                <a:ea typeface="Avenir"/>
                <a:cs typeface="Avenir"/>
                <a:sym typeface="Avenir"/>
              </a:rPr>
              <a:t>Provide information and resources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1" name="Google Shape;16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3"/>
          <p:cNvSpPr txBox="1"/>
          <p:nvPr/>
        </p:nvSpPr>
        <p:spPr>
          <a:xfrm>
            <a:off x="679650" y="274350"/>
            <a:ext cx="7784700" cy="2647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0">
                <a:latin typeface="Licorice"/>
                <a:ea typeface="Licorice"/>
                <a:cs typeface="Licorice"/>
                <a:sym typeface="Licorice"/>
              </a:rPr>
              <a:t>Department &amp; Program Updates</a:t>
            </a:r>
            <a:endParaRPr b="1" sz="8000">
              <a:latin typeface="Licorice"/>
              <a:ea typeface="Licorice"/>
              <a:cs typeface="Licorice"/>
              <a:sym typeface="Licoric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4"/>
          <p:cNvSpPr txBox="1"/>
          <p:nvPr/>
        </p:nvSpPr>
        <p:spPr>
          <a:xfrm>
            <a:off x="3028050" y="141200"/>
            <a:ext cx="3087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000000"/>
                </a:solidFill>
                <a:latin typeface="Licorice"/>
                <a:ea typeface="Licorice"/>
                <a:cs typeface="Licorice"/>
                <a:sym typeface="Licorice"/>
              </a:rPr>
              <a:t>Here to Help!</a:t>
            </a:r>
            <a:endParaRPr b="1" sz="4800">
              <a:solidFill>
                <a:srgbClr val="000000"/>
              </a:solidFill>
              <a:latin typeface="Licorice"/>
              <a:ea typeface="Licorice"/>
              <a:cs typeface="Licorice"/>
              <a:sym typeface="Licorice"/>
            </a:endParaRPr>
          </a:p>
        </p:txBody>
      </p:sp>
      <p:sp>
        <p:nvSpPr>
          <p:cNvPr id="168" name="Google Shape;168;p24"/>
          <p:cNvSpPr txBox="1"/>
          <p:nvPr/>
        </p:nvSpPr>
        <p:spPr>
          <a:xfrm>
            <a:off x="617700" y="1597075"/>
            <a:ext cx="3954300" cy="37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6629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16"/>
              <a:buFont typeface="ABeeZee"/>
              <a:buChar char="●"/>
            </a:pPr>
            <a:r>
              <a:rPr lang="en" sz="2016">
                <a:solidFill>
                  <a:srgbClr val="595959"/>
                </a:solidFill>
                <a:latin typeface="ABeeZee"/>
                <a:ea typeface="ABeeZee"/>
                <a:cs typeface="ABeeZee"/>
                <a:sym typeface="ABeeZee"/>
              </a:rPr>
              <a:t>Orientation Meetings</a:t>
            </a:r>
            <a:endParaRPr sz="2016">
              <a:solidFill>
                <a:srgbClr val="595959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-356629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16"/>
              <a:buFont typeface="ABeeZee"/>
              <a:buChar char="●"/>
            </a:pPr>
            <a:r>
              <a:rPr lang="en" sz="2016">
                <a:solidFill>
                  <a:srgbClr val="595959"/>
                </a:solidFill>
                <a:latin typeface="ABeeZee"/>
                <a:ea typeface="ABeeZee"/>
                <a:cs typeface="ABeeZee"/>
                <a:sym typeface="ABeeZee"/>
              </a:rPr>
              <a:t>Homeschool Helper</a:t>
            </a:r>
            <a:endParaRPr sz="2016">
              <a:solidFill>
                <a:srgbClr val="595959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-356629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16"/>
              <a:buFont typeface="ABeeZee"/>
              <a:buChar char="●"/>
            </a:pPr>
            <a:r>
              <a:rPr lang="en" sz="2016">
                <a:solidFill>
                  <a:srgbClr val="595959"/>
                </a:solidFill>
                <a:latin typeface="ABeeZee"/>
                <a:ea typeface="ABeeZee"/>
                <a:cs typeface="ABeeZee"/>
                <a:sym typeface="ABeeZee"/>
              </a:rPr>
              <a:t>Social Media</a:t>
            </a:r>
            <a:endParaRPr sz="2016">
              <a:solidFill>
                <a:srgbClr val="595959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35">
              <a:solidFill>
                <a:srgbClr val="595959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</p:txBody>
      </p:sp>
      <p:pic>
        <p:nvPicPr>
          <p:cNvPr id="169" name="Google Shape;169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1576"/>
            <a:ext cx="2676552" cy="119975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4"/>
          <p:cNvSpPr txBox="1"/>
          <p:nvPr/>
        </p:nvSpPr>
        <p:spPr>
          <a:xfrm rot="-321086">
            <a:off x="471024" y="124606"/>
            <a:ext cx="1585812" cy="41553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ABeeZee"/>
                <a:ea typeface="ABeeZee"/>
                <a:cs typeface="ABeeZee"/>
                <a:sym typeface="ABeeZee"/>
              </a:rPr>
              <a:t>Family Liaisons</a:t>
            </a:r>
            <a:endParaRPr b="1" sz="900"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171" name="Google Shape;171;p24"/>
          <p:cNvSpPr txBox="1"/>
          <p:nvPr/>
        </p:nvSpPr>
        <p:spPr>
          <a:xfrm rot="244714">
            <a:off x="946820" y="769063"/>
            <a:ext cx="1564863" cy="40027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ABeeZee"/>
                <a:ea typeface="ABeeZee"/>
                <a:cs typeface="ABeeZee"/>
                <a:sym typeface="ABeeZee"/>
              </a:rPr>
              <a:t>A great team!</a:t>
            </a:r>
            <a:endParaRPr b="1">
              <a:latin typeface="ABeeZee"/>
              <a:ea typeface="ABeeZee"/>
              <a:cs typeface="ABeeZee"/>
              <a:sym typeface="ABeeZee"/>
            </a:endParaRPr>
          </a:p>
        </p:txBody>
      </p:sp>
      <p:pic>
        <p:nvPicPr>
          <p:cNvPr id="172" name="Google Shape;17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5200" y="1026575"/>
            <a:ext cx="4058875" cy="405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25934" y="3963025"/>
            <a:ext cx="1504273" cy="1002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4"/>
          <p:cNvPicPr preferRelativeResize="0"/>
          <p:nvPr/>
        </p:nvPicPr>
        <p:blipFill rotWithShape="1">
          <a:blip r:embed="rId6">
            <a:alphaModFix/>
          </a:blip>
          <a:srcRect b="14694" l="13900" r="14925" t="15031"/>
          <a:stretch/>
        </p:blipFill>
        <p:spPr>
          <a:xfrm>
            <a:off x="56025" y="3072813"/>
            <a:ext cx="2016850" cy="1991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03975" y="2768438"/>
            <a:ext cx="2600125" cy="260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EA3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675" y="3131100"/>
            <a:ext cx="2339948" cy="2339948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5"/>
          <p:cNvSpPr txBox="1"/>
          <p:nvPr>
            <p:ph type="title"/>
          </p:nvPr>
        </p:nvSpPr>
        <p:spPr>
          <a:xfrm>
            <a:off x="311700" y="466400"/>
            <a:ext cx="494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5020">
                <a:latin typeface="Licorice"/>
                <a:ea typeface="Licorice"/>
                <a:cs typeface="Licorice"/>
                <a:sym typeface="Licorice"/>
              </a:rPr>
              <a:t>Instructional Materials</a:t>
            </a:r>
            <a:endParaRPr b="1" sz="5020">
              <a:latin typeface="Licorice"/>
              <a:ea typeface="Licorice"/>
              <a:cs typeface="Licorice"/>
              <a:sym typeface="Licorice"/>
            </a:endParaRPr>
          </a:p>
        </p:txBody>
      </p:sp>
      <p:sp>
        <p:nvSpPr>
          <p:cNvPr id="182" name="Google Shape;182;p25"/>
          <p:cNvSpPr txBox="1"/>
          <p:nvPr>
            <p:ph idx="1" type="body"/>
          </p:nvPr>
        </p:nvSpPr>
        <p:spPr>
          <a:xfrm>
            <a:off x="1498500" y="1516100"/>
            <a:ext cx="6147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latin typeface="ABeeZee"/>
                <a:ea typeface="ABeeZee"/>
                <a:cs typeface="ABeeZee"/>
                <a:sym typeface="ABeeZee"/>
              </a:rPr>
              <a:t>Orders</a:t>
            </a:r>
            <a:endParaRPr b="1" sz="2000">
              <a:latin typeface="ABeeZee"/>
              <a:ea typeface="ABeeZee"/>
              <a:cs typeface="ABeeZee"/>
              <a:sym typeface="ABeeZe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ABeeZee"/>
              <a:buChar char="★"/>
            </a:pPr>
            <a:r>
              <a:rPr lang="en" sz="1500">
                <a:latin typeface="ABeeZee"/>
                <a:ea typeface="ABeeZee"/>
                <a:cs typeface="ABeeZee"/>
                <a:sym typeface="ABeeZee"/>
              </a:rPr>
              <a:t>The teams have processed close to </a:t>
            </a:r>
            <a:r>
              <a:rPr b="1" lang="en" sz="1700">
                <a:solidFill>
                  <a:srgbClr val="FB6A2E"/>
                </a:solidFill>
                <a:latin typeface="ABeeZee"/>
                <a:ea typeface="ABeeZee"/>
                <a:cs typeface="ABeeZee"/>
                <a:sym typeface="ABeeZee"/>
              </a:rPr>
              <a:t>8500</a:t>
            </a:r>
            <a:r>
              <a:rPr lang="en" sz="1500">
                <a:latin typeface="ABeeZee"/>
                <a:ea typeface="ABeeZee"/>
                <a:cs typeface="ABeeZee"/>
                <a:sym typeface="ABeeZee"/>
              </a:rPr>
              <a:t> so far this year </a:t>
            </a:r>
            <a:br>
              <a:rPr lang="en" sz="1500">
                <a:latin typeface="ABeeZee"/>
                <a:ea typeface="ABeeZee"/>
                <a:cs typeface="ABeeZee"/>
                <a:sym typeface="ABeeZee"/>
              </a:rPr>
            </a:br>
            <a:endParaRPr sz="900">
              <a:latin typeface="ABeeZee"/>
              <a:ea typeface="ABeeZee"/>
              <a:cs typeface="ABeeZee"/>
              <a:sym typeface="ABeeZee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BeeZee"/>
              <a:buChar char="★"/>
            </a:pPr>
            <a:r>
              <a:rPr b="1" lang="en" sz="1500">
                <a:latin typeface="ABeeZee"/>
                <a:ea typeface="ABeeZee"/>
                <a:cs typeface="ABeeZee"/>
                <a:sym typeface="ABeeZee"/>
              </a:rPr>
              <a:t>Products</a:t>
            </a:r>
            <a:r>
              <a:rPr lang="en" sz="1500">
                <a:latin typeface="ABeeZee"/>
                <a:ea typeface="ABeeZee"/>
                <a:cs typeface="ABeeZee"/>
                <a:sym typeface="ABeeZee"/>
              </a:rPr>
              <a:t> are about 12 business days out!</a:t>
            </a:r>
            <a:br>
              <a:rPr lang="en" sz="1500">
                <a:latin typeface="ABeeZee"/>
                <a:ea typeface="ABeeZee"/>
                <a:cs typeface="ABeeZee"/>
                <a:sym typeface="ABeeZee"/>
              </a:rPr>
            </a:br>
            <a:endParaRPr sz="900">
              <a:latin typeface="ABeeZee"/>
              <a:ea typeface="ABeeZee"/>
              <a:cs typeface="ABeeZee"/>
              <a:sym typeface="ABeeZee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BeeZee"/>
              <a:buChar char="★"/>
            </a:pPr>
            <a:r>
              <a:rPr b="1" lang="en" sz="1500">
                <a:latin typeface="ABeeZee"/>
                <a:ea typeface="ABeeZee"/>
                <a:cs typeface="ABeeZee"/>
                <a:sym typeface="ABeeZee"/>
              </a:rPr>
              <a:t>Services</a:t>
            </a:r>
            <a:r>
              <a:rPr lang="en" sz="1500">
                <a:latin typeface="ABeeZee"/>
                <a:ea typeface="ABeeZee"/>
                <a:cs typeface="ABeeZee"/>
                <a:sym typeface="ABeeZee"/>
              </a:rPr>
              <a:t> are being processed for September start dates!</a:t>
            </a:r>
            <a:br>
              <a:rPr lang="en" sz="1500">
                <a:latin typeface="ABeeZee"/>
                <a:ea typeface="ABeeZee"/>
                <a:cs typeface="ABeeZee"/>
                <a:sym typeface="ABeeZee"/>
              </a:rPr>
            </a:br>
            <a:endParaRPr sz="900">
              <a:latin typeface="ABeeZee"/>
              <a:ea typeface="ABeeZee"/>
              <a:cs typeface="ABeeZee"/>
              <a:sym typeface="ABeeZee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eZee"/>
              <a:buChar char="★"/>
            </a:pPr>
            <a:r>
              <a:rPr b="1" lang="en" sz="1900">
                <a:solidFill>
                  <a:srgbClr val="FB6A2E"/>
                </a:solidFill>
                <a:latin typeface="ABeeZee"/>
                <a:ea typeface="ABeeZee"/>
                <a:cs typeface="ABeeZee"/>
                <a:sym typeface="ABeeZee"/>
              </a:rPr>
              <a:t>1200</a:t>
            </a:r>
            <a:r>
              <a:rPr lang="en" sz="1500">
                <a:latin typeface="ABeeZee"/>
                <a:ea typeface="ABeeZee"/>
                <a:cs typeface="ABeeZee"/>
                <a:sym typeface="ABeeZee"/>
              </a:rPr>
              <a:t> chromebooks that have been distributed! </a:t>
            </a:r>
            <a:r>
              <a:rPr lang="en" sz="1500">
                <a:latin typeface="ABeeZee"/>
                <a:ea typeface="ABeeZee"/>
                <a:cs typeface="ABeeZee"/>
                <a:sym typeface="ABeeZee"/>
              </a:rPr>
              <a:t> </a:t>
            </a:r>
            <a:endParaRPr sz="1500"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500">
              <a:latin typeface="ABeeZee"/>
              <a:ea typeface="ABeeZee"/>
              <a:cs typeface="ABeeZee"/>
              <a:sym typeface="ABeeZee"/>
            </a:endParaRPr>
          </a:p>
        </p:txBody>
      </p:sp>
      <p:pic>
        <p:nvPicPr>
          <p:cNvPr id="183" name="Google Shape;18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80525" y="65850"/>
            <a:ext cx="2194225" cy="18918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6"/>
          <p:cNvSpPr txBox="1"/>
          <p:nvPr/>
        </p:nvSpPr>
        <p:spPr>
          <a:xfrm>
            <a:off x="178600" y="2197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20">
                <a:solidFill>
                  <a:srgbClr val="000000"/>
                </a:solidFill>
                <a:latin typeface="Licorice"/>
                <a:ea typeface="Licorice"/>
                <a:cs typeface="Licorice"/>
                <a:sym typeface="Licorice"/>
              </a:rPr>
              <a:t>Special Education &amp; Student Support</a:t>
            </a:r>
            <a:endParaRPr b="1" sz="4820">
              <a:solidFill>
                <a:srgbClr val="000000"/>
              </a:solidFill>
              <a:latin typeface="Licorice"/>
              <a:ea typeface="Licorice"/>
              <a:cs typeface="Licorice"/>
              <a:sym typeface="Licorice"/>
            </a:endParaRPr>
          </a:p>
        </p:txBody>
      </p:sp>
      <p:sp>
        <p:nvSpPr>
          <p:cNvPr id="190" name="Google Shape;190;p26"/>
          <p:cNvSpPr txBox="1"/>
          <p:nvPr/>
        </p:nvSpPr>
        <p:spPr>
          <a:xfrm>
            <a:off x="332875" y="1332400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rgbClr val="595959"/>
                </a:solidFill>
                <a:latin typeface="ABeeZee"/>
                <a:ea typeface="ABeeZee"/>
                <a:cs typeface="ABeeZee"/>
                <a:sym typeface="ABeeZee"/>
              </a:rPr>
              <a:t>SPED </a:t>
            </a:r>
            <a:r>
              <a:rPr b="1" lang="en" u="sng">
                <a:solidFill>
                  <a:srgbClr val="595959"/>
                </a:solidFill>
                <a:latin typeface="ABeeZee"/>
                <a:ea typeface="ABeeZee"/>
                <a:cs typeface="ABeeZee"/>
                <a:sym typeface="ABeeZee"/>
              </a:rPr>
              <a:t>Department Updates:</a:t>
            </a:r>
            <a:endParaRPr b="1" u="sng">
              <a:solidFill>
                <a:srgbClr val="595959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BeeZee"/>
              <a:buChar char="●"/>
            </a:pPr>
            <a:r>
              <a:rPr lang="en">
                <a:solidFill>
                  <a:srgbClr val="595959"/>
                </a:solidFill>
                <a:latin typeface="ABeeZee"/>
                <a:ea typeface="ABeeZee"/>
                <a:cs typeface="ABeeZee"/>
                <a:sym typeface="ABeeZee"/>
              </a:rPr>
              <a:t>9 new case managers</a:t>
            </a:r>
            <a:endParaRPr>
              <a:solidFill>
                <a:srgbClr val="595959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BeeZee"/>
              <a:buChar char="●"/>
            </a:pPr>
            <a:r>
              <a:rPr lang="en">
                <a:solidFill>
                  <a:srgbClr val="595959"/>
                </a:solidFill>
                <a:latin typeface="ABeeZee"/>
                <a:ea typeface="ABeeZee"/>
                <a:cs typeface="ABeeZee"/>
                <a:sym typeface="ABeeZee"/>
              </a:rPr>
              <a:t>2 Compliance Coordinators</a:t>
            </a:r>
            <a:endParaRPr>
              <a:solidFill>
                <a:srgbClr val="595959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BeeZee"/>
              <a:buChar char="●"/>
            </a:pPr>
            <a:r>
              <a:rPr lang="en">
                <a:solidFill>
                  <a:srgbClr val="595959"/>
                </a:solidFill>
                <a:latin typeface="ABeeZee"/>
                <a:ea typeface="ABeeZee"/>
                <a:cs typeface="ABeeZee"/>
                <a:sym typeface="ABeeZee"/>
              </a:rPr>
              <a:t>2 Assessment Program Specialists</a:t>
            </a:r>
            <a:endParaRPr>
              <a:solidFill>
                <a:srgbClr val="595959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BeeZee"/>
              <a:buChar char="●"/>
            </a:pPr>
            <a:r>
              <a:rPr lang="en">
                <a:solidFill>
                  <a:srgbClr val="595959"/>
                </a:solidFill>
                <a:latin typeface="ABeeZee"/>
                <a:ea typeface="ABeeZee"/>
                <a:cs typeface="ABeeZee"/>
                <a:sym typeface="ABeeZee"/>
              </a:rPr>
              <a:t>2 Teacher Program Specialists</a:t>
            </a:r>
            <a:endParaRPr>
              <a:solidFill>
                <a:srgbClr val="595959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BeeZee"/>
              <a:buChar char="●"/>
            </a:pPr>
            <a:r>
              <a:rPr lang="en">
                <a:solidFill>
                  <a:srgbClr val="595959"/>
                </a:solidFill>
                <a:latin typeface="ABeeZee"/>
                <a:ea typeface="ABeeZee"/>
                <a:cs typeface="ABeeZee"/>
                <a:sym typeface="ABeeZee"/>
              </a:rPr>
              <a:t>1 additional School Nurse</a:t>
            </a:r>
            <a:endParaRPr>
              <a:solidFill>
                <a:srgbClr val="595959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BeeZee"/>
              <a:buChar char="●"/>
            </a:pPr>
            <a:r>
              <a:rPr lang="en">
                <a:solidFill>
                  <a:schemeClr val="dk2"/>
                </a:solidFill>
                <a:latin typeface="ABeeZee"/>
                <a:ea typeface="ABeeZee"/>
                <a:cs typeface="ABeeZee"/>
                <a:sym typeface="ABeeZee"/>
              </a:rPr>
              <a:t>456 Current Special Education Students</a:t>
            </a:r>
            <a:endParaRPr>
              <a:solidFill>
                <a:srgbClr val="595959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BeeZee"/>
              <a:buChar char="●"/>
            </a:pPr>
            <a:r>
              <a:rPr lang="en">
                <a:solidFill>
                  <a:srgbClr val="595959"/>
                </a:solidFill>
                <a:latin typeface="ABeeZee"/>
                <a:ea typeface="ABeeZee"/>
                <a:cs typeface="ABeeZee"/>
                <a:sym typeface="ABeeZee"/>
              </a:rPr>
              <a:t>HST sped/student support website has been updated with all new department information and more still coming : ) </a:t>
            </a:r>
            <a:endParaRPr>
              <a:solidFill>
                <a:srgbClr val="595959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595959"/>
              </a:solidFill>
            </a:endParaRPr>
          </a:p>
        </p:txBody>
      </p:sp>
      <p:sp>
        <p:nvSpPr>
          <p:cNvPr id="191" name="Google Shape;191;p26"/>
          <p:cNvSpPr txBox="1"/>
          <p:nvPr/>
        </p:nvSpPr>
        <p:spPr>
          <a:xfrm>
            <a:off x="4768900" y="1374750"/>
            <a:ext cx="40683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rgbClr val="595959"/>
                </a:solidFill>
                <a:latin typeface="ABeeZee"/>
                <a:ea typeface="ABeeZee"/>
                <a:cs typeface="ABeeZee"/>
                <a:sym typeface="ABeeZee"/>
              </a:rPr>
              <a:t>Student Support Department Updates:</a:t>
            </a:r>
            <a:endParaRPr b="1" u="sng">
              <a:solidFill>
                <a:srgbClr val="595959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BeeZee"/>
              <a:buChar char="●"/>
            </a:pPr>
            <a:r>
              <a:rPr lang="en">
                <a:solidFill>
                  <a:srgbClr val="595959"/>
                </a:solidFill>
                <a:latin typeface="ABeeZee"/>
                <a:ea typeface="ABeeZee"/>
                <a:cs typeface="ABeeZee"/>
                <a:sym typeface="ABeeZee"/>
              </a:rPr>
              <a:t>Live Virtual Academic and Social-Emotional Tiered Interventions</a:t>
            </a:r>
            <a:endParaRPr>
              <a:solidFill>
                <a:srgbClr val="595959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BeeZee"/>
              <a:buChar char="●"/>
            </a:pPr>
            <a:r>
              <a:rPr lang="en">
                <a:solidFill>
                  <a:srgbClr val="595959"/>
                </a:solidFill>
                <a:latin typeface="ABeeZee"/>
                <a:ea typeface="ABeeZee"/>
                <a:cs typeface="ABeeZee"/>
                <a:sym typeface="ABeeZee"/>
              </a:rPr>
              <a:t>83 students in the first cycle</a:t>
            </a:r>
            <a:endParaRPr>
              <a:solidFill>
                <a:srgbClr val="595959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BeeZee"/>
              <a:buChar char="●"/>
            </a:pPr>
            <a:r>
              <a:rPr lang="en">
                <a:solidFill>
                  <a:srgbClr val="595959"/>
                </a:solidFill>
                <a:latin typeface="ABeeZee"/>
                <a:ea typeface="ABeeZee"/>
                <a:cs typeface="ABeeZee"/>
                <a:sym typeface="ABeeZee"/>
              </a:rPr>
              <a:t>SST’s &amp; 504’s</a:t>
            </a:r>
            <a:endParaRPr>
              <a:solidFill>
                <a:srgbClr val="595959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BeeZee"/>
              <a:buChar char="●"/>
            </a:pPr>
            <a:r>
              <a:rPr lang="en">
                <a:solidFill>
                  <a:srgbClr val="595959"/>
                </a:solidFill>
                <a:latin typeface="ABeeZee"/>
                <a:ea typeface="ABeeZee"/>
                <a:cs typeface="ABeeZee"/>
                <a:sym typeface="ABeeZee"/>
              </a:rPr>
              <a:t>Student’s in Crisis Team</a:t>
            </a:r>
            <a:endParaRPr>
              <a:solidFill>
                <a:srgbClr val="595959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BeeZee"/>
              <a:buChar char="●"/>
            </a:pPr>
            <a:r>
              <a:rPr lang="en">
                <a:solidFill>
                  <a:srgbClr val="595959"/>
                </a:solidFill>
                <a:latin typeface="ABeeZee"/>
                <a:ea typeface="ABeeZee"/>
                <a:cs typeface="ABeeZee"/>
                <a:sym typeface="ABeeZee"/>
              </a:rPr>
              <a:t>Acceleration and Retention Requests</a:t>
            </a:r>
            <a:endParaRPr>
              <a:solidFill>
                <a:srgbClr val="595959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BeeZee"/>
              <a:buChar char="●"/>
            </a:pPr>
            <a:r>
              <a:rPr lang="en">
                <a:solidFill>
                  <a:schemeClr val="dk2"/>
                </a:solidFill>
                <a:latin typeface="ABeeZee"/>
                <a:ea typeface="ABeeZee"/>
                <a:cs typeface="ABeeZee"/>
                <a:sym typeface="ABeeZee"/>
              </a:rPr>
              <a:t>New Intervention Teacher</a:t>
            </a:r>
            <a:endParaRPr>
              <a:solidFill>
                <a:schemeClr val="dk2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pic>
        <p:nvPicPr>
          <p:cNvPr id="192" name="Google Shape;19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32299">
            <a:off x="7017588" y="3267050"/>
            <a:ext cx="2046126" cy="2046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5763" y="3414750"/>
            <a:ext cx="2046126" cy="2046126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7"/>
          <p:cNvSpPr txBox="1"/>
          <p:nvPr>
            <p:ph type="title"/>
          </p:nvPr>
        </p:nvSpPr>
        <p:spPr>
          <a:xfrm>
            <a:off x="231275" y="263250"/>
            <a:ext cx="5995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500">
                <a:latin typeface="Licorice"/>
                <a:ea typeface="Licorice"/>
                <a:cs typeface="Licorice"/>
                <a:sym typeface="Licorice"/>
              </a:rPr>
              <a:t>2022-2023 Offerings</a:t>
            </a:r>
            <a:endParaRPr b="1" sz="4500">
              <a:latin typeface="Licorice"/>
              <a:ea typeface="Licorice"/>
              <a:cs typeface="Licorice"/>
              <a:sym typeface="Licorice"/>
            </a:endParaRPr>
          </a:p>
        </p:txBody>
      </p:sp>
      <p:pic>
        <p:nvPicPr>
          <p:cNvPr id="199" name="Google Shape;19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63925" y="1185375"/>
            <a:ext cx="2409975" cy="240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62225" y="1416850"/>
            <a:ext cx="2309775" cy="230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9975" y="1509975"/>
            <a:ext cx="2123575" cy="212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7"/>
          <p:cNvPicPr preferRelativeResize="0"/>
          <p:nvPr/>
        </p:nvPicPr>
        <p:blipFill rotWithShape="1">
          <a:blip r:embed="rId7">
            <a:alphaModFix/>
          </a:blip>
          <a:srcRect b="15296" l="12710" r="13646" t="13952"/>
          <a:stretch/>
        </p:blipFill>
        <p:spPr>
          <a:xfrm>
            <a:off x="4828650" y="1588813"/>
            <a:ext cx="2046125" cy="1965866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7"/>
          <p:cNvSpPr txBox="1"/>
          <p:nvPr/>
        </p:nvSpPr>
        <p:spPr>
          <a:xfrm>
            <a:off x="6105975" y="263238"/>
            <a:ext cx="29085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BeeZee"/>
              <a:buChar char="★"/>
            </a:pPr>
            <a:r>
              <a:rPr lang="en">
                <a:latin typeface="ABeeZee"/>
                <a:ea typeface="ABeeZee"/>
                <a:cs typeface="ABeeZee"/>
                <a:sym typeface="ABeeZee"/>
              </a:rPr>
              <a:t>Staff Wellness Program</a:t>
            </a:r>
            <a:endParaRPr>
              <a:latin typeface="ABeeZee"/>
              <a:ea typeface="ABeeZee"/>
              <a:cs typeface="ABeeZee"/>
              <a:sym typeface="ABeeZe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BeeZee"/>
              <a:buChar char="★"/>
            </a:pPr>
            <a:r>
              <a:rPr lang="en">
                <a:latin typeface="ABeeZee"/>
                <a:ea typeface="ABeeZee"/>
                <a:cs typeface="ABeeZee"/>
                <a:sym typeface="ABeeZee"/>
              </a:rPr>
              <a:t>All Access Curriculum</a:t>
            </a:r>
            <a:endParaRPr>
              <a:latin typeface="ABeeZee"/>
              <a:ea typeface="ABeeZee"/>
              <a:cs typeface="ABeeZee"/>
              <a:sym typeface="ABeeZe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BeeZee"/>
              <a:buChar char="★"/>
            </a:pPr>
            <a:r>
              <a:rPr lang="en">
                <a:latin typeface="ABeeZee"/>
                <a:ea typeface="ABeeZee"/>
                <a:cs typeface="ABeeZee"/>
                <a:sym typeface="ABeeZee"/>
              </a:rPr>
              <a:t>New Curriculum Specialist</a:t>
            </a:r>
            <a:endParaRPr>
              <a:latin typeface="ABeeZee"/>
              <a:ea typeface="ABeeZee"/>
              <a:cs typeface="ABeeZee"/>
              <a:sym typeface="ABeeZe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BeeZee"/>
              <a:buChar char="★"/>
            </a:pPr>
            <a:r>
              <a:rPr lang="en">
                <a:latin typeface="ABeeZee"/>
                <a:ea typeface="ABeeZee"/>
                <a:cs typeface="ABeeZee"/>
                <a:sym typeface="ABeeZee"/>
              </a:rPr>
              <a:t>EL Classes</a:t>
            </a:r>
            <a:endParaRPr>
              <a:latin typeface="ABeeZee"/>
              <a:ea typeface="ABeeZee"/>
              <a:cs typeface="ABeeZee"/>
              <a:sym typeface="ABeeZe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BeeZee"/>
              <a:buChar char="★"/>
            </a:pPr>
            <a:r>
              <a:rPr lang="en">
                <a:latin typeface="ABeeZee"/>
                <a:ea typeface="ABeeZee"/>
                <a:cs typeface="ABeeZee"/>
                <a:sym typeface="ABeeZee"/>
              </a:rPr>
              <a:t>Dual Enrollment Program</a:t>
            </a:r>
            <a:endParaRPr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04" name="Google Shape;204;p27"/>
          <p:cNvSpPr txBox="1"/>
          <p:nvPr/>
        </p:nvSpPr>
        <p:spPr>
          <a:xfrm>
            <a:off x="7327937" y="3314925"/>
            <a:ext cx="1861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586 students enrolled in classes!</a:t>
            </a:r>
            <a:endParaRPr/>
          </a:p>
        </p:txBody>
      </p:sp>
      <p:sp>
        <p:nvSpPr>
          <p:cNvPr id="205" name="Google Shape;205;p27"/>
          <p:cNvSpPr txBox="1"/>
          <p:nvPr/>
        </p:nvSpPr>
        <p:spPr>
          <a:xfrm>
            <a:off x="213875" y="3699900"/>
            <a:ext cx="22563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22222"/>
                </a:solidFill>
                <a:highlight>
                  <a:srgbClr val="FFFFFF"/>
                </a:highlight>
                <a:latin typeface="ABeeZee"/>
                <a:ea typeface="ABeeZee"/>
                <a:cs typeface="ABeeZee"/>
                <a:sym typeface="ABeeZee"/>
              </a:rPr>
              <a:t>53 total class offerings</a:t>
            </a:r>
            <a:endParaRPr sz="1100">
              <a:solidFill>
                <a:srgbClr val="222222"/>
              </a:solidFill>
              <a:highlight>
                <a:srgbClr val="FFFFFF"/>
              </a:highlight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222222"/>
                </a:solidFill>
                <a:highlight>
                  <a:srgbClr val="FFFFFF"/>
                </a:highlight>
                <a:latin typeface="ABeeZee"/>
                <a:ea typeface="ABeeZee"/>
                <a:cs typeface="ABeeZee"/>
                <a:sym typeface="ABeeZee"/>
              </a:rPr>
              <a:t>Total Session 1 registrations:  472</a:t>
            </a:r>
            <a:endParaRPr sz="1100">
              <a:solidFill>
                <a:srgbClr val="222222"/>
              </a:solidFill>
              <a:highlight>
                <a:srgbClr val="FFFFFF"/>
              </a:highlight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222222"/>
                </a:solidFill>
                <a:highlight>
                  <a:srgbClr val="FFFFFF"/>
                </a:highlight>
                <a:latin typeface="ABeeZee"/>
                <a:ea typeface="ABeeZee"/>
                <a:cs typeface="ABeeZee"/>
                <a:sym typeface="ABeeZee"/>
              </a:rPr>
              <a:t>Clarksville Registrations:  145</a:t>
            </a:r>
            <a:endParaRPr sz="1100">
              <a:solidFill>
                <a:srgbClr val="222222"/>
              </a:solidFill>
              <a:highlight>
                <a:srgbClr val="FFFFFF"/>
              </a:highlight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222222"/>
                </a:solidFill>
                <a:highlight>
                  <a:srgbClr val="FFFFFF"/>
                </a:highlight>
                <a:latin typeface="ABeeZee"/>
                <a:ea typeface="ABeeZee"/>
                <a:cs typeface="ABeeZee"/>
                <a:sym typeface="ABeeZee"/>
              </a:rPr>
              <a:t>Feather River Registrations:  243</a:t>
            </a:r>
            <a:endParaRPr sz="1100">
              <a:solidFill>
                <a:srgbClr val="222222"/>
              </a:solidFill>
              <a:highlight>
                <a:srgbClr val="FFFFFF"/>
              </a:highlight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222222"/>
                </a:solidFill>
                <a:highlight>
                  <a:srgbClr val="FFFFFF"/>
                </a:highlight>
                <a:latin typeface="ABeeZee"/>
                <a:ea typeface="ABeeZee"/>
                <a:cs typeface="ABeeZee"/>
                <a:sym typeface="ABeeZee"/>
              </a:rPr>
              <a:t>Lake View Registrations:  84</a:t>
            </a:r>
            <a:endParaRPr sz="1100">
              <a:solidFill>
                <a:srgbClr val="222222"/>
              </a:solidFill>
              <a:highlight>
                <a:srgbClr val="FFFFFF"/>
              </a:highlight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  <p:sp>
        <p:nvSpPr>
          <p:cNvPr id="206" name="Google Shape;206;p27"/>
          <p:cNvSpPr txBox="1"/>
          <p:nvPr/>
        </p:nvSpPr>
        <p:spPr>
          <a:xfrm>
            <a:off x="2593800" y="3726625"/>
            <a:ext cx="19782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BeeZee"/>
                <a:ea typeface="ABeeZee"/>
                <a:cs typeface="ABeeZee"/>
                <a:sym typeface="ABeeZee"/>
              </a:rPr>
              <a:t>-</a:t>
            </a:r>
            <a:r>
              <a:rPr lang="en" sz="1200">
                <a:latin typeface="ABeeZee"/>
                <a:ea typeface="ABeeZee"/>
                <a:cs typeface="ABeeZee"/>
                <a:sym typeface="ABeeZee"/>
              </a:rPr>
              <a:t>Staff Book Club</a:t>
            </a:r>
            <a:endParaRPr sz="1200"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BeeZee"/>
                <a:ea typeface="ABeeZee"/>
                <a:cs typeface="ABeeZee"/>
                <a:sym typeface="ABeeZee"/>
              </a:rPr>
              <a:t>-Sync Up Lessons</a:t>
            </a:r>
            <a:endParaRPr sz="1200"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BeeZee"/>
                <a:ea typeface="ABeeZee"/>
                <a:cs typeface="ABeeZee"/>
                <a:sym typeface="ABeeZee"/>
              </a:rPr>
              <a:t>-Resources on</a:t>
            </a:r>
            <a:endParaRPr sz="1200"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BeeZee"/>
                <a:ea typeface="ABeeZee"/>
                <a:cs typeface="ABeeZee"/>
                <a:sym typeface="ABeeZee"/>
              </a:rPr>
              <a:t>     Homeschool Helper</a:t>
            </a:r>
            <a:endParaRPr sz="1200"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BeeZee"/>
                <a:ea typeface="ABeeZee"/>
                <a:cs typeface="ABeeZee"/>
                <a:sym typeface="ABeeZee"/>
              </a:rPr>
              <a:t>-Coffee &amp; Conversations</a:t>
            </a:r>
            <a:endParaRPr sz="1200"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07" name="Google Shape;207;p27"/>
          <p:cNvSpPr txBox="1"/>
          <p:nvPr/>
        </p:nvSpPr>
        <p:spPr>
          <a:xfrm>
            <a:off x="5059688" y="3726625"/>
            <a:ext cx="1905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BeeZee"/>
                <a:ea typeface="ABeeZee"/>
                <a:cs typeface="ABeeZee"/>
                <a:sym typeface="ABeeZee"/>
              </a:rPr>
              <a:t>Session 1 starts September 12!</a:t>
            </a:r>
            <a:endParaRPr>
              <a:latin typeface="ABeeZee"/>
              <a:ea typeface="ABeeZee"/>
              <a:cs typeface="ABeeZee"/>
              <a:sym typeface="ABeeZee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4" name="Google Shape;21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10825" y="275687"/>
            <a:ext cx="4592125" cy="459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29"/>
          <p:cNvPicPr preferRelativeResize="0"/>
          <p:nvPr/>
        </p:nvPicPr>
        <p:blipFill rotWithShape="1">
          <a:blip r:embed="rId3">
            <a:alphaModFix amt="19000"/>
          </a:blip>
          <a:srcRect b="22324" l="0" r="0" t="22169"/>
          <a:stretch/>
        </p:blipFill>
        <p:spPr>
          <a:xfrm>
            <a:off x="-60850" y="0"/>
            <a:ext cx="92657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9"/>
          <p:cNvSpPr txBox="1"/>
          <p:nvPr/>
        </p:nvSpPr>
        <p:spPr>
          <a:xfrm>
            <a:off x="1238400" y="1293000"/>
            <a:ext cx="6667200" cy="345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44" u="sng">
                <a:solidFill>
                  <a:srgbClr val="336054"/>
                </a:solidFill>
                <a:latin typeface="ABeeZee"/>
                <a:ea typeface="ABeeZee"/>
                <a:cs typeface="ABeeZee"/>
                <a:sym typeface="ABeeZee"/>
              </a:rPr>
              <a:t>Services Provided by Sequoia Grove</a:t>
            </a:r>
            <a:br>
              <a:rPr b="1" lang="en" sz="1500">
                <a:solidFill>
                  <a:srgbClr val="336054"/>
                </a:solidFill>
                <a:latin typeface="ABeeZee"/>
                <a:ea typeface="ABeeZee"/>
                <a:cs typeface="ABeeZee"/>
                <a:sym typeface="ABeeZee"/>
              </a:rPr>
            </a:br>
            <a:endParaRPr b="1" sz="1500">
              <a:solidFill>
                <a:srgbClr val="336054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36054"/>
                </a:solidFill>
                <a:latin typeface="ABeeZee"/>
                <a:ea typeface="ABeeZee"/>
                <a:cs typeface="ABeeZee"/>
                <a:sym typeface="ABeeZee"/>
              </a:rPr>
              <a:t>Community Partners (Vendors)</a:t>
            </a:r>
            <a:endParaRPr sz="1500">
              <a:solidFill>
                <a:srgbClr val="336054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36054"/>
                </a:solidFill>
                <a:latin typeface="ABeeZee"/>
                <a:ea typeface="ABeeZee"/>
                <a:cs typeface="ABeeZee"/>
                <a:sym typeface="ABeeZee"/>
              </a:rPr>
              <a:t>Ordering</a:t>
            </a:r>
            <a:endParaRPr sz="1500">
              <a:solidFill>
                <a:srgbClr val="336054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36054"/>
                </a:solidFill>
                <a:latin typeface="ABeeZee"/>
                <a:ea typeface="ABeeZee"/>
                <a:cs typeface="ABeeZee"/>
                <a:sym typeface="ABeeZee"/>
              </a:rPr>
              <a:t>Curriculum Services</a:t>
            </a:r>
            <a:endParaRPr sz="1500">
              <a:solidFill>
                <a:srgbClr val="336054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36054"/>
                </a:solidFill>
                <a:latin typeface="ABeeZee"/>
                <a:ea typeface="ABeeZee"/>
                <a:cs typeface="ABeeZee"/>
                <a:sym typeface="ABeeZee"/>
              </a:rPr>
              <a:t>Library Services</a:t>
            </a:r>
            <a:endParaRPr sz="1500">
              <a:solidFill>
                <a:srgbClr val="336054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36054"/>
                </a:solidFill>
                <a:latin typeface="ABeeZee"/>
                <a:ea typeface="ABeeZee"/>
                <a:cs typeface="ABeeZee"/>
                <a:sym typeface="ABeeZee"/>
              </a:rPr>
              <a:t>Enrollment</a:t>
            </a:r>
            <a:endParaRPr sz="1500">
              <a:solidFill>
                <a:srgbClr val="336054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36054"/>
                </a:solidFill>
                <a:latin typeface="ABeeZee"/>
                <a:ea typeface="ABeeZee"/>
                <a:cs typeface="ABeeZee"/>
                <a:sym typeface="ABeeZee"/>
              </a:rPr>
              <a:t>Records</a:t>
            </a:r>
            <a:endParaRPr sz="1500">
              <a:solidFill>
                <a:srgbClr val="336054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36054"/>
                </a:solidFill>
                <a:latin typeface="ABeeZee"/>
                <a:ea typeface="ABeeZee"/>
                <a:cs typeface="ABeeZee"/>
                <a:sym typeface="ABeeZee"/>
              </a:rPr>
              <a:t>Compliance</a:t>
            </a:r>
            <a:endParaRPr sz="1500">
              <a:solidFill>
                <a:srgbClr val="336054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36054"/>
                </a:solidFill>
                <a:latin typeface="ABeeZee"/>
                <a:ea typeface="ABeeZee"/>
                <a:cs typeface="ABeeZee"/>
                <a:sym typeface="ABeeZee"/>
              </a:rPr>
              <a:t>Student Information Services</a:t>
            </a:r>
            <a:endParaRPr sz="1500">
              <a:solidFill>
                <a:srgbClr val="336054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36054"/>
                </a:solidFill>
                <a:latin typeface="ABeeZee"/>
                <a:ea typeface="ABeeZee"/>
                <a:cs typeface="ABeeZee"/>
                <a:sym typeface="ABeeZee"/>
              </a:rPr>
              <a:t>Business Services</a:t>
            </a:r>
            <a:endParaRPr sz="1500">
              <a:solidFill>
                <a:srgbClr val="336054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36054"/>
                </a:solidFill>
                <a:latin typeface="ABeeZee"/>
                <a:ea typeface="ABeeZee"/>
                <a:cs typeface="ABeeZee"/>
                <a:sym typeface="ABeeZee"/>
              </a:rPr>
              <a:t>Payroll</a:t>
            </a:r>
            <a:endParaRPr sz="1500">
              <a:solidFill>
                <a:srgbClr val="336054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36054"/>
                </a:solidFill>
                <a:latin typeface="ABeeZee"/>
                <a:ea typeface="ABeeZee"/>
                <a:cs typeface="ABeeZee"/>
                <a:sym typeface="ABeeZee"/>
              </a:rPr>
              <a:t>Medical Benefits</a:t>
            </a:r>
            <a:endParaRPr sz="1500">
              <a:solidFill>
                <a:srgbClr val="336054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336054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336054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pic>
        <p:nvPicPr>
          <p:cNvPr id="222" name="Google Shape;222;p29"/>
          <p:cNvPicPr preferRelativeResize="0"/>
          <p:nvPr/>
        </p:nvPicPr>
        <p:blipFill rotWithShape="1">
          <a:blip r:embed="rId4">
            <a:alphaModFix/>
          </a:blip>
          <a:srcRect b="0" l="0" r="36358" t="0"/>
          <a:stretch/>
        </p:blipFill>
        <p:spPr>
          <a:xfrm rot="-23">
            <a:off x="6463955" y="-625566"/>
            <a:ext cx="2680044" cy="267415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23" name="Google Shape;223;p29"/>
          <p:cNvSpPr txBox="1"/>
          <p:nvPr/>
        </p:nvSpPr>
        <p:spPr>
          <a:xfrm rot="839329">
            <a:off x="6812874" y="599700"/>
            <a:ext cx="966772" cy="3692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BeeZee"/>
                <a:ea typeface="ABeeZee"/>
                <a:cs typeface="ABeeZee"/>
                <a:sym typeface="ABeeZee"/>
              </a:rPr>
              <a:t>SGCA</a:t>
            </a:r>
            <a:endParaRPr sz="1200"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24" name="Google Shape;224;p29"/>
          <p:cNvSpPr txBox="1"/>
          <p:nvPr/>
        </p:nvSpPr>
        <p:spPr>
          <a:xfrm rot="-1003">
            <a:off x="8014525" y="583361"/>
            <a:ext cx="1027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  <a:latin typeface="ABeeZee"/>
                <a:ea typeface="ABeeZee"/>
                <a:cs typeface="ABeeZee"/>
                <a:sym typeface="ABeeZee"/>
              </a:rPr>
              <a:t>Charter Service Organization</a:t>
            </a:r>
            <a:endParaRPr sz="1100">
              <a:solidFill>
                <a:srgbClr val="000000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pic>
        <p:nvPicPr>
          <p:cNvPr id="225" name="Google Shape;225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05862" y="-204175"/>
            <a:ext cx="4594373" cy="1831379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9"/>
          <p:cNvSpPr txBox="1"/>
          <p:nvPr/>
        </p:nvSpPr>
        <p:spPr>
          <a:xfrm>
            <a:off x="2466725" y="4102575"/>
            <a:ext cx="4125000" cy="431100"/>
          </a:xfrm>
          <a:prstGeom prst="rect">
            <a:avLst/>
          </a:prstGeom>
          <a:noFill/>
          <a:ln cap="flat" cmpd="sng" w="19050">
            <a:solidFill>
              <a:srgbClr val="33605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336054"/>
                </a:solidFill>
                <a:latin typeface="ABeeZee"/>
                <a:ea typeface="ABeeZee"/>
                <a:cs typeface="ABeeZee"/>
                <a:sym typeface="ABeeZee"/>
              </a:rPr>
              <a:t>CEO- Royce Gough</a:t>
            </a:r>
            <a:endParaRPr b="1" sz="1600">
              <a:solidFill>
                <a:srgbClr val="336054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27" name="Google Shape;227;p29"/>
          <p:cNvSpPr txBox="1"/>
          <p:nvPr/>
        </p:nvSpPr>
        <p:spPr>
          <a:xfrm>
            <a:off x="2989325" y="4640925"/>
            <a:ext cx="3079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rgbClr val="336054"/>
                </a:solidFill>
                <a:latin typeface="ABeeZee"/>
                <a:ea typeface="ABeeZee"/>
                <a:cs typeface="ABeeZee"/>
                <a:sym typeface="ABeeZee"/>
              </a:rPr>
              <a:t>Board composition &amp; reporting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4" name="Google Shape;23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0"/>
          <p:cNvSpPr txBox="1"/>
          <p:nvPr/>
        </p:nvSpPr>
        <p:spPr>
          <a:xfrm>
            <a:off x="1750775" y="1086738"/>
            <a:ext cx="6006000" cy="1416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0">
                <a:latin typeface="Licorice"/>
                <a:ea typeface="Licorice"/>
                <a:cs typeface="Licorice"/>
                <a:sym typeface="Licorice"/>
              </a:rPr>
              <a:t>Achievement</a:t>
            </a:r>
            <a:endParaRPr b="1" sz="8000">
              <a:latin typeface="Licorice"/>
              <a:ea typeface="Licorice"/>
              <a:cs typeface="Licorice"/>
              <a:sym typeface="Licorice"/>
            </a:endParaRPr>
          </a:p>
        </p:txBody>
      </p:sp>
      <p:pic>
        <p:nvPicPr>
          <p:cNvPr id="236" name="Google Shape;23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0400" y="2571750"/>
            <a:ext cx="1997097" cy="1997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723" y="3674525"/>
            <a:ext cx="1264876" cy="1264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1"/>
          <p:cNvSpPr txBox="1"/>
          <p:nvPr>
            <p:ph type="title"/>
          </p:nvPr>
        </p:nvSpPr>
        <p:spPr>
          <a:xfrm>
            <a:off x="311700" y="243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Licorice"/>
                <a:ea typeface="Licorice"/>
                <a:cs typeface="Licorice"/>
                <a:sym typeface="Licorice"/>
              </a:rPr>
              <a:t>State Test Results - Feather River</a:t>
            </a:r>
            <a:endParaRPr b="1" sz="3600">
              <a:latin typeface="Licorice"/>
              <a:ea typeface="Licorice"/>
              <a:cs typeface="Licorice"/>
              <a:sym typeface="Licorice"/>
            </a:endParaRPr>
          </a:p>
        </p:txBody>
      </p:sp>
      <p:pic>
        <p:nvPicPr>
          <p:cNvPr id="244" name="Google Shape;244;p31"/>
          <p:cNvPicPr preferRelativeResize="0"/>
          <p:nvPr/>
        </p:nvPicPr>
        <p:blipFill rotWithShape="1">
          <a:blip r:embed="rId4">
            <a:alphaModFix/>
          </a:blip>
          <a:srcRect b="0" l="0" r="36358" t="0"/>
          <a:stretch/>
        </p:blipFill>
        <p:spPr>
          <a:xfrm rot="-23">
            <a:off x="6479455" y="-683066"/>
            <a:ext cx="2680044" cy="2674156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1"/>
          <p:cNvSpPr txBox="1"/>
          <p:nvPr/>
        </p:nvSpPr>
        <p:spPr>
          <a:xfrm rot="839329">
            <a:off x="6851874" y="471646"/>
            <a:ext cx="966772" cy="5542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BeeZee"/>
                <a:ea typeface="ABeeZee"/>
                <a:cs typeface="ABeeZee"/>
                <a:sym typeface="ABeeZee"/>
              </a:rPr>
              <a:t>Kristie Nicosia</a:t>
            </a:r>
            <a:endParaRPr sz="1200"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46" name="Google Shape;246;p31"/>
          <p:cNvSpPr txBox="1"/>
          <p:nvPr/>
        </p:nvSpPr>
        <p:spPr>
          <a:xfrm rot="-1003">
            <a:off x="8049450" y="572861"/>
            <a:ext cx="1027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Assessment</a:t>
            </a:r>
            <a:endParaRPr sz="11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pic>
        <p:nvPicPr>
          <p:cNvPr descr="Graphical user interface, application&#10;&#10;Description automatically generated" id="247" name="Google Shape;247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6950" y="1242275"/>
            <a:ext cx="5230025" cy="3101125"/>
          </a:xfrm>
          <a:prstGeom prst="rect">
            <a:avLst/>
          </a:prstGeom>
          <a:noFill/>
          <a:ln cap="flat" cmpd="sng" w="38100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pic>
      <p:sp>
        <p:nvSpPr>
          <p:cNvPr id="248" name="Google Shape;248;p31"/>
          <p:cNvSpPr txBox="1"/>
          <p:nvPr/>
        </p:nvSpPr>
        <p:spPr>
          <a:xfrm>
            <a:off x="5391000" y="1525650"/>
            <a:ext cx="36768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Montserrat"/>
                <a:ea typeface="Montserrat"/>
                <a:cs typeface="Montserrat"/>
                <a:sym typeface="Montserrat"/>
              </a:rPr>
              <a:t>Feather River</a:t>
            </a:r>
            <a:endParaRPr b="1"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ELA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Standard Met or Exceeded - </a:t>
            </a:r>
            <a:r>
              <a:rPr b="1" lang="en">
                <a:solidFill>
                  <a:srgbClr val="38761D"/>
                </a:solidFill>
                <a:latin typeface="Montserrat"/>
                <a:ea typeface="Montserrat"/>
                <a:cs typeface="Montserrat"/>
                <a:sym typeface="Montserrat"/>
              </a:rPr>
              <a:t>45%</a:t>
            </a:r>
            <a:endParaRPr b="1">
              <a:solidFill>
                <a:srgbClr val="38761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Standard Nearly or Not Met  - </a:t>
            </a:r>
            <a:r>
              <a:rPr b="1" lang="en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55%</a:t>
            </a:r>
            <a:endParaRPr b="1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Math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Standard Met or Exceeded - </a:t>
            </a:r>
            <a:r>
              <a:rPr b="1" lang="en">
                <a:solidFill>
                  <a:srgbClr val="38761D"/>
                </a:solidFill>
                <a:latin typeface="Montserrat"/>
                <a:ea typeface="Montserrat"/>
                <a:cs typeface="Montserrat"/>
                <a:sym typeface="Montserrat"/>
              </a:rPr>
              <a:t>33%</a:t>
            </a:r>
            <a:endParaRPr b="1">
              <a:solidFill>
                <a:srgbClr val="38761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Standard Nearly or Not Met - </a:t>
            </a:r>
            <a:r>
              <a:rPr b="1" lang="en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67%</a:t>
            </a:r>
            <a:endParaRPr b="1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/>
          <p:nvPr/>
        </p:nvSpPr>
        <p:spPr>
          <a:xfrm>
            <a:off x="4573050" y="0"/>
            <a:ext cx="4569900" cy="5143500"/>
          </a:xfrm>
          <a:prstGeom prst="rect">
            <a:avLst/>
          </a:prstGeom>
          <a:solidFill>
            <a:srgbClr val="9BD4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4"/>
          <p:cNvSpPr txBox="1"/>
          <p:nvPr/>
        </p:nvSpPr>
        <p:spPr>
          <a:xfrm>
            <a:off x="265500" y="1089450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400">
                <a:solidFill>
                  <a:srgbClr val="595959"/>
                </a:solidFill>
                <a:latin typeface="Licorice"/>
                <a:ea typeface="Licorice"/>
                <a:cs typeface="Licorice"/>
                <a:sym typeface="Licorice"/>
              </a:rPr>
              <a:t>Agenda</a:t>
            </a:r>
            <a:endParaRPr b="1" sz="6400">
              <a:solidFill>
                <a:srgbClr val="595959"/>
              </a:solidFill>
              <a:latin typeface="Licorice"/>
              <a:ea typeface="Licorice"/>
              <a:cs typeface="Licorice"/>
              <a:sym typeface="Licorice"/>
            </a:endParaRPr>
          </a:p>
        </p:txBody>
      </p:sp>
      <p:sp>
        <p:nvSpPr>
          <p:cNvPr id="81" name="Google Shape;81;p14"/>
          <p:cNvSpPr txBox="1"/>
          <p:nvPr/>
        </p:nvSpPr>
        <p:spPr>
          <a:xfrm>
            <a:off x="4786200" y="122100"/>
            <a:ext cx="4143600" cy="489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Back to School &amp; August PD</a:t>
            </a:r>
            <a:endParaRPr sz="16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Enrollment</a:t>
            </a:r>
            <a:endParaRPr sz="16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Communication</a:t>
            </a:r>
            <a:endParaRPr sz="16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Department &amp; Program Updates</a:t>
            </a:r>
            <a:endParaRPr sz="16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Score Reports</a:t>
            </a:r>
            <a:endParaRPr sz="16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latin typeface="ABeeZee"/>
              <a:ea typeface="ABeeZee"/>
              <a:cs typeface="ABeeZee"/>
              <a:sym typeface="ABeeZee"/>
            </a:endParaRPr>
          </a:p>
        </p:txBody>
      </p:sp>
      <p:pic>
        <p:nvPicPr>
          <p:cNvPr id="82" name="Google Shape;8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3475" y="2571750"/>
            <a:ext cx="2777523" cy="277752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2177" y="1039675"/>
            <a:ext cx="6841703" cy="3969600"/>
          </a:xfrm>
          <a:prstGeom prst="rect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55" name="Google Shape;255;p32"/>
          <p:cNvSpPr txBox="1"/>
          <p:nvPr>
            <p:ph type="title"/>
          </p:nvPr>
        </p:nvSpPr>
        <p:spPr>
          <a:xfrm>
            <a:off x="311700" y="167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Licorice"/>
                <a:ea typeface="Licorice"/>
                <a:cs typeface="Licorice"/>
                <a:sym typeface="Licorice"/>
              </a:rPr>
              <a:t>Distance From Standard - Feather River</a:t>
            </a:r>
            <a:endParaRPr b="1" sz="3600">
              <a:latin typeface="Licorice"/>
              <a:ea typeface="Licorice"/>
              <a:cs typeface="Licorice"/>
              <a:sym typeface="Licorice"/>
            </a:endParaRPr>
          </a:p>
        </p:txBody>
      </p:sp>
      <p:pic>
        <p:nvPicPr>
          <p:cNvPr id="256" name="Google Shape;256;p32"/>
          <p:cNvPicPr preferRelativeResize="0"/>
          <p:nvPr/>
        </p:nvPicPr>
        <p:blipFill rotWithShape="1">
          <a:blip r:embed="rId5">
            <a:alphaModFix/>
          </a:blip>
          <a:srcRect b="0" l="0" r="36358" t="0"/>
          <a:stretch/>
        </p:blipFill>
        <p:spPr>
          <a:xfrm rot="-23">
            <a:off x="6479455" y="-683066"/>
            <a:ext cx="2680044" cy="2674156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2"/>
          <p:cNvSpPr txBox="1"/>
          <p:nvPr/>
        </p:nvSpPr>
        <p:spPr>
          <a:xfrm rot="839329">
            <a:off x="6896674" y="376908"/>
            <a:ext cx="966772" cy="5542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BeeZee"/>
                <a:ea typeface="ABeeZee"/>
                <a:cs typeface="ABeeZee"/>
                <a:sym typeface="ABeeZee"/>
              </a:rPr>
              <a:t>Kristie Nicosia</a:t>
            </a:r>
            <a:endParaRPr sz="1200"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58" name="Google Shape;258;p32"/>
          <p:cNvSpPr txBox="1"/>
          <p:nvPr/>
        </p:nvSpPr>
        <p:spPr>
          <a:xfrm rot="-1003">
            <a:off x="8049450" y="572861"/>
            <a:ext cx="1027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Assessment</a:t>
            </a:r>
            <a:endParaRPr sz="11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59" name="Google Shape;259;p32"/>
          <p:cNvSpPr/>
          <p:nvPr/>
        </p:nvSpPr>
        <p:spPr>
          <a:xfrm>
            <a:off x="6399375" y="1707000"/>
            <a:ext cx="2760102" cy="2262600"/>
          </a:xfrm>
          <a:prstGeom prst="irregularSeal2">
            <a:avLst/>
          </a:prstGeom>
          <a:solidFill>
            <a:srgbClr val="FFF2CC"/>
          </a:solidFill>
          <a:ln cap="flat" cmpd="sng" w="19050">
            <a:solidFill>
              <a:srgbClr val="0261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60" name="Google Shape;260;p32"/>
          <p:cNvCxnSpPr/>
          <p:nvPr/>
        </p:nvCxnSpPr>
        <p:spPr>
          <a:xfrm flipH="1" rot="10800000">
            <a:off x="4713375" y="4050250"/>
            <a:ext cx="717000" cy="555600"/>
          </a:xfrm>
          <a:prstGeom prst="straightConnector1">
            <a:avLst/>
          </a:prstGeom>
          <a:noFill/>
          <a:ln cap="flat" cmpd="sng" w="28575">
            <a:solidFill>
              <a:srgbClr val="EA496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61" name="Google Shape;261;p32"/>
          <p:cNvSpPr txBox="1"/>
          <p:nvPr/>
        </p:nvSpPr>
        <p:spPr>
          <a:xfrm>
            <a:off x="3783518" y="4384215"/>
            <a:ext cx="1149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ondrina Solid"/>
                <a:ea typeface="Londrina Solid"/>
                <a:cs typeface="Londrina Solid"/>
                <a:sym typeface="Londrina Solid"/>
              </a:rPr>
              <a:t>This trend  is good news!</a:t>
            </a:r>
            <a:endParaRPr sz="1200"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262" name="Google Shape;262;p32"/>
          <p:cNvSpPr txBox="1"/>
          <p:nvPr/>
        </p:nvSpPr>
        <p:spPr>
          <a:xfrm>
            <a:off x="6760775" y="2482138"/>
            <a:ext cx="18102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SemiBold"/>
                <a:ea typeface="Montserrat SemiBold"/>
                <a:cs typeface="Montserrat SemiBold"/>
                <a:sym typeface="Montserrat SemiBold"/>
              </a:rPr>
              <a:t>The upward trend over time </a:t>
            </a:r>
            <a:br>
              <a:rPr lang="en"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en">
                <a:latin typeface="Montserrat SemiBold"/>
                <a:ea typeface="Montserrat SemiBold"/>
                <a:cs typeface="Montserrat SemiBold"/>
                <a:sym typeface="Montserrat SemiBold"/>
              </a:rPr>
              <a:t>is good news!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2475" y="1675191"/>
            <a:ext cx="3776473" cy="29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1675191"/>
            <a:ext cx="3777675" cy="2968151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Licorice"/>
                <a:ea typeface="Licorice"/>
                <a:cs typeface="Licorice"/>
                <a:sym typeface="Licorice"/>
              </a:rPr>
              <a:t>Opportunities</a:t>
            </a:r>
            <a:r>
              <a:rPr b="1" lang="en" sz="3600">
                <a:latin typeface="Licorice"/>
                <a:ea typeface="Licorice"/>
                <a:cs typeface="Licorice"/>
                <a:sym typeface="Licorice"/>
              </a:rPr>
              <a:t> for Growth - Feather River</a:t>
            </a:r>
            <a:endParaRPr b="1" sz="3600">
              <a:latin typeface="Licorice"/>
              <a:ea typeface="Licorice"/>
              <a:cs typeface="Licorice"/>
              <a:sym typeface="Licorice"/>
            </a:endParaRPr>
          </a:p>
        </p:txBody>
      </p:sp>
      <p:pic>
        <p:nvPicPr>
          <p:cNvPr id="271" name="Google Shape;271;p33"/>
          <p:cNvPicPr preferRelativeResize="0"/>
          <p:nvPr/>
        </p:nvPicPr>
        <p:blipFill rotWithShape="1">
          <a:blip r:embed="rId6">
            <a:alphaModFix/>
          </a:blip>
          <a:srcRect b="0" l="0" r="36358" t="0"/>
          <a:stretch/>
        </p:blipFill>
        <p:spPr>
          <a:xfrm rot="-23">
            <a:off x="6479455" y="-683066"/>
            <a:ext cx="2680044" cy="2674156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3"/>
          <p:cNvSpPr txBox="1"/>
          <p:nvPr/>
        </p:nvSpPr>
        <p:spPr>
          <a:xfrm rot="839329">
            <a:off x="6896674" y="376908"/>
            <a:ext cx="966772" cy="5542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BeeZee"/>
                <a:ea typeface="ABeeZee"/>
                <a:cs typeface="ABeeZee"/>
                <a:sym typeface="ABeeZee"/>
              </a:rPr>
              <a:t>Kristie Nicosia</a:t>
            </a:r>
            <a:endParaRPr sz="1200"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73" name="Google Shape;273;p33"/>
          <p:cNvSpPr txBox="1"/>
          <p:nvPr/>
        </p:nvSpPr>
        <p:spPr>
          <a:xfrm rot="-1003">
            <a:off x="8049450" y="572861"/>
            <a:ext cx="1027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Assessment</a:t>
            </a:r>
            <a:endParaRPr sz="11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74" name="Google Shape;274;p33"/>
          <p:cNvSpPr txBox="1"/>
          <p:nvPr>
            <p:ph idx="2" type="body"/>
          </p:nvPr>
        </p:nvSpPr>
        <p:spPr>
          <a:xfrm>
            <a:off x="4603800" y="13048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800">
                <a:latin typeface="ABeeZee"/>
                <a:ea typeface="ABeeZee"/>
                <a:cs typeface="ABeeZee"/>
                <a:sym typeface="ABeeZee"/>
              </a:rPr>
              <a:t>Math</a:t>
            </a:r>
            <a:endParaRPr b="1" sz="1800"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75" name="Google Shape;275;p33"/>
          <p:cNvSpPr txBox="1"/>
          <p:nvPr>
            <p:ph idx="2" type="body"/>
          </p:nvPr>
        </p:nvSpPr>
        <p:spPr>
          <a:xfrm>
            <a:off x="336600" y="13048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800">
                <a:latin typeface="ABeeZee"/>
                <a:ea typeface="ABeeZee"/>
                <a:cs typeface="ABeeZee"/>
                <a:sym typeface="ABeeZee"/>
              </a:rPr>
              <a:t>ELA</a:t>
            </a:r>
            <a:endParaRPr b="1" sz="1800"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76" name="Google Shape;276;p33"/>
          <p:cNvSpPr/>
          <p:nvPr/>
        </p:nvSpPr>
        <p:spPr>
          <a:xfrm>
            <a:off x="2213325" y="1937850"/>
            <a:ext cx="1823400" cy="1359600"/>
          </a:xfrm>
          <a:prstGeom prst="rect">
            <a:avLst/>
          </a:prstGeom>
          <a:noFill/>
          <a:ln cap="flat" cmpd="sng" w="28575">
            <a:solidFill>
              <a:srgbClr val="DD39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33"/>
          <p:cNvSpPr/>
          <p:nvPr/>
        </p:nvSpPr>
        <p:spPr>
          <a:xfrm>
            <a:off x="4603800" y="1937850"/>
            <a:ext cx="1875600" cy="1359600"/>
          </a:xfrm>
          <a:prstGeom prst="rect">
            <a:avLst/>
          </a:prstGeom>
          <a:noFill/>
          <a:ln cap="flat" cmpd="sng" w="28575">
            <a:solidFill>
              <a:srgbClr val="DD39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84" name="Google Shape;28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4"/>
          <p:cNvSpPr txBox="1"/>
          <p:nvPr/>
        </p:nvSpPr>
        <p:spPr>
          <a:xfrm>
            <a:off x="2278200" y="384975"/>
            <a:ext cx="4587600" cy="12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900">
                <a:latin typeface="Licorice"/>
                <a:ea typeface="Licorice"/>
                <a:cs typeface="Licorice"/>
                <a:sym typeface="Licorice"/>
              </a:rPr>
              <a:t>Thank You</a:t>
            </a:r>
            <a:endParaRPr b="1" sz="6900">
              <a:latin typeface="Licorice"/>
              <a:ea typeface="Licorice"/>
              <a:cs typeface="Licorice"/>
              <a:sym typeface="Licorice"/>
            </a:endParaRPr>
          </a:p>
        </p:txBody>
      </p:sp>
      <p:sp>
        <p:nvSpPr>
          <p:cNvPr id="286" name="Google Shape;286;p34"/>
          <p:cNvSpPr txBox="1"/>
          <p:nvPr/>
        </p:nvSpPr>
        <p:spPr>
          <a:xfrm>
            <a:off x="1706250" y="1700225"/>
            <a:ext cx="5731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ABeeZee"/>
                <a:ea typeface="ABeeZee"/>
                <a:cs typeface="ABeeZee"/>
                <a:sym typeface="ABeeZee"/>
              </a:rPr>
              <a:t>We appreciate your service to our school. We are looking forward to a great year together!</a:t>
            </a:r>
            <a:endParaRPr sz="1900">
              <a:latin typeface="ABeeZee"/>
              <a:ea typeface="ABeeZee"/>
              <a:cs typeface="ABeeZee"/>
              <a:sym typeface="ABeeZe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5"/>
          <p:cNvSpPr txBox="1"/>
          <p:nvPr/>
        </p:nvSpPr>
        <p:spPr>
          <a:xfrm>
            <a:off x="792600" y="315725"/>
            <a:ext cx="75588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200">
                <a:latin typeface="Licorice"/>
                <a:ea typeface="Licorice"/>
                <a:cs typeface="Licorice"/>
                <a:sym typeface="Licorice"/>
              </a:rPr>
              <a:t>Welcome to the 2022-2023 School Year!</a:t>
            </a:r>
            <a:endParaRPr b="1" sz="4200">
              <a:latin typeface="Licorice"/>
              <a:ea typeface="Licorice"/>
              <a:cs typeface="Licorice"/>
              <a:sym typeface="Licorice"/>
            </a:endParaRPr>
          </a:p>
        </p:txBody>
      </p:sp>
      <p:sp>
        <p:nvSpPr>
          <p:cNvPr id="89" name="Google Shape;89;p15"/>
          <p:cNvSpPr txBox="1"/>
          <p:nvPr/>
        </p:nvSpPr>
        <p:spPr>
          <a:xfrm>
            <a:off x="2449350" y="1432900"/>
            <a:ext cx="4245300" cy="2016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BeeZee"/>
                <a:ea typeface="ABeeZee"/>
                <a:cs typeface="ABeeZee"/>
                <a:sym typeface="ABeeZee"/>
              </a:rPr>
              <a:t>August 1- All Staff Returned</a:t>
            </a:r>
            <a:endParaRPr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BeeZee"/>
                <a:ea typeface="ABeeZee"/>
                <a:cs typeface="ABeeZee"/>
                <a:sym typeface="ABeeZee"/>
              </a:rPr>
              <a:t>August 2- All Staff Meeting</a:t>
            </a:r>
            <a:endParaRPr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BeeZee"/>
                <a:ea typeface="ABeeZee"/>
                <a:cs typeface="ABeeZee"/>
                <a:sym typeface="ABeeZee"/>
              </a:rPr>
              <a:t>August 9- All Staff Professional Development</a:t>
            </a:r>
            <a:endParaRPr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BeeZee"/>
                <a:ea typeface="ABeeZee"/>
                <a:cs typeface="ABeeZee"/>
                <a:sym typeface="ABeeZee"/>
              </a:rPr>
              <a:t>                Meeting the Needs of Diverse Learners</a:t>
            </a:r>
            <a:endParaRPr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BeeZee"/>
                <a:ea typeface="ABeeZee"/>
                <a:cs typeface="ABeeZee"/>
                <a:sym typeface="ABeeZee"/>
              </a:rPr>
              <a:t>August 8-12 Team Meetings</a:t>
            </a:r>
            <a:endParaRPr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BeeZee"/>
                <a:ea typeface="ABeeZee"/>
                <a:cs typeface="ABeeZee"/>
                <a:sym typeface="ABeeZee"/>
              </a:rPr>
              <a:t>August 15- First Day of School</a:t>
            </a:r>
            <a:endParaRPr>
              <a:latin typeface="ABeeZee"/>
              <a:ea typeface="ABeeZee"/>
              <a:cs typeface="ABeeZee"/>
              <a:sym typeface="ABeeZe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6" name="Google Shape;9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4975" y="1017725"/>
            <a:ext cx="7594076" cy="358725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6"/>
          <p:cNvSpPr txBox="1"/>
          <p:nvPr/>
        </p:nvSpPr>
        <p:spPr>
          <a:xfrm>
            <a:off x="2428038" y="111900"/>
            <a:ext cx="4287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200">
                <a:latin typeface="Licorice"/>
                <a:ea typeface="Licorice"/>
                <a:cs typeface="Licorice"/>
                <a:sym typeface="Licorice"/>
              </a:rPr>
              <a:t>Enrollment Goal Met</a:t>
            </a:r>
            <a:endParaRPr b="1" sz="4200">
              <a:latin typeface="Licorice"/>
              <a:ea typeface="Licorice"/>
              <a:cs typeface="Licorice"/>
              <a:sym typeface="Licoric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5" name="Google Shape;10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7"/>
          <p:cNvSpPr txBox="1"/>
          <p:nvPr/>
        </p:nvSpPr>
        <p:spPr>
          <a:xfrm>
            <a:off x="917700" y="259550"/>
            <a:ext cx="7289700" cy="1323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400">
                <a:latin typeface="Licorice"/>
                <a:ea typeface="Licorice"/>
                <a:cs typeface="Licorice"/>
                <a:sym typeface="Licorice"/>
              </a:rPr>
              <a:t>Improving Communication</a:t>
            </a:r>
            <a:endParaRPr b="1" sz="7400">
              <a:latin typeface="Licorice"/>
              <a:ea typeface="Licorice"/>
              <a:cs typeface="Licorice"/>
              <a:sym typeface="Licorice"/>
            </a:endParaRPr>
          </a:p>
        </p:txBody>
      </p:sp>
      <p:pic>
        <p:nvPicPr>
          <p:cNvPr id="107" name="Google Shape;107;p17"/>
          <p:cNvPicPr preferRelativeResize="0"/>
          <p:nvPr/>
        </p:nvPicPr>
        <p:blipFill rotWithShape="1">
          <a:blip r:embed="rId4">
            <a:alphaModFix/>
          </a:blip>
          <a:srcRect b="22934" l="0" r="0" t="27797"/>
          <a:stretch/>
        </p:blipFill>
        <p:spPr>
          <a:xfrm>
            <a:off x="2013363" y="1989153"/>
            <a:ext cx="5117276" cy="2521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1576"/>
            <a:ext cx="2676552" cy="1199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8"/>
          <p:cNvSpPr txBox="1"/>
          <p:nvPr/>
        </p:nvSpPr>
        <p:spPr>
          <a:xfrm rot="-252161">
            <a:off x="169444" y="121173"/>
            <a:ext cx="2165523" cy="4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ABeeZee"/>
                <a:ea typeface="ABeeZee"/>
                <a:cs typeface="ABeeZee"/>
                <a:sym typeface="ABeeZee"/>
              </a:rPr>
              <a:t>Staying up to date….</a:t>
            </a:r>
            <a:endParaRPr b="1"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114" name="Google Shape;114;p18"/>
          <p:cNvSpPr txBox="1"/>
          <p:nvPr/>
        </p:nvSpPr>
        <p:spPr>
          <a:xfrm rot="245001">
            <a:off x="499844" y="728550"/>
            <a:ext cx="2165497" cy="40027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Staff Communication</a:t>
            </a:r>
            <a:endParaRPr b="1">
              <a:latin typeface="ABeeZee"/>
              <a:ea typeface="ABeeZee"/>
              <a:cs typeface="ABeeZee"/>
              <a:sym typeface="ABeeZee"/>
            </a:endParaRPr>
          </a:p>
        </p:txBody>
      </p:sp>
      <p:pic>
        <p:nvPicPr>
          <p:cNvPr id="115" name="Google Shape;11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61075" y="140550"/>
            <a:ext cx="6531677" cy="4109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42607">
            <a:off x="7639734" y="4063599"/>
            <a:ext cx="1504271" cy="100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8"/>
          <p:cNvSpPr txBox="1"/>
          <p:nvPr/>
        </p:nvSpPr>
        <p:spPr>
          <a:xfrm>
            <a:off x="364650" y="1509750"/>
            <a:ext cx="17751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nir"/>
                <a:ea typeface="Avenir"/>
                <a:cs typeface="Avenir"/>
                <a:sym typeface="Avenir"/>
              </a:rPr>
              <a:t>Departments</a:t>
            </a:r>
            <a:r>
              <a:rPr lang="en">
                <a:latin typeface="Avenir"/>
                <a:ea typeface="Avenir"/>
                <a:cs typeface="Avenir"/>
                <a:sym typeface="Avenir"/>
              </a:rPr>
              <a:t> contribute content and then o</a:t>
            </a:r>
            <a:r>
              <a:rPr lang="en">
                <a:latin typeface="Avenir"/>
                <a:ea typeface="Avenir"/>
                <a:cs typeface="Avenir"/>
                <a:sym typeface="Avenir"/>
              </a:rPr>
              <a:t>ur Assistant Director of Instruction does an amazing job of </a:t>
            </a:r>
            <a:r>
              <a:rPr lang="en">
                <a:latin typeface="Avenir"/>
                <a:ea typeface="Avenir"/>
                <a:cs typeface="Avenir"/>
                <a:sym typeface="Avenir"/>
              </a:rPr>
              <a:t>preparing</a:t>
            </a:r>
            <a:r>
              <a:rPr lang="en">
                <a:latin typeface="Avenir"/>
                <a:ea typeface="Avenir"/>
                <a:cs typeface="Avenir"/>
                <a:sym typeface="Avenir"/>
              </a:rPr>
              <a:t> the weekly </a:t>
            </a:r>
            <a:r>
              <a:rPr lang="en">
                <a:latin typeface="Avenir"/>
                <a:ea typeface="Avenir"/>
                <a:cs typeface="Avenir"/>
                <a:sym typeface="Avenir"/>
              </a:rPr>
              <a:t>bulletin</a:t>
            </a:r>
            <a:r>
              <a:rPr lang="en">
                <a:latin typeface="Avenir"/>
                <a:ea typeface="Avenir"/>
                <a:cs typeface="Avenir"/>
                <a:sym typeface="Avenir"/>
              </a:rPr>
              <a:t> that is emailed out to all staff every Monday at 10am!</a:t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18" name="Google Shape;118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22475" y="3304900"/>
            <a:ext cx="2262226" cy="2262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9"/>
          <p:cNvSpPr/>
          <p:nvPr/>
        </p:nvSpPr>
        <p:spPr>
          <a:xfrm>
            <a:off x="3150" y="-125"/>
            <a:ext cx="9144000" cy="5143500"/>
          </a:xfrm>
          <a:prstGeom prst="rect">
            <a:avLst/>
          </a:prstGeom>
          <a:solidFill>
            <a:srgbClr val="CBF0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4" name="Google Shape;12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9625" y="431801"/>
            <a:ext cx="7047726" cy="396434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9"/>
          <p:cNvSpPr txBox="1"/>
          <p:nvPr/>
        </p:nvSpPr>
        <p:spPr>
          <a:xfrm>
            <a:off x="1184100" y="4433000"/>
            <a:ext cx="7381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595959"/>
                </a:solidFill>
                <a:latin typeface="ABeeZee"/>
                <a:ea typeface="ABeeZee"/>
                <a:cs typeface="ABeeZee"/>
                <a:sym typeface="ABeeZee"/>
              </a:rPr>
              <a:t>A place where staff feedback is received and used for improvement!</a:t>
            </a:r>
            <a:endParaRPr sz="1500">
              <a:solidFill>
                <a:srgbClr val="595959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pic>
        <p:nvPicPr>
          <p:cNvPr id="126" name="Google Shape;12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3575" y="-453350"/>
            <a:ext cx="2619849" cy="1746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1576"/>
            <a:ext cx="2676552" cy="119975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0"/>
          <p:cNvSpPr txBox="1"/>
          <p:nvPr/>
        </p:nvSpPr>
        <p:spPr>
          <a:xfrm rot="-260781">
            <a:off x="167784" y="172694"/>
            <a:ext cx="2165327" cy="36947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ABeeZee"/>
                <a:ea typeface="ABeeZee"/>
                <a:cs typeface="ABeeZee"/>
                <a:sym typeface="ABeeZee"/>
              </a:rPr>
              <a:t>Spreading the News…..</a:t>
            </a:r>
            <a:endParaRPr b="1" sz="1200"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133" name="Google Shape;133;p20"/>
          <p:cNvSpPr txBox="1"/>
          <p:nvPr/>
        </p:nvSpPr>
        <p:spPr>
          <a:xfrm rot="245001">
            <a:off x="501044" y="728596"/>
            <a:ext cx="2165497" cy="36928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Communication to Families</a:t>
            </a:r>
            <a:endParaRPr b="1" sz="1200">
              <a:latin typeface="ABeeZee"/>
              <a:ea typeface="ABeeZee"/>
              <a:cs typeface="ABeeZee"/>
              <a:sym typeface="ABeeZee"/>
            </a:endParaRPr>
          </a:p>
        </p:txBody>
      </p:sp>
      <p:pic>
        <p:nvPicPr>
          <p:cNvPr id="134" name="Google Shape;13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6804" y="2951603"/>
            <a:ext cx="2512732" cy="251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44575" y="141900"/>
            <a:ext cx="5934249" cy="4862574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0"/>
          <p:cNvSpPr txBox="1"/>
          <p:nvPr/>
        </p:nvSpPr>
        <p:spPr>
          <a:xfrm>
            <a:off x="375400" y="1486375"/>
            <a:ext cx="24168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nir"/>
                <a:ea typeface="Avenir"/>
                <a:cs typeface="Avenir"/>
                <a:sym typeface="Avenir"/>
              </a:rPr>
              <a:t>Written by our family liaisons, this w</a:t>
            </a:r>
            <a:r>
              <a:rPr lang="en">
                <a:latin typeface="Avenir"/>
                <a:ea typeface="Avenir"/>
                <a:cs typeface="Avenir"/>
                <a:sym typeface="Avenir"/>
              </a:rPr>
              <a:t>eekly newsletter goes out to all </a:t>
            </a:r>
            <a:r>
              <a:rPr lang="en">
                <a:latin typeface="Avenir"/>
                <a:ea typeface="Avenir"/>
                <a:cs typeface="Avenir"/>
                <a:sym typeface="Avenir"/>
              </a:rPr>
              <a:t>families</a:t>
            </a:r>
            <a:r>
              <a:rPr lang="en">
                <a:latin typeface="Avenir"/>
                <a:ea typeface="Avenir"/>
                <a:cs typeface="Avenir"/>
                <a:sym typeface="Avenir"/>
              </a:rPr>
              <a:t> and teachers. Offers advice for homeschool families, lists upcoming events, important dates, </a:t>
            </a:r>
            <a:r>
              <a:rPr lang="en">
                <a:latin typeface="Avenir"/>
                <a:ea typeface="Avenir"/>
                <a:cs typeface="Avenir"/>
                <a:sym typeface="Avenir"/>
              </a:rPr>
              <a:t>resources</a:t>
            </a:r>
            <a:r>
              <a:rPr lang="en">
                <a:latin typeface="Avenir"/>
                <a:ea typeface="Avenir"/>
                <a:cs typeface="Avenir"/>
                <a:sym typeface="Avenir"/>
              </a:rPr>
              <a:t>, </a:t>
            </a:r>
            <a:r>
              <a:rPr lang="en">
                <a:latin typeface="Avenir"/>
                <a:ea typeface="Avenir"/>
                <a:cs typeface="Avenir"/>
                <a:sym typeface="Avenir"/>
              </a:rPr>
              <a:t>instructions</a:t>
            </a:r>
            <a:r>
              <a:rPr lang="en">
                <a:latin typeface="Avenir"/>
                <a:ea typeface="Avenir"/>
                <a:cs typeface="Avenir"/>
                <a:sym typeface="Avenir"/>
              </a:rPr>
              <a:t>, updates, etc… It is a wealth of information!</a:t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1"/>
          <p:cNvSpPr/>
          <p:nvPr/>
        </p:nvSpPr>
        <p:spPr>
          <a:xfrm>
            <a:off x="4574200" y="9775"/>
            <a:ext cx="4569900" cy="5143500"/>
          </a:xfrm>
          <a:prstGeom prst="rect">
            <a:avLst/>
          </a:prstGeom>
          <a:solidFill>
            <a:srgbClr val="DFA1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21"/>
          <p:cNvSpPr txBox="1"/>
          <p:nvPr>
            <p:ph type="title"/>
          </p:nvPr>
        </p:nvSpPr>
        <p:spPr>
          <a:xfrm>
            <a:off x="351750" y="784075"/>
            <a:ext cx="3872700" cy="77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5680">
                <a:latin typeface="Licorice"/>
                <a:ea typeface="Licorice"/>
                <a:cs typeface="Licorice"/>
                <a:sym typeface="Licorice"/>
              </a:rPr>
              <a:t>Our Own Podcast</a:t>
            </a:r>
            <a:endParaRPr b="1" sz="5680">
              <a:latin typeface="Licorice"/>
              <a:ea typeface="Licorice"/>
              <a:cs typeface="Licorice"/>
              <a:sym typeface="Licorice"/>
            </a:endParaRPr>
          </a:p>
        </p:txBody>
      </p:sp>
      <p:sp>
        <p:nvSpPr>
          <p:cNvPr id="143" name="Google Shape;143;p21"/>
          <p:cNvSpPr txBox="1"/>
          <p:nvPr>
            <p:ph idx="1" type="subTitle"/>
          </p:nvPr>
        </p:nvSpPr>
        <p:spPr>
          <a:xfrm>
            <a:off x="265500" y="1825905"/>
            <a:ext cx="4054500" cy="171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1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Avenir"/>
                <a:ea typeface="Avenir"/>
                <a:cs typeface="Avenir"/>
                <a:sym typeface="Avenir"/>
              </a:rPr>
              <a:t>“RUN to listen!!!! I enjoyed every single episode! I have a 7th and 8yth grader and grandbabies in early elementary. The Learning to Read was SPOT on and wish I would have had the info in my beginning days”</a:t>
            </a:r>
            <a:endParaRPr sz="18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Avenir"/>
                <a:ea typeface="Avenir"/>
                <a:cs typeface="Avenir"/>
                <a:sym typeface="Avenir"/>
              </a:rPr>
              <a:t>-Annette, Parent</a:t>
            </a:r>
            <a:endParaRPr sz="180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44" name="Google Shape;14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550" y="2997474"/>
            <a:ext cx="2586875" cy="258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5738" y="388050"/>
            <a:ext cx="4286824" cy="4367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