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y="5143500" cx="9144000"/>
  <p:notesSz cx="6858000" cy="9144000"/>
  <p:embeddedFontLst>
    <p:embeddedFont>
      <p:font typeface="Sue Ellen Francisco"/>
      <p:regular r:id="rId38"/>
    </p:embeddedFont>
    <p:embeddedFont>
      <p:font typeface="Roboto"/>
      <p:regular r:id="rId39"/>
      <p:bold r:id="rId40"/>
      <p:italic r:id="rId41"/>
      <p:boldItalic r:id="rId42"/>
    </p:embeddedFont>
    <p:embeddedFont>
      <p:font typeface="Poppins"/>
      <p:regular r:id="rId43"/>
      <p:bold r:id="rId44"/>
      <p:italic r:id="rId45"/>
      <p:boldItalic r:id="rId46"/>
    </p:embeddedFont>
    <p:embeddedFont>
      <p:font typeface="Barlow Condensed"/>
      <p:regular r:id="rId47"/>
      <p:bold r:id="rId48"/>
      <p:italic r:id="rId49"/>
      <p:boldItalic r:id="rId50"/>
    </p:embeddedFont>
    <p:embeddedFont>
      <p:font typeface="Didact Gothic"/>
      <p:regular r:id="rId51"/>
    </p:embeddedFont>
    <p:embeddedFont>
      <p:font typeface="Helvetica Neue"/>
      <p:regular r:id="rId52"/>
      <p:bold r:id="rId53"/>
      <p:italic r:id="rId54"/>
      <p:boldItalic r:id="rId55"/>
    </p:embeddedFont>
    <p:embeddedFont>
      <p:font typeface="Homemade Apple"/>
      <p:regular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7" roundtripDataSignature="AMtx7mi5IHywFll9QAPPjsJtml7fGpqMY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Darcy Belleza"/>
  <p:cmAuthor clrIdx="1" id="1" initials="" lastIdx="1" name="Katie Roy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A4FC30C-19BF-47FA-AC51-D53F4D5804B0}">
  <a:tblStyle styleId="{3A4FC30C-19BF-47FA-AC51-D53F4D5804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Poppins-bold.fntdata"/><Relationship Id="rId43" Type="http://schemas.openxmlformats.org/officeDocument/2006/relationships/font" Target="fonts/Poppins-regular.fntdata"/><Relationship Id="rId46" Type="http://schemas.openxmlformats.org/officeDocument/2006/relationships/font" Target="fonts/Poppins-boldItalic.fntdata"/><Relationship Id="rId45" Type="http://schemas.openxmlformats.org/officeDocument/2006/relationships/font" Target="fonts/Poppins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BarlowCondensed-bold.fntdata"/><Relationship Id="rId47" Type="http://schemas.openxmlformats.org/officeDocument/2006/relationships/font" Target="fonts/BarlowCondensed-regular.fntdata"/><Relationship Id="rId49" Type="http://schemas.openxmlformats.org/officeDocument/2006/relationships/font" Target="fonts/BarlowCondensed-italic.fntdata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font" Target="fonts/Roboto-regular.fntdata"/><Relationship Id="rId38" Type="http://schemas.openxmlformats.org/officeDocument/2006/relationships/font" Target="fonts/SueEllenFrancisco-regular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DidactGothic-regular.fntdata"/><Relationship Id="rId50" Type="http://schemas.openxmlformats.org/officeDocument/2006/relationships/font" Target="fonts/BarlowCondensed-boldItalic.fntdata"/><Relationship Id="rId53" Type="http://schemas.openxmlformats.org/officeDocument/2006/relationships/font" Target="fonts/HelveticaNeue-bold.fntdata"/><Relationship Id="rId52" Type="http://schemas.openxmlformats.org/officeDocument/2006/relationships/font" Target="fonts/HelveticaNeue-regular.fntdata"/><Relationship Id="rId11" Type="http://schemas.openxmlformats.org/officeDocument/2006/relationships/slide" Target="slides/slide4.xml"/><Relationship Id="rId55" Type="http://schemas.openxmlformats.org/officeDocument/2006/relationships/font" Target="fonts/HelveticaNeue-boldItalic.fntdata"/><Relationship Id="rId10" Type="http://schemas.openxmlformats.org/officeDocument/2006/relationships/slide" Target="slides/slide3.xml"/><Relationship Id="rId54" Type="http://schemas.openxmlformats.org/officeDocument/2006/relationships/font" Target="fonts/HelveticaNeue-italic.fntdata"/><Relationship Id="rId13" Type="http://schemas.openxmlformats.org/officeDocument/2006/relationships/slide" Target="slides/slide6.xml"/><Relationship Id="rId57" Type="http://customschemas.google.com/relationships/presentationmetadata" Target="metadata"/><Relationship Id="rId12" Type="http://schemas.openxmlformats.org/officeDocument/2006/relationships/slide" Target="slides/slide5.xml"/><Relationship Id="rId56" Type="http://schemas.openxmlformats.org/officeDocument/2006/relationships/font" Target="fonts/HomemadeApple-regular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4-20T20:34:39.182">
    <p:pos x="4435" y="2937"/>
    <p:text>please add her name to slides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IUNrD5A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1-04-20T21:24:21.781">
    <p:pos x="6000" y="0"/>
    <p:text>Kulpreet would like to review the slides before they go in the packet. @katie.royer@clarksvillecharter.org
_Reassigned to Katie Royer_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IUNrD8Y"/>
      </p:ext>
    </p:extLst>
  </p:cm>
  <p:cm authorId="1" idx="1" dt="2021-04-20T21:24:21.781">
    <p:pos x="6000" y="0"/>
    <p:text>Yes, will do!</p:text>
    <p:extLst>
      <p:ext uri="{C676402C-5697-4E1C-873F-D02D1690AC5C}">
        <p15:threadingInfo timeZoneBias="0">
          <p15:parentCm authorId="0" idx="2"/>
        </p15:threadingInfo>
      </p:ext>
      <p:ext uri="http://customooxmlschemas.google.com/">
        <go:slidesCustomData xmlns:go="http://customooxmlschemas.google.com/" commentPostId="AAAAIUNrD-c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1-04-20T20:56:48.761">
    <p:pos x="2529" y="411"/>
    <p:text>change to Parent NOT family, please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IUNrD7o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ccbdba529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ccbdba529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Examples of Questions on LCAP for Family Feedback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d3470352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d3470352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Examples of parent feedback….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concerned are you about: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Your child’s mental well-being?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Your child falling behind academically?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Your child NOT being able to interact with other students?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Your child feeling secure during this period of uncertainty?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d34703528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gd34703528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I </a:t>
            </a:r>
            <a:r>
              <a:rPr lang="en-GB"/>
              <a:t>look</a:t>
            </a:r>
            <a:r>
              <a:rPr lang="en-GB"/>
              <a:t> forward to school each day.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I feel safe and connected to school.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My school works with my parent/guardian to help me do my best in school.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My school provides me with the materials I need to learn such as textbooks and learning materials to meet my </a:t>
            </a:r>
            <a:r>
              <a:rPr lang="en-GB"/>
              <a:t>educational needs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d34703528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d34703528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I am clear what courses I need to enroll in and pass to graduate from high school in 4 years.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I am clear what courses I need to take and pass to complete the UC A-G requirements.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I am clear what career related courses are available to me at school.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My school helps me prepare for future college and/or career paths.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d347035287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d34703528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I am aware that I can enroll in community college courses while  I am still in high school and earn credits for college and high school.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I know whom to contact at the school to ask questions about my </a:t>
            </a:r>
            <a:r>
              <a:rPr lang="en-GB"/>
              <a:t>high</a:t>
            </a:r>
            <a:r>
              <a:rPr lang="en-GB"/>
              <a:t> school graduation status.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I am aware of available resources at the school to help me graduate form high sc</a:t>
            </a:r>
            <a:r>
              <a:rPr lang="en-GB"/>
              <a:t>hool with my cohort (4 years).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Which state priorities should be the focus of school resources? Pick top 3.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Basic </a:t>
            </a:r>
            <a:r>
              <a:rPr lang="en-GB"/>
              <a:t>Services (Teacher credentials, instructional materials) 55.9%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Course Access (Student access to broad course of study) 55.9%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Parent Involvement ( Efforts to seek parent input and participation) 49%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d34703528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gd34703528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What is your overall comfort level in implementing the California Standards (ELA, History/Social Science, Math, NGSS, PE/Health, WorldLanguage, VAPA) that you are responsible for teaching?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d34703528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gd34703528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How strongly do you agree or disagree that this school been doing the following things during the school year?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  </a:t>
            </a:r>
            <a:r>
              <a:rPr lang="en-GB"/>
              <a:t>I am aware that our school is a charter school and the ability to continue to operate is contingent on a positive performance on the </a:t>
            </a:r>
            <a:r>
              <a:rPr lang="en-GB"/>
              <a:t>annual</a:t>
            </a:r>
            <a:r>
              <a:rPr lang="en-GB"/>
              <a:t> state assessments commonly known as the CAASPP.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 The school is effective in strengthening and promoting academic achievement of all students.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3. Letting you know how your child is progressing academically.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4. Providing information on your expected role at your child’s school.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5. Providing information on how to help your child plan for college and career after High school. (middle and high school only)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34703528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gd34703528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How effective is the school in providing a safe, healthy, and engaged learning environment for all? This school....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Provides a safe environment for my child.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Has high expectations for all students.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Promptly responds to my phone calls, messages, or emails.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Encourages me to be an active partner with the school in educating my child.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Communicates the importance of respecting different cultural beliefs and practices.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d34703528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gd34703528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FOR HIGH SCHOOL: If this does not apply, please click, " "Not Applicable." How strongly do you agree or disagree with the following statements?</a:t>
            </a:r>
            <a:endParaRPr sz="12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 am aware of available resources within the school to help my child graduate from high school on time (4 year cohort). </a:t>
            </a:r>
            <a:endParaRPr sz="12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 am well informed about my child’s high school progress toward graduation. </a:t>
            </a:r>
            <a:endParaRPr sz="12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school prepares students for future college and/or career paths. </a:t>
            </a:r>
            <a:endParaRPr sz="12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school provides students with a strong foundation for their future college and/or careers. </a:t>
            </a:r>
            <a:endParaRPr sz="12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7" name="Google Shape;5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ccbdba529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gccbdba529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d0a0f23df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d0a0f23df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Learning recovery plan that provides supplemental instruction, support </a:t>
            </a:r>
            <a:r>
              <a:rPr lang="en-GB"/>
              <a:t>ford</a:t>
            </a:r>
            <a:r>
              <a:rPr lang="en-GB"/>
              <a:t> social and emotional well-being to: unduplicated, SWD, student at rise of abuse, neglect, or exploitation, disengaged students, below grade level, those who did not enroll in diner for the 20-21, credit deficient, HS at risk and other students identified by certificate staff.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d0a0f23df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d0a0f23df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50% in May 2021 and remaining in Aug. 2021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An LEA may use IPI funds to pay salaries for certificated or classified employees providing in-person instruction or services. AB 86 did not limit "salaries" to personnel costs associated with new or expanded services. Salaries may also include stipends or "hazard pay."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An LEA may use IPI funds for any eligible expenditures from the start of the 2020–21 fiscal year on </a:t>
            </a:r>
            <a:r>
              <a:rPr b="1" lang="en-GB" sz="1200">
                <a:solidFill>
                  <a:schemeClr val="dk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July 1, 2020, through August 31, 2022.</a:t>
            </a:r>
            <a:r>
              <a:rPr lang="en-GB" sz="1200">
                <a:solidFill>
                  <a:schemeClr val="dk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All expenditures, including reimbursements, must be linked to an allowable use.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d0f08625d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d0f08625d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600"/>
              <a:t>As one of the six state metrics for determining the health of our school, we constantly seek to improve the percentage of our students who are considered “Prepared”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cd4bb5fb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5" name="Google Shape;595;gcd4bb5fb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ccbdba529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ccbdba529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Can share feedback to board if you so choose.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8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9.png"/><Relationship Id="rId12" Type="http://schemas.openxmlformats.org/officeDocument/2006/relationships/image" Target="../media/image7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10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3"/>
          <p:cNvSpPr txBox="1"/>
          <p:nvPr>
            <p:ph type="ctrTitle"/>
          </p:nvPr>
        </p:nvSpPr>
        <p:spPr>
          <a:xfrm>
            <a:off x="3980883" y="1545450"/>
            <a:ext cx="48705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9pPr>
          </a:lstStyle>
          <a:p/>
        </p:txBody>
      </p:sp>
      <p:sp>
        <p:nvSpPr>
          <p:cNvPr id="12" name="Google Shape;12;p23"/>
          <p:cNvSpPr txBox="1"/>
          <p:nvPr>
            <p:ph idx="1" type="subTitle"/>
          </p:nvPr>
        </p:nvSpPr>
        <p:spPr>
          <a:xfrm>
            <a:off x="4079204" y="3919125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3"/>
          <p:cNvSpPr/>
          <p:nvPr/>
        </p:nvSpPr>
        <p:spPr>
          <a:xfrm rot="10800000">
            <a:off x="2054174" y="1827535"/>
            <a:ext cx="363300" cy="231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3"/>
          <p:cNvSpPr/>
          <p:nvPr/>
        </p:nvSpPr>
        <p:spPr>
          <a:xfrm rot="5400000">
            <a:off x="2168309" y="1746020"/>
            <a:ext cx="115500" cy="5304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3"/>
          <p:cNvSpPr/>
          <p:nvPr/>
        </p:nvSpPr>
        <p:spPr>
          <a:xfrm rot="5400000">
            <a:off x="2184840" y="1849467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3"/>
          <p:cNvSpPr/>
          <p:nvPr/>
        </p:nvSpPr>
        <p:spPr>
          <a:xfrm rot="5400000">
            <a:off x="2185597" y="1963578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3"/>
          <p:cNvCxnSpPr>
            <a:endCxn id="14" idx="1"/>
          </p:cNvCxnSpPr>
          <p:nvPr/>
        </p:nvCxnSpPr>
        <p:spPr>
          <a:xfrm>
            <a:off x="2235824" y="-665"/>
            <a:ext cx="0" cy="18282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" name="Google Shape;19;p23"/>
          <p:cNvCxnSpPr/>
          <p:nvPr/>
        </p:nvCxnSpPr>
        <p:spPr>
          <a:xfrm rot="10800000">
            <a:off x="3450939" y="3179236"/>
            <a:ext cx="427500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" name="Google Shape;20;p23"/>
          <p:cNvCxnSpPr/>
          <p:nvPr/>
        </p:nvCxnSpPr>
        <p:spPr>
          <a:xfrm rot="10800000">
            <a:off x="3457058" y="3536473"/>
            <a:ext cx="504600" cy="131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" name="Google Shape;21;p23"/>
          <p:cNvCxnSpPr/>
          <p:nvPr/>
        </p:nvCxnSpPr>
        <p:spPr>
          <a:xfrm rot="10800000">
            <a:off x="3280864" y="3919123"/>
            <a:ext cx="540000" cy="365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" name="Google Shape;22;p23"/>
          <p:cNvCxnSpPr/>
          <p:nvPr/>
        </p:nvCxnSpPr>
        <p:spPr>
          <a:xfrm rot="10800000">
            <a:off x="2996060" y="4220328"/>
            <a:ext cx="388800" cy="6222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" name="Google Shape;23;p23"/>
          <p:cNvCxnSpPr/>
          <p:nvPr/>
        </p:nvCxnSpPr>
        <p:spPr>
          <a:xfrm rot="10800000">
            <a:off x="2301705" y="4520686"/>
            <a:ext cx="0" cy="4488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" name="Google Shape;24;p23"/>
          <p:cNvCxnSpPr/>
          <p:nvPr/>
        </p:nvCxnSpPr>
        <p:spPr>
          <a:xfrm rot="10800000">
            <a:off x="2662011" y="4479597"/>
            <a:ext cx="118800" cy="3720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5" name="Google Shape;25;p23"/>
          <p:cNvGrpSpPr/>
          <p:nvPr/>
        </p:nvGrpSpPr>
        <p:grpSpPr>
          <a:xfrm flipH="1">
            <a:off x="531948" y="3137618"/>
            <a:ext cx="1300322" cy="1671565"/>
            <a:chOff x="3523532" y="4398405"/>
            <a:chExt cx="1733763" cy="2233518"/>
          </a:xfrm>
        </p:grpSpPr>
        <p:cxnSp>
          <p:nvCxnSpPr>
            <p:cNvPr id="26" name="Google Shape;26;p23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7" name="Google Shape;27;p23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" name="Google Shape;28;p23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9" name="Google Shape;29;p23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0" name="Google Shape;30;p23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1" name="Google Shape;3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6105" y="2088585"/>
            <a:ext cx="2152426" cy="217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Sue Ellen Francisco"/>
              <a:buNone/>
              <a:defRPr sz="48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</a:lstStyle>
          <a:p/>
        </p:txBody>
      </p:sp>
      <p:sp>
        <p:nvSpPr>
          <p:cNvPr id="259" name="Google Shape;25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60" name="Google Shape;260;p32"/>
          <p:cNvGrpSpPr/>
          <p:nvPr/>
        </p:nvGrpSpPr>
        <p:grpSpPr>
          <a:xfrm>
            <a:off x="6275779" y="94"/>
            <a:ext cx="1553887" cy="2252874"/>
            <a:chOff x="531948" y="-845"/>
            <a:chExt cx="4572947" cy="6637815"/>
          </a:xfrm>
        </p:grpSpPr>
        <p:sp>
          <p:nvSpPr>
            <p:cNvPr id="261" name="Google Shape;261;p32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2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2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32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5" name="Google Shape;265;p32"/>
            <p:cNvCxnSpPr>
              <a:endCxn id="261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6" name="Google Shape;266;p32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7" name="Google Shape;267;p32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8" name="Google Shape;268;p32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9" name="Google Shape;269;p32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70" name="Google Shape;270;p32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71" name="Google Shape;271;p32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72" name="Google Shape;272;p32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73" name="Google Shape;273;p32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4" name="Google Shape;274;p32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5" name="Google Shape;275;p32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6" name="Google Shape;276;p32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7" name="Google Shape;277;p32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78" name="Google Shape;278;p32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32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281" name="Google Shape;281;p32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5" name="Google Shape;285;p32"/>
            <p:cNvCxnSpPr>
              <a:endCxn id="281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6" name="Google Shape;286;p32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7" name="Google Shape;287;p32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8" name="Google Shape;288;p32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9" name="Google Shape;289;p32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90" name="Google Shape;290;p32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91" name="Google Shape;291;p32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92" name="Google Shape;292;p32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93" name="Google Shape;293;p32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4" name="Google Shape;294;p32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5" name="Google Shape;295;p32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6" name="Google Shape;296;p32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7" name="Google Shape;297;p32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98" name="Google Shape;298;p32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02" name="Google Shape;302;p33"/>
          <p:cNvSpPr txBox="1"/>
          <p:nvPr>
            <p:ph idx="1" type="body"/>
          </p:nvPr>
        </p:nvSpPr>
        <p:spPr>
          <a:xfrm>
            <a:off x="311700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?"/>
              <a:defRPr sz="1200"/>
            </a:lvl9pPr>
          </a:lstStyle>
          <a:p/>
        </p:txBody>
      </p:sp>
      <p:sp>
        <p:nvSpPr>
          <p:cNvPr id="303" name="Google Shape;303;p33"/>
          <p:cNvSpPr txBox="1"/>
          <p:nvPr>
            <p:ph idx="2" type="body"/>
          </p:nvPr>
        </p:nvSpPr>
        <p:spPr>
          <a:xfrm>
            <a:off x="3247913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?"/>
              <a:defRPr sz="1200"/>
            </a:lvl9pPr>
          </a:lstStyle>
          <a:p/>
        </p:txBody>
      </p:sp>
      <p:sp>
        <p:nvSpPr>
          <p:cNvPr id="304" name="Google Shape;30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5" name="Google Shape;305;p33"/>
          <p:cNvSpPr txBox="1"/>
          <p:nvPr>
            <p:ph idx="3" type="body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?"/>
              <a:defRPr sz="1200"/>
            </a:lvl9pPr>
          </a:lstStyle>
          <a:p/>
        </p:txBody>
      </p:sp>
      <p:pic>
        <p:nvPicPr>
          <p:cNvPr descr="Imagen que contiene crema, rosquilla, postre, cubierto&#10;&#10;Descripción generada automáticamente" id="306" name="Google Shape;30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84156" y="447073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307" name="Google Shape;30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9946" y="440082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308" name="Google Shape;30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9406" y="451890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309" name="Google Shape;30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7810" y="423697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12" name="Google Shape;31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or process">
  <p:cSld name="BLANK_4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 txBox="1"/>
          <p:nvPr>
            <p:ph idx="12" type="sldNum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5" name="Google Shape;31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16" name="Google Shape;316;p35"/>
          <p:cNvSpPr txBox="1"/>
          <p:nvPr>
            <p:ph idx="1" type="body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317" name="Google Shape;317;p35"/>
          <p:cNvSpPr txBox="1"/>
          <p:nvPr>
            <p:ph idx="2" type="subTitle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318" name="Google Shape;318;p35"/>
          <p:cNvSpPr txBox="1"/>
          <p:nvPr>
            <p:ph idx="3" type="body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319" name="Google Shape;319;p35"/>
          <p:cNvSpPr txBox="1"/>
          <p:nvPr>
            <p:ph idx="4" type="subTitle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320" name="Google Shape;320;p35"/>
          <p:cNvSpPr txBox="1"/>
          <p:nvPr>
            <p:ph idx="5" type="body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321" name="Google Shape;321;p35"/>
          <p:cNvSpPr txBox="1"/>
          <p:nvPr>
            <p:ph idx="6" type="subTitle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322" name="Google Shape;322;p35"/>
          <p:cNvSpPr txBox="1"/>
          <p:nvPr>
            <p:ph idx="7" type="body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323" name="Google Shape;323;p35"/>
          <p:cNvSpPr txBox="1"/>
          <p:nvPr>
            <p:ph idx="8" type="subTitle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324" name="Google Shape;324;p35"/>
          <p:cNvSpPr txBox="1"/>
          <p:nvPr>
            <p:ph idx="9" type="body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325" name="Google Shape;325;p35"/>
          <p:cNvSpPr txBox="1"/>
          <p:nvPr>
            <p:ph idx="13" type="subTitle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pic>
        <p:nvPicPr>
          <p:cNvPr descr="Imagen que contiene cubierto, papel, puesto, blanco&#10;&#10;Descripción generada automáticamente" id="326" name="Google Shape;32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536813" y="1562012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27" name="Google Shape;32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63482">
            <a:off x="4014638" y="1562013"/>
            <a:ext cx="1174149" cy="1273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28" name="Google Shape;32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5753538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29" name="Google Shape;329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7492463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330" name="Google Shape;33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200" y="1628774"/>
            <a:ext cx="1446949" cy="13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2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3" name="Google Shape;333;p36"/>
          <p:cNvSpPr txBox="1"/>
          <p:nvPr>
            <p:ph type="title"/>
          </p:nvPr>
        </p:nvSpPr>
        <p:spPr>
          <a:xfrm>
            <a:off x="265500" y="20713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34" name="Google Shape;334;p36"/>
          <p:cNvSpPr txBox="1"/>
          <p:nvPr>
            <p:ph idx="1" type="subTitle"/>
          </p:nvPr>
        </p:nvSpPr>
        <p:spPr>
          <a:xfrm>
            <a:off x="265500" y="36412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5" name="Google Shape;335;p36"/>
          <p:cNvSpPr/>
          <p:nvPr/>
        </p:nvSpPr>
        <p:spPr>
          <a:xfrm rot="10800000">
            <a:off x="2049452" y="58595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6"/>
          <p:cNvSpPr/>
          <p:nvPr/>
        </p:nvSpPr>
        <p:spPr>
          <a:xfrm rot="5400000">
            <a:off x="2103478" y="54718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6"/>
          <p:cNvSpPr/>
          <p:nvPr/>
        </p:nvSpPr>
        <p:spPr>
          <a:xfrm rot="5400000">
            <a:off x="2111258" y="59588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6"/>
          <p:cNvSpPr/>
          <p:nvPr/>
        </p:nvSpPr>
        <p:spPr>
          <a:xfrm rot="5400000">
            <a:off x="2111614" y="64955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9" name="Google Shape;339;p36"/>
          <p:cNvCxnSpPr>
            <a:endCxn id="335" idx="1"/>
          </p:cNvCxnSpPr>
          <p:nvPr/>
        </p:nvCxnSpPr>
        <p:spPr>
          <a:xfrm>
            <a:off x="2124902" y="50"/>
            <a:ext cx="9900" cy="585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36"/>
          <p:cNvCxnSpPr/>
          <p:nvPr/>
        </p:nvCxnSpPr>
        <p:spPr>
          <a:xfrm rot="10800000">
            <a:off x="2706032" y="122102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1" name="Google Shape;341;p36"/>
          <p:cNvCxnSpPr/>
          <p:nvPr/>
        </p:nvCxnSpPr>
        <p:spPr>
          <a:xfrm rot="10800000">
            <a:off x="2709141" y="138797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2" name="Google Shape;342;p36"/>
          <p:cNvCxnSpPr/>
          <p:nvPr/>
        </p:nvCxnSpPr>
        <p:spPr>
          <a:xfrm rot="10800000">
            <a:off x="2624975" y="156999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3" name="Google Shape;343;p36"/>
          <p:cNvCxnSpPr/>
          <p:nvPr/>
        </p:nvCxnSpPr>
        <p:spPr>
          <a:xfrm rot="10800000">
            <a:off x="2492075" y="170928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4" name="Google Shape;344;p36"/>
          <p:cNvCxnSpPr/>
          <p:nvPr/>
        </p:nvCxnSpPr>
        <p:spPr>
          <a:xfrm rot="10800000">
            <a:off x="2165747" y="185299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5" name="Google Shape;345;p36"/>
          <p:cNvCxnSpPr/>
          <p:nvPr/>
        </p:nvCxnSpPr>
        <p:spPr>
          <a:xfrm rot="10800000">
            <a:off x="2333902" y="183355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46" name="Google Shape;346;p36"/>
          <p:cNvGrpSpPr/>
          <p:nvPr/>
        </p:nvGrpSpPr>
        <p:grpSpPr>
          <a:xfrm flipH="1">
            <a:off x="1333852" y="1201104"/>
            <a:ext cx="611151" cy="785975"/>
            <a:chOff x="3523532" y="4398405"/>
            <a:chExt cx="1733763" cy="2233518"/>
          </a:xfrm>
        </p:grpSpPr>
        <p:cxnSp>
          <p:nvCxnSpPr>
            <p:cNvPr id="347" name="Google Shape;347;p3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48" name="Google Shape;348;p3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49" name="Google Shape;349;p3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0" name="Google Shape;350;p3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1" name="Google Shape;351;p3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52" name="Google Shape;352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46170" y="70808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BLANK_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/>
          <p:nvPr/>
        </p:nvSpPr>
        <p:spPr>
          <a:xfrm>
            <a:off x="0" y="0"/>
            <a:ext cx="9132900" cy="51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3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00" y="435650"/>
            <a:ext cx="3735526" cy="16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7"/>
          <p:cNvSpPr txBox="1"/>
          <p:nvPr/>
        </p:nvSpPr>
        <p:spPr>
          <a:xfrm>
            <a:off x="423400" y="2140975"/>
            <a:ext cx="56364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b="0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b="0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i="0" sz="2100" u="none" cap="none" strike="noStrike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b="0" i="0" lang="en-GB" sz="1400" u="sng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b="0" i="0" lang="en-GB" sz="14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 b="0" i="0" sz="14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57" name="Google Shape;357;p37"/>
          <p:cNvCxnSpPr/>
          <p:nvPr/>
        </p:nvCxnSpPr>
        <p:spPr>
          <a:xfrm>
            <a:off x="7808144" y="4261524"/>
            <a:ext cx="1120200" cy="96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8" name="Google Shape;358;p3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31050" y="4418814"/>
            <a:ext cx="534282" cy="4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65332" y="4422179"/>
            <a:ext cx="530857" cy="4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7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25360" y="4423862"/>
            <a:ext cx="458935" cy="4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7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04190" y="4432274"/>
            <a:ext cx="524007" cy="45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7"/>
          <p:cNvSpPr txBox="1"/>
          <p:nvPr/>
        </p:nvSpPr>
        <p:spPr>
          <a:xfrm>
            <a:off x="5298010" y="3605699"/>
            <a:ext cx="3682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i="0" sz="1800" u="none" cap="none" strike="noStrike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66" name="Google Shape;366;p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67" name="Google Shape;367;p3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368" name="Google Shape;36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NE_COLUMN_TEX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/>
          <p:nvPr>
            <p:ph type="title"/>
          </p:nvPr>
        </p:nvSpPr>
        <p:spPr>
          <a:xfrm>
            <a:off x="2597700" y="555600"/>
            <a:ext cx="62049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" type="body"/>
          </p:nvPr>
        </p:nvSpPr>
        <p:spPr>
          <a:xfrm>
            <a:off x="2597700" y="1389600"/>
            <a:ext cx="6204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24"/>
          <p:cNvSpPr/>
          <p:nvPr/>
        </p:nvSpPr>
        <p:spPr>
          <a:xfrm rot="10800000">
            <a:off x="9737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4"/>
          <p:cNvSpPr/>
          <p:nvPr/>
        </p:nvSpPr>
        <p:spPr>
          <a:xfrm rot="5400000">
            <a:off x="10277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4"/>
          <p:cNvSpPr/>
          <p:nvPr/>
        </p:nvSpPr>
        <p:spPr>
          <a:xfrm rot="5400000">
            <a:off x="10355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4"/>
          <p:cNvSpPr/>
          <p:nvPr/>
        </p:nvSpPr>
        <p:spPr>
          <a:xfrm rot="5400000">
            <a:off x="10358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" name="Google Shape;40;p24"/>
          <p:cNvCxnSpPr>
            <a:endCxn id="36" idx="1"/>
          </p:cNvCxnSpPr>
          <p:nvPr/>
        </p:nvCxnSpPr>
        <p:spPr>
          <a:xfrm flipH="1">
            <a:off x="10590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" name="Google Shape;41;p24"/>
          <p:cNvCxnSpPr/>
          <p:nvPr/>
        </p:nvCxnSpPr>
        <p:spPr>
          <a:xfrm rot="10800000">
            <a:off x="16302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2" name="Google Shape;42;p24"/>
          <p:cNvCxnSpPr/>
          <p:nvPr/>
        </p:nvCxnSpPr>
        <p:spPr>
          <a:xfrm rot="10800000">
            <a:off x="16333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3" name="Google Shape;43;p24"/>
          <p:cNvCxnSpPr/>
          <p:nvPr/>
        </p:nvCxnSpPr>
        <p:spPr>
          <a:xfrm rot="10800000">
            <a:off x="15492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4" name="Google Shape;44;p24"/>
          <p:cNvCxnSpPr/>
          <p:nvPr/>
        </p:nvCxnSpPr>
        <p:spPr>
          <a:xfrm rot="10800000">
            <a:off x="14163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5" name="Google Shape;45;p24"/>
          <p:cNvCxnSpPr/>
          <p:nvPr/>
        </p:nvCxnSpPr>
        <p:spPr>
          <a:xfrm rot="10800000">
            <a:off x="10899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6" name="Google Shape;46;p24"/>
          <p:cNvCxnSpPr/>
          <p:nvPr/>
        </p:nvCxnSpPr>
        <p:spPr>
          <a:xfrm rot="10800000">
            <a:off x="12581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47" name="Google Shape;47;p24"/>
          <p:cNvGrpSpPr/>
          <p:nvPr/>
        </p:nvGrpSpPr>
        <p:grpSpPr>
          <a:xfrm flipH="1">
            <a:off x="258102" y="1895854"/>
            <a:ext cx="611151" cy="785975"/>
            <a:chOff x="3523532" y="4398405"/>
            <a:chExt cx="1733763" cy="2233518"/>
          </a:xfrm>
        </p:grpSpPr>
        <p:cxnSp>
          <p:nvCxnSpPr>
            <p:cNvPr id="48" name="Google Shape;48;p24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9" name="Google Shape;49;p24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50" name="Google Shape;50;p24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51" name="Google Shape;51;p24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52" name="Google Shape;52;p24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53" name="Google Shape;5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4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" type="body"/>
          </p:nvPr>
        </p:nvSpPr>
        <p:spPr>
          <a:xfrm>
            <a:off x="311700" y="1240025"/>
            <a:ext cx="5370900" cy="3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57" name="Google Shape;57;p25"/>
          <p:cNvSpPr txBox="1"/>
          <p:nvPr>
            <p:ph idx="12" type="sldNum"/>
          </p:nvPr>
        </p:nvSpPr>
        <p:spPr>
          <a:xfrm>
            <a:off x="8447508" y="4568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" name="Google Shape;58;p25"/>
          <p:cNvSpPr/>
          <p:nvPr/>
        </p:nvSpPr>
        <p:spPr>
          <a:xfrm>
            <a:off x="6999555" y="2661287"/>
            <a:ext cx="1908256" cy="389751"/>
          </a:xfrm>
          <a:prstGeom prst="ellipse">
            <a:avLst/>
          </a:prstGeom>
          <a:noFill/>
          <a:ln cap="flat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" name="Google Shape;59;p25"/>
          <p:cNvCxnSpPr>
            <a:endCxn id="58" idx="2"/>
          </p:cNvCxnSpPr>
          <p:nvPr/>
        </p:nvCxnSpPr>
        <p:spPr>
          <a:xfrm rot="10800000">
            <a:off x="6999555" y="2856162"/>
            <a:ext cx="308400" cy="17685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60" name="Google Shape;60;p25"/>
          <p:cNvCxnSpPr/>
          <p:nvPr/>
        </p:nvCxnSpPr>
        <p:spPr>
          <a:xfrm flipH="1">
            <a:off x="8601196" y="2867161"/>
            <a:ext cx="307298" cy="1767585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61" name="Google Shape;61;p25"/>
          <p:cNvSpPr/>
          <p:nvPr/>
        </p:nvSpPr>
        <p:spPr>
          <a:xfrm>
            <a:off x="7311282" y="4436446"/>
            <a:ext cx="1289337" cy="354413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crema, papel, rosquilla, tabla&#10;&#10;Descripción generada automáticamente" id="62" name="Google Shape;6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35766" y="4180492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25"/>
          <p:cNvGrpSpPr/>
          <p:nvPr/>
        </p:nvGrpSpPr>
        <p:grpSpPr>
          <a:xfrm>
            <a:off x="7219839" y="2660739"/>
            <a:ext cx="1547344" cy="394405"/>
            <a:chOff x="9162093" y="2888535"/>
            <a:chExt cx="2469823" cy="686400"/>
          </a:xfrm>
        </p:grpSpPr>
        <p:cxnSp>
          <p:nvCxnSpPr>
            <p:cNvPr id="64" name="Google Shape;64;p25"/>
            <p:cNvCxnSpPr/>
            <p:nvPr/>
          </p:nvCxnSpPr>
          <p:spPr>
            <a:xfrm rot="10800000">
              <a:off x="9162093" y="3045953"/>
              <a:ext cx="351300" cy="454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5" name="Google Shape;65;p25"/>
            <p:cNvCxnSpPr/>
            <p:nvPr/>
          </p:nvCxnSpPr>
          <p:spPr>
            <a:xfrm rot="10800000">
              <a:off x="9574967" y="2974342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6" name="Google Shape;66;p25"/>
            <p:cNvCxnSpPr/>
            <p:nvPr/>
          </p:nvCxnSpPr>
          <p:spPr>
            <a:xfrm rot="10800000">
              <a:off x="10084649" y="2908739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7" name="Google Shape;67;p25"/>
            <p:cNvCxnSpPr/>
            <p:nvPr/>
          </p:nvCxnSpPr>
          <p:spPr>
            <a:xfrm rot="10800000">
              <a:off x="10618554" y="2921860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8" name="Google Shape;68;p25"/>
            <p:cNvCxnSpPr/>
            <p:nvPr/>
          </p:nvCxnSpPr>
          <p:spPr>
            <a:xfrm rot="10800000">
              <a:off x="11128236" y="2953147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9" name="Google Shape;69;p25"/>
            <p:cNvCxnSpPr/>
            <p:nvPr/>
          </p:nvCxnSpPr>
          <p:spPr>
            <a:xfrm flipH="1">
              <a:off x="11051416" y="3035887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0" name="Google Shape;70;p25"/>
            <p:cNvCxnSpPr/>
            <p:nvPr/>
          </p:nvCxnSpPr>
          <p:spPr>
            <a:xfrm flipH="1">
              <a:off x="10543763" y="2982396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1" name="Google Shape;71;p25"/>
            <p:cNvCxnSpPr/>
            <p:nvPr/>
          </p:nvCxnSpPr>
          <p:spPr>
            <a:xfrm flipH="1">
              <a:off x="9921062" y="2888535"/>
              <a:ext cx="633900" cy="6864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2" name="Google Shape;72;p25"/>
            <p:cNvCxnSpPr/>
            <p:nvPr/>
          </p:nvCxnSpPr>
          <p:spPr>
            <a:xfrm flipH="1">
              <a:off x="9419553" y="2930924"/>
              <a:ext cx="426900" cy="5358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papel, rosquilla, tabla&#10;&#10;Descripción generada automáticamente" id="73" name="Google Shape;7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7412304" y="4089634"/>
            <a:ext cx="525477" cy="534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74" name="Google Shape;7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079717" y="3871713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25"/>
          <p:cNvGrpSpPr/>
          <p:nvPr/>
        </p:nvGrpSpPr>
        <p:grpSpPr>
          <a:xfrm>
            <a:off x="7023537" y="2894304"/>
            <a:ext cx="1866662" cy="1861631"/>
            <a:chOff x="7921705" y="2253592"/>
            <a:chExt cx="2979508" cy="3239873"/>
          </a:xfrm>
        </p:grpSpPr>
        <p:cxnSp>
          <p:nvCxnSpPr>
            <p:cNvPr id="76" name="Google Shape;76;p25"/>
            <p:cNvCxnSpPr/>
            <p:nvPr/>
          </p:nvCxnSpPr>
          <p:spPr>
            <a:xfrm rot="10800000">
              <a:off x="10325120" y="2404369"/>
              <a:ext cx="453900" cy="52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77" name="Google Shape;77;p25"/>
            <p:cNvGrpSpPr/>
            <p:nvPr/>
          </p:nvGrpSpPr>
          <p:grpSpPr>
            <a:xfrm>
              <a:off x="7921705" y="2253592"/>
              <a:ext cx="2979508" cy="3239873"/>
              <a:chOff x="7915648" y="2247536"/>
              <a:chExt cx="2979508" cy="3239873"/>
            </a:xfrm>
          </p:grpSpPr>
          <p:cxnSp>
            <p:nvCxnSpPr>
              <p:cNvPr id="78" name="Google Shape;78;p25"/>
              <p:cNvCxnSpPr/>
              <p:nvPr/>
            </p:nvCxnSpPr>
            <p:spPr>
              <a:xfrm rot="10800000">
                <a:off x="7915648" y="2247536"/>
                <a:ext cx="2518200" cy="29487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79" name="Google Shape;79;p25"/>
              <p:cNvCxnSpPr/>
              <p:nvPr/>
            </p:nvCxnSpPr>
            <p:spPr>
              <a:xfrm rot="10800000">
                <a:off x="8055875" y="3102460"/>
                <a:ext cx="2076600" cy="23118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80" name="Google Shape;80;p25"/>
              <p:cNvCxnSpPr/>
              <p:nvPr/>
            </p:nvCxnSpPr>
            <p:spPr>
              <a:xfrm rot="10800000">
                <a:off x="8153984" y="3793989"/>
                <a:ext cx="1510800" cy="16803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81" name="Google Shape;81;p25"/>
              <p:cNvCxnSpPr/>
              <p:nvPr/>
            </p:nvCxnSpPr>
            <p:spPr>
              <a:xfrm rot="10800000">
                <a:off x="8275911" y="4491244"/>
                <a:ext cx="880200" cy="9891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82" name="Google Shape;82;p25"/>
              <p:cNvCxnSpPr/>
              <p:nvPr/>
            </p:nvCxnSpPr>
            <p:spPr>
              <a:xfrm rot="10800000">
                <a:off x="8654020" y="2449800"/>
                <a:ext cx="1852500" cy="21222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83" name="Google Shape;83;p25"/>
              <p:cNvCxnSpPr/>
              <p:nvPr/>
            </p:nvCxnSpPr>
            <p:spPr>
              <a:xfrm rot="10800000">
                <a:off x="9254140" y="2517282"/>
                <a:ext cx="1331100" cy="1497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84" name="Google Shape;84;p25"/>
              <p:cNvCxnSpPr/>
              <p:nvPr/>
            </p:nvCxnSpPr>
            <p:spPr>
              <a:xfrm rot="10800000">
                <a:off x="9876008" y="2506164"/>
                <a:ext cx="836400" cy="951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grpSp>
            <p:nvGrpSpPr>
              <p:cNvPr id="85" name="Google Shape;85;p25"/>
              <p:cNvGrpSpPr/>
              <p:nvPr/>
            </p:nvGrpSpPr>
            <p:grpSpPr>
              <a:xfrm flipH="1">
                <a:off x="8031784" y="2254601"/>
                <a:ext cx="2863372" cy="3232808"/>
                <a:chOff x="4652674" y="1497647"/>
                <a:chExt cx="2863372" cy="3232808"/>
              </a:xfrm>
            </p:grpSpPr>
            <p:cxnSp>
              <p:nvCxnSpPr>
                <p:cNvPr id="86" name="Google Shape;86;p25"/>
                <p:cNvCxnSpPr/>
                <p:nvPr/>
              </p:nvCxnSpPr>
              <p:spPr>
                <a:xfrm rot="10800000">
                  <a:off x="4652674" y="1497647"/>
                  <a:ext cx="2518200" cy="29487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87" name="Google Shape;87;p25"/>
                <p:cNvCxnSpPr/>
                <p:nvPr/>
              </p:nvCxnSpPr>
              <p:spPr>
                <a:xfrm rot="10800000">
                  <a:off x="4792901" y="2352571"/>
                  <a:ext cx="2076600" cy="23118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88" name="Google Shape;88;p25"/>
                <p:cNvCxnSpPr/>
                <p:nvPr/>
              </p:nvCxnSpPr>
              <p:spPr>
                <a:xfrm rot="10800000">
                  <a:off x="4891010" y="3044100"/>
                  <a:ext cx="1510800" cy="16803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89" name="Google Shape;89;p25"/>
                <p:cNvCxnSpPr/>
                <p:nvPr/>
              </p:nvCxnSpPr>
              <p:spPr>
                <a:xfrm rot="10800000">
                  <a:off x="5012937" y="3741355"/>
                  <a:ext cx="880200" cy="9891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90" name="Google Shape;90;p25"/>
                <p:cNvCxnSpPr/>
                <p:nvPr/>
              </p:nvCxnSpPr>
              <p:spPr>
                <a:xfrm rot="10800000">
                  <a:off x="5391046" y="1699911"/>
                  <a:ext cx="1852500" cy="21222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91" name="Google Shape;91;p25"/>
                <p:cNvCxnSpPr/>
                <p:nvPr/>
              </p:nvCxnSpPr>
              <p:spPr>
                <a:xfrm rot="10800000">
                  <a:off x="5991166" y="1767393"/>
                  <a:ext cx="1331100" cy="1497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92" name="Google Shape;92;p25"/>
                <p:cNvCxnSpPr/>
                <p:nvPr/>
              </p:nvCxnSpPr>
              <p:spPr>
                <a:xfrm rot="10800000">
                  <a:off x="6613034" y="1756275"/>
                  <a:ext cx="836400" cy="951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93" name="Google Shape;93;p25"/>
                <p:cNvCxnSpPr/>
                <p:nvPr/>
              </p:nvCxnSpPr>
              <p:spPr>
                <a:xfrm rot="10800000">
                  <a:off x="7062146" y="1654480"/>
                  <a:ext cx="453900" cy="5205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Imagen que contiene crema, rosquilla, postre, cubierto&#10;&#10;Descripción generada automáticamente" id="94" name="Google Shape;9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281" y="434228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95" name="Google Shape;9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4071" y="427237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96" name="Google Shape;9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3531" y="439045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97" name="Google Shape;9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1935" y="410852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_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0" name="Google Shape;100;p26"/>
          <p:cNvSpPr txBox="1"/>
          <p:nvPr>
            <p:ph idx="1" type="body"/>
          </p:nvPr>
        </p:nvSpPr>
        <p:spPr>
          <a:xfrm>
            <a:off x="311700" y="1389600"/>
            <a:ext cx="49164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01" name="Google Shape;10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Google Shape;102;p26"/>
          <p:cNvSpPr/>
          <p:nvPr/>
        </p:nvSpPr>
        <p:spPr>
          <a:xfrm rot="10800000">
            <a:off x="17224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6"/>
          <p:cNvSpPr/>
          <p:nvPr/>
        </p:nvSpPr>
        <p:spPr>
          <a:xfrm rot="5400000">
            <a:off x="17719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6"/>
          <p:cNvSpPr/>
          <p:nvPr/>
        </p:nvSpPr>
        <p:spPr>
          <a:xfrm rot="5400000">
            <a:off x="17790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6"/>
          <p:cNvSpPr/>
          <p:nvPr/>
        </p:nvSpPr>
        <p:spPr>
          <a:xfrm rot="5400000">
            <a:off x="17793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" name="Google Shape;106;p26"/>
          <p:cNvCxnSpPr>
            <a:endCxn id="102" idx="1"/>
          </p:cNvCxnSpPr>
          <p:nvPr/>
        </p:nvCxnSpPr>
        <p:spPr>
          <a:xfrm flipH="1">
            <a:off x="18007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" name="Google Shape;107;p26"/>
          <p:cNvCxnSpPr/>
          <p:nvPr/>
        </p:nvCxnSpPr>
        <p:spPr>
          <a:xfrm rot="10800000">
            <a:off x="23250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08" name="Google Shape;108;p26"/>
          <p:cNvCxnSpPr/>
          <p:nvPr/>
        </p:nvCxnSpPr>
        <p:spPr>
          <a:xfrm rot="10800000">
            <a:off x="23279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09" name="Google Shape;109;p26"/>
          <p:cNvCxnSpPr/>
          <p:nvPr/>
        </p:nvCxnSpPr>
        <p:spPr>
          <a:xfrm rot="10800000">
            <a:off x="22507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10" name="Google Shape;110;p26"/>
          <p:cNvCxnSpPr/>
          <p:nvPr/>
        </p:nvCxnSpPr>
        <p:spPr>
          <a:xfrm rot="10800000">
            <a:off x="21286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11" name="Google Shape;111;p26"/>
          <p:cNvCxnSpPr/>
          <p:nvPr/>
        </p:nvCxnSpPr>
        <p:spPr>
          <a:xfrm rot="10800000">
            <a:off x="18290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12" name="Google Shape;112;p26"/>
          <p:cNvCxnSpPr/>
          <p:nvPr/>
        </p:nvCxnSpPr>
        <p:spPr>
          <a:xfrm rot="10800000">
            <a:off x="19835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13" name="Google Shape;113;p26"/>
          <p:cNvGrpSpPr/>
          <p:nvPr/>
        </p:nvGrpSpPr>
        <p:grpSpPr>
          <a:xfrm flipH="1">
            <a:off x="1065334" y="1075103"/>
            <a:ext cx="561046" cy="721426"/>
            <a:chOff x="3523532" y="4398405"/>
            <a:chExt cx="1733763" cy="2233518"/>
          </a:xfrm>
        </p:grpSpPr>
        <p:cxnSp>
          <p:nvCxnSpPr>
            <p:cNvPr id="114" name="Google Shape;114;p2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15" name="Google Shape;115;p2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16" name="Google Shape;116;p2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17" name="Google Shape;117;p2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18" name="Google Shape;118;p2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119" name="Google Shape;11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21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cubierto, papel, puesto, blanco&#10;&#10;Descripción generada automáticamente" id="121" name="Google Shape;12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488729" y="243099"/>
            <a:ext cx="4129384" cy="4478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27"/>
          <p:cNvGrpSpPr/>
          <p:nvPr/>
        </p:nvGrpSpPr>
        <p:grpSpPr>
          <a:xfrm>
            <a:off x="303347" y="-281"/>
            <a:ext cx="1553430" cy="2256857"/>
            <a:chOff x="531948" y="-845"/>
            <a:chExt cx="4572947" cy="6637815"/>
          </a:xfrm>
        </p:grpSpPr>
        <p:sp>
          <p:nvSpPr>
            <p:cNvPr id="123" name="Google Shape;123;p27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7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7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7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7" name="Google Shape;127;p27"/>
            <p:cNvCxnSpPr>
              <a:endCxn id="123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8" name="Google Shape;128;p27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29" name="Google Shape;129;p27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0" name="Google Shape;130;p27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1" name="Google Shape;131;p27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2" name="Google Shape;132;p27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3" name="Google Shape;133;p27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34" name="Google Shape;134;p27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35" name="Google Shape;135;p27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6" name="Google Shape;136;p27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7" name="Google Shape;137;p27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8" name="Google Shape;138;p27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9" name="Google Shape;139;p27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40" name="Google Shape;140;p27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27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143" name="Google Shape;143;p27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7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7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7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7" name="Google Shape;147;p27"/>
            <p:cNvCxnSpPr>
              <a:endCxn id="143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8" name="Google Shape;148;p27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9" name="Google Shape;149;p27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50" name="Google Shape;150;p27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51" name="Google Shape;151;p27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52" name="Google Shape;152;p27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53" name="Google Shape;153;p27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54" name="Google Shape;154;p27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55" name="Google Shape;155;p27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56" name="Google Shape;156;p27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57" name="Google Shape;157;p27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58" name="Google Shape;158;p27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59" name="Google Shape;159;p27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60" name="Google Shape;160;p27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27"/>
          <p:cNvSpPr txBox="1"/>
          <p:nvPr>
            <p:ph type="title"/>
          </p:nvPr>
        </p:nvSpPr>
        <p:spPr>
          <a:xfrm>
            <a:off x="2715425" y="735800"/>
            <a:ext cx="3732600" cy="34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63" name="Google Shape;16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311700" y="1389600"/>
            <a:ext cx="8160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67" name="Google Shape;16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Imagen que contiene crema, rosquilla, postre, cubierto&#10;&#10;Descripción generada automáticamente" id="168" name="Google Shape;16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1231" y="4262506"/>
            <a:ext cx="558278" cy="558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69" name="Google Shape;16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8214" y="4193330"/>
            <a:ext cx="465863" cy="470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70" name="Google Shape;17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7306" y="4310166"/>
            <a:ext cx="526380" cy="532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71" name="Google Shape;17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5290" y="4031194"/>
            <a:ext cx="647133" cy="595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28"/>
          <p:cNvGrpSpPr/>
          <p:nvPr/>
        </p:nvGrpSpPr>
        <p:grpSpPr>
          <a:xfrm>
            <a:off x="7190179" y="94"/>
            <a:ext cx="1553887" cy="2252874"/>
            <a:chOff x="531948" y="-845"/>
            <a:chExt cx="4572947" cy="6637815"/>
          </a:xfrm>
        </p:grpSpPr>
        <p:sp>
          <p:nvSpPr>
            <p:cNvPr id="173" name="Google Shape;173;p28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8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8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8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7" name="Google Shape;177;p28"/>
            <p:cNvCxnSpPr>
              <a:endCxn id="173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8" name="Google Shape;178;p28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9" name="Google Shape;179;p28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80" name="Google Shape;180;p28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81" name="Google Shape;181;p28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82" name="Google Shape;182;p28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83" name="Google Shape;183;p28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84" name="Google Shape;184;p28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85" name="Google Shape;185;p28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6" name="Google Shape;186;p28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7" name="Google Shape;187;p28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8" name="Google Shape;188;p28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9" name="Google Shape;189;p28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90" name="Google Shape;190;p28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4" name="Google Shape;19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5" name="Google Shape;195;p29"/>
          <p:cNvSpPr/>
          <p:nvPr/>
        </p:nvSpPr>
        <p:spPr>
          <a:xfrm rot="10800000">
            <a:off x="77562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9"/>
          <p:cNvSpPr/>
          <p:nvPr/>
        </p:nvSpPr>
        <p:spPr>
          <a:xfrm rot="5400000">
            <a:off x="78102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9"/>
          <p:cNvSpPr/>
          <p:nvPr/>
        </p:nvSpPr>
        <p:spPr>
          <a:xfrm rot="5400000">
            <a:off x="78180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9"/>
          <p:cNvSpPr/>
          <p:nvPr/>
        </p:nvSpPr>
        <p:spPr>
          <a:xfrm rot="5400000">
            <a:off x="78183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" name="Google Shape;199;p29"/>
          <p:cNvCxnSpPr>
            <a:endCxn id="195" idx="1"/>
          </p:cNvCxnSpPr>
          <p:nvPr/>
        </p:nvCxnSpPr>
        <p:spPr>
          <a:xfrm flipH="1">
            <a:off x="78415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0" name="Google Shape;200;p29"/>
          <p:cNvCxnSpPr/>
          <p:nvPr/>
        </p:nvCxnSpPr>
        <p:spPr>
          <a:xfrm rot="10800000">
            <a:off x="84127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1" name="Google Shape;201;p29"/>
          <p:cNvCxnSpPr/>
          <p:nvPr/>
        </p:nvCxnSpPr>
        <p:spPr>
          <a:xfrm rot="10800000">
            <a:off x="84158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2" name="Google Shape;202;p29"/>
          <p:cNvCxnSpPr/>
          <p:nvPr/>
        </p:nvCxnSpPr>
        <p:spPr>
          <a:xfrm rot="10800000">
            <a:off x="83317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3" name="Google Shape;203;p29"/>
          <p:cNvCxnSpPr/>
          <p:nvPr/>
        </p:nvCxnSpPr>
        <p:spPr>
          <a:xfrm rot="10800000">
            <a:off x="81988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4" name="Google Shape;204;p29"/>
          <p:cNvCxnSpPr/>
          <p:nvPr/>
        </p:nvCxnSpPr>
        <p:spPr>
          <a:xfrm rot="10800000">
            <a:off x="78724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5" name="Google Shape;205;p29"/>
          <p:cNvCxnSpPr/>
          <p:nvPr/>
        </p:nvCxnSpPr>
        <p:spPr>
          <a:xfrm rot="10800000">
            <a:off x="80406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06" name="Google Shape;206;p29"/>
          <p:cNvGrpSpPr/>
          <p:nvPr/>
        </p:nvGrpSpPr>
        <p:grpSpPr>
          <a:xfrm flipH="1">
            <a:off x="7040602" y="1895854"/>
            <a:ext cx="611151" cy="785975"/>
            <a:chOff x="3523532" y="4398405"/>
            <a:chExt cx="1733763" cy="2233518"/>
          </a:xfrm>
        </p:grpSpPr>
        <p:cxnSp>
          <p:nvCxnSpPr>
            <p:cNvPr id="207" name="Google Shape;207;p29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8" name="Google Shape;208;p29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9" name="Google Shape;209;p29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0" name="Google Shape;210;p29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1" name="Google Shape;211;p29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12" name="Google Shape;21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29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type="title"/>
          </p:nvPr>
        </p:nvSpPr>
        <p:spPr>
          <a:xfrm>
            <a:off x="2138775" y="445025"/>
            <a:ext cx="504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15" name="Google Shape;215;p30"/>
          <p:cNvSpPr txBox="1"/>
          <p:nvPr>
            <p:ph idx="1" type="body"/>
          </p:nvPr>
        </p:nvSpPr>
        <p:spPr>
          <a:xfrm>
            <a:off x="311700" y="1743675"/>
            <a:ext cx="3999900" cy="28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  <a:defRPr sz="1800"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?"/>
              <a:defRPr sz="1800"/>
            </a:lvl9pPr>
          </a:lstStyle>
          <a:p/>
        </p:txBody>
      </p:sp>
      <p:sp>
        <p:nvSpPr>
          <p:cNvPr id="216" name="Google Shape;216;p30"/>
          <p:cNvSpPr txBox="1"/>
          <p:nvPr>
            <p:ph idx="2" type="body"/>
          </p:nvPr>
        </p:nvSpPr>
        <p:spPr>
          <a:xfrm>
            <a:off x="4832400" y="1743675"/>
            <a:ext cx="3999900" cy="28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  <a:defRPr sz="1800"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?"/>
              <a:defRPr sz="1800"/>
            </a:lvl9pPr>
          </a:lstStyle>
          <a:p/>
        </p:txBody>
      </p:sp>
      <p:sp>
        <p:nvSpPr>
          <p:cNvPr id="217" name="Google Shape;21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8" name="Google Shape;218;p30"/>
          <p:cNvSpPr/>
          <p:nvPr/>
        </p:nvSpPr>
        <p:spPr>
          <a:xfrm rot="10800000">
            <a:off x="8080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0"/>
          <p:cNvSpPr/>
          <p:nvPr/>
        </p:nvSpPr>
        <p:spPr>
          <a:xfrm rot="5400000">
            <a:off x="8575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0"/>
          <p:cNvSpPr/>
          <p:nvPr/>
        </p:nvSpPr>
        <p:spPr>
          <a:xfrm rot="5400000">
            <a:off x="8646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0"/>
          <p:cNvSpPr/>
          <p:nvPr/>
        </p:nvSpPr>
        <p:spPr>
          <a:xfrm rot="5400000">
            <a:off x="8649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2" name="Google Shape;222;p30"/>
          <p:cNvCxnSpPr>
            <a:endCxn id="218" idx="1"/>
          </p:cNvCxnSpPr>
          <p:nvPr/>
        </p:nvCxnSpPr>
        <p:spPr>
          <a:xfrm flipH="1">
            <a:off x="8863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30"/>
          <p:cNvCxnSpPr/>
          <p:nvPr/>
        </p:nvCxnSpPr>
        <p:spPr>
          <a:xfrm rot="10800000">
            <a:off x="14106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4" name="Google Shape;224;p30"/>
          <p:cNvCxnSpPr/>
          <p:nvPr/>
        </p:nvCxnSpPr>
        <p:spPr>
          <a:xfrm rot="10800000">
            <a:off x="14135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5" name="Google Shape;225;p30"/>
          <p:cNvCxnSpPr/>
          <p:nvPr/>
        </p:nvCxnSpPr>
        <p:spPr>
          <a:xfrm rot="10800000">
            <a:off x="13363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6" name="Google Shape;226;p30"/>
          <p:cNvCxnSpPr/>
          <p:nvPr/>
        </p:nvCxnSpPr>
        <p:spPr>
          <a:xfrm rot="10800000">
            <a:off x="12142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7" name="Google Shape;227;p30"/>
          <p:cNvCxnSpPr/>
          <p:nvPr/>
        </p:nvCxnSpPr>
        <p:spPr>
          <a:xfrm rot="10800000">
            <a:off x="9146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8" name="Google Shape;228;p30"/>
          <p:cNvCxnSpPr/>
          <p:nvPr/>
        </p:nvCxnSpPr>
        <p:spPr>
          <a:xfrm rot="10800000">
            <a:off x="10691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29" name="Google Shape;229;p30"/>
          <p:cNvGrpSpPr/>
          <p:nvPr/>
        </p:nvGrpSpPr>
        <p:grpSpPr>
          <a:xfrm flipH="1">
            <a:off x="150934" y="1075103"/>
            <a:ext cx="561046" cy="721426"/>
            <a:chOff x="3523532" y="4398405"/>
            <a:chExt cx="1733763" cy="2233518"/>
          </a:xfrm>
        </p:grpSpPr>
        <p:cxnSp>
          <p:nvCxnSpPr>
            <p:cNvPr id="230" name="Google Shape;230;p30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31" name="Google Shape;231;p30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32" name="Google Shape;232;p30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33" name="Google Shape;233;p30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34" name="Google Shape;234;p30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35" name="Google Shape;23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7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LANK_3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/>
          <p:nvPr/>
        </p:nvSpPr>
        <p:spPr>
          <a:xfrm rot="10800000">
            <a:off x="44816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1"/>
          <p:cNvSpPr/>
          <p:nvPr/>
        </p:nvSpPr>
        <p:spPr>
          <a:xfrm rot="5400000">
            <a:off x="45356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1"/>
          <p:cNvSpPr/>
          <p:nvPr/>
        </p:nvSpPr>
        <p:spPr>
          <a:xfrm rot="5400000">
            <a:off x="45434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1"/>
          <p:cNvSpPr/>
          <p:nvPr/>
        </p:nvSpPr>
        <p:spPr>
          <a:xfrm rot="5400000">
            <a:off x="45437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1" name="Google Shape;241;p31"/>
          <p:cNvCxnSpPr>
            <a:endCxn id="237" idx="1"/>
          </p:cNvCxnSpPr>
          <p:nvPr/>
        </p:nvCxnSpPr>
        <p:spPr>
          <a:xfrm flipH="1">
            <a:off x="45669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2" name="Google Shape;242;p31"/>
          <p:cNvCxnSpPr/>
          <p:nvPr/>
        </p:nvCxnSpPr>
        <p:spPr>
          <a:xfrm rot="10800000">
            <a:off x="51381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3" name="Google Shape;243;p31"/>
          <p:cNvCxnSpPr/>
          <p:nvPr/>
        </p:nvCxnSpPr>
        <p:spPr>
          <a:xfrm rot="10800000">
            <a:off x="51412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4" name="Google Shape;244;p31"/>
          <p:cNvCxnSpPr/>
          <p:nvPr/>
        </p:nvCxnSpPr>
        <p:spPr>
          <a:xfrm rot="10800000">
            <a:off x="50571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5" name="Google Shape;245;p31"/>
          <p:cNvCxnSpPr/>
          <p:nvPr/>
        </p:nvCxnSpPr>
        <p:spPr>
          <a:xfrm rot="10800000">
            <a:off x="49242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6" name="Google Shape;246;p31"/>
          <p:cNvCxnSpPr/>
          <p:nvPr/>
        </p:nvCxnSpPr>
        <p:spPr>
          <a:xfrm rot="10800000">
            <a:off x="45978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7" name="Google Shape;247;p31"/>
          <p:cNvCxnSpPr/>
          <p:nvPr/>
        </p:nvCxnSpPr>
        <p:spPr>
          <a:xfrm rot="10800000">
            <a:off x="47660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48" name="Google Shape;248;p31"/>
          <p:cNvGrpSpPr/>
          <p:nvPr/>
        </p:nvGrpSpPr>
        <p:grpSpPr>
          <a:xfrm flipH="1">
            <a:off x="3766002" y="1895854"/>
            <a:ext cx="611151" cy="785975"/>
            <a:chOff x="3523532" y="4398405"/>
            <a:chExt cx="1733763" cy="2233518"/>
          </a:xfrm>
        </p:grpSpPr>
        <p:cxnSp>
          <p:nvCxnSpPr>
            <p:cNvPr id="249" name="Google Shape;249;p31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50" name="Google Shape;250;p31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51" name="Google Shape;251;p31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52" name="Google Shape;252;p31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53" name="Google Shape;253;p31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54" name="Google Shape;254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783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1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/>
        </p:txBody>
      </p:sp>
      <p:sp>
        <p:nvSpPr>
          <p:cNvPr id="256" name="Google Shape;25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4C4C4C"/>
            </a:gs>
            <a:gs pos="50000">
              <a:srgbClr val="292929"/>
            </a:gs>
            <a:gs pos="100000">
              <a:srgbClr val="0000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/>
        </p:txBody>
      </p:sp>
      <p:sp>
        <p:nvSpPr>
          <p:cNvPr id="7" name="Google Shape;7;p22"/>
          <p:cNvSpPr txBox="1"/>
          <p:nvPr>
            <p:ph idx="1" type="body"/>
          </p:nvPr>
        </p:nvSpPr>
        <p:spPr>
          <a:xfrm>
            <a:off x="311700" y="1240025"/>
            <a:ext cx="8520600" cy="3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22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1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2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comments" Target="../comments/comment3.xml"/><Relationship Id="rId4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"/>
          <p:cNvSpPr txBox="1"/>
          <p:nvPr>
            <p:ph type="ctrTitle"/>
          </p:nvPr>
        </p:nvSpPr>
        <p:spPr>
          <a:xfrm>
            <a:off x="4041075" y="856600"/>
            <a:ext cx="48705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-GB" sz="3400">
                <a:solidFill>
                  <a:srgbClr val="FFCB25"/>
                </a:solidFill>
              </a:rPr>
              <a:t>FEATHER RIVER CHARTER SCHOOL</a:t>
            </a:r>
            <a:endParaRPr sz="3400">
              <a:solidFill>
                <a:srgbClr val="FFCB2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-GB" sz="3500"/>
              <a:t> </a:t>
            </a:r>
            <a:endParaRPr sz="3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-GB" sz="3500"/>
              <a:t>High School CCI</a:t>
            </a:r>
            <a:endParaRPr sz="3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-GB" sz="3500"/>
              <a:t>L</a:t>
            </a:r>
            <a:r>
              <a:rPr lang="en-GB" sz="3500"/>
              <a:t>CAP </a:t>
            </a:r>
            <a:endParaRPr sz="3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-GB" sz="2800"/>
              <a:t> Expanded Learning Opportunities Grant (ELO)</a:t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3500"/>
          </a:p>
        </p:txBody>
      </p:sp>
      <p:sp>
        <p:nvSpPr>
          <p:cNvPr id="376" name="Google Shape;376;p1"/>
          <p:cNvSpPr txBox="1"/>
          <p:nvPr/>
        </p:nvSpPr>
        <p:spPr>
          <a:xfrm>
            <a:off x="5461650" y="4198600"/>
            <a:ext cx="1796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April 27, 2021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ccbdba5291_0_31"/>
          <p:cNvSpPr txBox="1"/>
          <p:nvPr>
            <p:ph type="title"/>
          </p:nvPr>
        </p:nvSpPr>
        <p:spPr>
          <a:xfrm>
            <a:off x="1742700" y="0"/>
            <a:ext cx="7144200" cy="124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Parent</a:t>
            </a:r>
            <a:r>
              <a:rPr lang="en-GB"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 Feedback</a:t>
            </a:r>
            <a:endParaRPr/>
          </a:p>
        </p:txBody>
      </p:sp>
      <p:sp>
        <p:nvSpPr>
          <p:cNvPr id="443" name="Google Shape;443;gccbdba5291_0_31"/>
          <p:cNvSpPr txBox="1"/>
          <p:nvPr>
            <p:ph idx="1" type="body"/>
          </p:nvPr>
        </p:nvSpPr>
        <p:spPr>
          <a:xfrm>
            <a:off x="3311075" y="1239025"/>
            <a:ext cx="57840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400">
                <a:latin typeface="Didact Gothic"/>
                <a:ea typeface="Didact Gothic"/>
                <a:cs typeface="Didact Gothic"/>
                <a:sym typeface="Didact Gothic"/>
              </a:rPr>
              <a:t>How concerned are you about your child’s mental well-being?</a:t>
            </a:r>
            <a:endParaRPr sz="14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4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400">
                <a:latin typeface="Didact Gothic"/>
                <a:ea typeface="Didact Gothic"/>
                <a:cs typeface="Didact Gothic"/>
                <a:sym typeface="Didact Gothic"/>
              </a:rPr>
              <a:t>Is the school effective in strengthening and promoting academic achievement of all students?</a:t>
            </a:r>
            <a:endParaRPr sz="14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4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400">
                <a:latin typeface="Didact Gothic"/>
                <a:ea typeface="Didact Gothic"/>
                <a:cs typeface="Didact Gothic"/>
                <a:sym typeface="Didact Gothic"/>
              </a:rPr>
              <a:t>How effective is the school in providing a safe, healthy, and engaged learning environment for all students?</a:t>
            </a:r>
            <a:endParaRPr sz="14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4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400">
                <a:latin typeface="Didact Gothic"/>
                <a:ea typeface="Didact Gothic"/>
                <a:cs typeface="Didact Gothic"/>
                <a:sym typeface="Didact Gothic"/>
              </a:rPr>
              <a:t>Is the school effective in providing information on how to help your child plan for college and career after high school?</a:t>
            </a:r>
            <a:endParaRPr sz="14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44" name="Google Shape;444;gccbdba5291_0_31"/>
          <p:cNvSpPr/>
          <p:nvPr/>
        </p:nvSpPr>
        <p:spPr>
          <a:xfrm>
            <a:off x="2026175" y="1993788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ccbdba5291_0_31"/>
          <p:cNvSpPr/>
          <p:nvPr/>
        </p:nvSpPr>
        <p:spPr>
          <a:xfrm>
            <a:off x="2026175" y="278145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ccbdba5291_0_31"/>
          <p:cNvSpPr/>
          <p:nvPr/>
        </p:nvSpPr>
        <p:spPr>
          <a:xfrm>
            <a:off x="2026175" y="371535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ccbdba5291_0_31"/>
          <p:cNvSpPr/>
          <p:nvPr/>
        </p:nvSpPr>
        <p:spPr>
          <a:xfrm>
            <a:off x="2026175" y="123902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d347035287_0_0"/>
          <p:cNvSpPr txBox="1"/>
          <p:nvPr>
            <p:ph type="title"/>
          </p:nvPr>
        </p:nvSpPr>
        <p:spPr>
          <a:xfrm>
            <a:off x="377000" y="2679225"/>
            <a:ext cx="2785800" cy="184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2300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These are some concerns parents may have raised about their children as a result of the novel Coronavirus (COVID-19). </a:t>
            </a:r>
            <a:endParaRPr sz="2300"/>
          </a:p>
        </p:txBody>
      </p:sp>
      <p:pic>
        <p:nvPicPr>
          <p:cNvPr descr="Forms response chart. Question title: How concerned are you about...... Number of responses: ." id="453" name="Google Shape;453;gd34703528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4375" y="1080226"/>
            <a:ext cx="5199226" cy="254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"/>
          <p:cNvSpPr txBox="1"/>
          <p:nvPr>
            <p:ph type="title"/>
          </p:nvPr>
        </p:nvSpPr>
        <p:spPr>
          <a:xfrm>
            <a:off x="437025" y="445025"/>
            <a:ext cx="818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Student Feedback: Grades 4th- 12th</a:t>
            </a:r>
            <a:endParaRPr/>
          </a:p>
        </p:txBody>
      </p:sp>
      <p:sp>
        <p:nvSpPr>
          <p:cNvPr id="459" name="Google Shape;459;p3"/>
          <p:cNvSpPr txBox="1"/>
          <p:nvPr>
            <p:ph idx="1" type="body"/>
          </p:nvPr>
        </p:nvSpPr>
        <p:spPr>
          <a:xfrm>
            <a:off x="1461175" y="1738400"/>
            <a:ext cx="5313900" cy="24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Didact Gothic"/>
                <a:ea typeface="Didact Gothic"/>
                <a:cs typeface="Didact Gothic"/>
                <a:sym typeface="Didact Gothic"/>
              </a:rPr>
              <a:t>I feel safe and connected to my school. </a:t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rPr lang="en-GB" sz="1600">
                <a:latin typeface="Didact Gothic"/>
                <a:ea typeface="Didact Gothic"/>
                <a:cs typeface="Didact Gothic"/>
                <a:sym typeface="Didact Gothic"/>
              </a:rPr>
              <a:t>My school provides me with the materials I need to learn such as textbooks and learning materials to meet my educational needs. </a:t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 sz="1600">
                <a:latin typeface="Didact Gothic"/>
                <a:ea typeface="Didact Gothic"/>
                <a:cs typeface="Didact Gothic"/>
                <a:sym typeface="Didact Gothic"/>
              </a:rPr>
              <a:t>My school works with my parent/guardian to help me do my best in school. </a:t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60" name="Google Shape;460;p3"/>
          <p:cNvSpPr/>
          <p:nvPr/>
        </p:nvSpPr>
        <p:spPr>
          <a:xfrm>
            <a:off x="437025" y="173840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"/>
          <p:cNvSpPr/>
          <p:nvPr/>
        </p:nvSpPr>
        <p:spPr>
          <a:xfrm>
            <a:off x="437025" y="254322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"/>
          <p:cNvSpPr/>
          <p:nvPr/>
        </p:nvSpPr>
        <p:spPr>
          <a:xfrm>
            <a:off x="437025" y="35275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d347035287_0_43"/>
          <p:cNvSpPr txBox="1"/>
          <p:nvPr>
            <p:ph type="title"/>
          </p:nvPr>
        </p:nvSpPr>
        <p:spPr>
          <a:xfrm>
            <a:off x="4148200" y="769350"/>
            <a:ext cx="4176300" cy="107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Student Feedback </a:t>
            </a:r>
            <a:endParaRPr sz="3400">
              <a:extLst>
                <a:ext uri="http://customooxmlschemas.google.com/">
                  <go:slidesCustomData xmlns:go="http://customooxmlschemas.google.com/" textRoundtripDataId="7"/>
                </a:ext>
              </a:extLs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2400"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Grades 4th-12th</a:t>
            </a:r>
            <a:endParaRPr sz="2400"/>
          </a:p>
        </p:txBody>
      </p:sp>
      <p:pic>
        <p:nvPicPr>
          <p:cNvPr id="468" name="Google Shape;468;gd347035287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975" y="2167975"/>
            <a:ext cx="5966051" cy="281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d347035287_0_56"/>
          <p:cNvSpPr txBox="1"/>
          <p:nvPr>
            <p:ph type="title"/>
          </p:nvPr>
        </p:nvSpPr>
        <p:spPr>
          <a:xfrm>
            <a:off x="396500" y="769650"/>
            <a:ext cx="6390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400"/>
              <a:t>F</a:t>
            </a:r>
            <a:r>
              <a:rPr lang="en-GB" sz="4400"/>
              <a:t>eedback from 8th-12th Grade Students</a:t>
            </a:r>
            <a:endParaRPr b="1" sz="5600">
              <a:solidFill>
                <a:srgbClr val="E6BE42"/>
              </a:solidFill>
            </a:endParaRPr>
          </a:p>
        </p:txBody>
      </p:sp>
      <p:sp>
        <p:nvSpPr>
          <p:cNvPr id="474" name="Google Shape;474;gd347035287_0_56"/>
          <p:cNvSpPr txBox="1"/>
          <p:nvPr/>
        </p:nvSpPr>
        <p:spPr>
          <a:xfrm>
            <a:off x="759450" y="1826625"/>
            <a:ext cx="501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475" name="Google Shape;475;gd347035287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00" y="1980075"/>
            <a:ext cx="5440451" cy="248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d347035287_0_63"/>
          <p:cNvSpPr txBox="1"/>
          <p:nvPr>
            <p:ph type="title"/>
          </p:nvPr>
        </p:nvSpPr>
        <p:spPr>
          <a:xfrm>
            <a:off x="396500" y="769650"/>
            <a:ext cx="6390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400"/>
              <a:t>Feedback from High School Students</a:t>
            </a:r>
            <a:endParaRPr b="1" sz="5600">
              <a:solidFill>
                <a:srgbClr val="E6BE42"/>
              </a:solidFill>
            </a:endParaRPr>
          </a:p>
        </p:txBody>
      </p:sp>
      <p:sp>
        <p:nvSpPr>
          <p:cNvPr id="481" name="Google Shape;481;gd347035287_0_63"/>
          <p:cNvSpPr txBox="1"/>
          <p:nvPr/>
        </p:nvSpPr>
        <p:spPr>
          <a:xfrm>
            <a:off x="759450" y="1826625"/>
            <a:ext cx="501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482" name="Google Shape;482;gd347035287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200" y="1926275"/>
            <a:ext cx="5665407" cy="2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"/>
          <p:cNvSpPr txBox="1"/>
          <p:nvPr>
            <p:ph type="title"/>
          </p:nvPr>
        </p:nvSpPr>
        <p:spPr>
          <a:xfrm>
            <a:off x="5440250" y="1109675"/>
            <a:ext cx="3411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800"/>
              <a:t>Staff Feedback</a:t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800"/>
          </a:p>
        </p:txBody>
      </p:sp>
      <p:sp>
        <p:nvSpPr>
          <p:cNvPr id="488" name="Google Shape;488;p4"/>
          <p:cNvSpPr txBox="1"/>
          <p:nvPr>
            <p:ph idx="1" type="body"/>
          </p:nvPr>
        </p:nvSpPr>
        <p:spPr>
          <a:xfrm>
            <a:off x="1530200" y="3958100"/>
            <a:ext cx="65340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Parent Involvement ( Efforts to seek parent input and participation) 49%</a:t>
            </a:r>
            <a:endParaRPr sz="21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t/>
            </a:r>
            <a:endParaRPr sz="12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89" name="Google Shape;489;p4"/>
          <p:cNvSpPr/>
          <p:nvPr/>
        </p:nvSpPr>
        <p:spPr>
          <a:xfrm>
            <a:off x="285075" y="21793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"/>
          <p:cNvSpPr/>
          <p:nvPr/>
        </p:nvSpPr>
        <p:spPr>
          <a:xfrm>
            <a:off x="285075" y="40307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"/>
          <p:cNvSpPr txBox="1"/>
          <p:nvPr/>
        </p:nvSpPr>
        <p:spPr>
          <a:xfrm>
            <a:off x="2850850" y="1357450"/>
            <a:ext cx="5741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Which state priorities should be the focus of school resources?</a:t>
            </a:r>
            <a:endParaRPr sz="24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92" name="Google Shape;492;p4"/>
          <p:cNvSpPr/>
          <p:nvPr/>
        </p:nvSpPr>
        <p:spPr>
          <a:xfrm>
            <a:off x="285075" y="315202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"/>
          <p:cNvSpPr txBox="1"/>
          <p:nvPr>
            <p:ph idx="1" type="body"/>
          </p:nvPr>
        </p:nvSpPr>
        <p:spPr>
          <a:xfrm>
            <a:off x="1530200" y="3152050"/>
            <a:ext cx="58290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Course Access (Student access to broad course of study) 55.9%</a:t>
            </a:r>
            <a:endParaRPr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t/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94" name="Google Shape;494;p4"/>
          <p:cNvSpPr txBox="1"/>
          <p:nvPr>
            <p:ph idx="1" type="body"/>
          </p:nvPr>
        </p:nvSpPr>
        <p:spPr>
          <a:xfrm>
            <a:off x="1530206" y="2179400"/>
            <a:ext cx="56169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Basic Services (Teacher credentials, instructional materials) 55.9%</a:t>
            </a:r>
            <a:endParaRPr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t/>
            </a:r>
            <a:endParaRPr sz="12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d347035287_0_33"/>
          <p:cNvSpPr txBox="1"/>
          <p:nvPr>
            <p:ph type="title"/>
          </p:nvPr>
        </p:nvSpPr>
        <p:spPr>
          <a:xfrm>
            <a:off x="3922875" y="652525"/>
            <a:ext cx="41763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/>
              <a:t>Staff </a:t>
            </a:r>
            <a:r>
              <a:rPr lang="en-GB" sz="3400"/>
              <a:t>Feedback to the Question:</a:t>
            </a:r>
            <a:endParaRPr sz="3400"/>
          </a:p>
        </p:txBody>
      </p:sp>
      <p:pic>
        <p:nvPicPr>
          <p:cNvPr descr="Forms response chart. Question title: What is your overall comfort level in implementing the California Standards (ELA, History/Social Science, Math, NGSS, PE/Health, WorldLanguage, VAPA) that you are responsible for teaching?. Number of responses: 102 responses." id="500" name="Google Shape;500;gd347035287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0475" y="1483700"/>
            <a:ext cx="5589751" cy="273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"/>
          <p:cNvSpPr txBox="1"/>
          <p:nvPr>
            <p:ph type="title"/>
          </p:nvPr>
        </p:nvSpPr>
        <p:spPr>
          <a:xfrm>
            <a:off x="381150" y="462575"/>
            <a:ext cx="4047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800"/>
              <a:t>Goal #1</a:t>
            </a:r>
            <a:endParaRPr b="1" sz="6000">
              <a:solidFill>
                <a:srgbClr val="E6BE42"/>
              </a:solidFill>
            </a:endParaRPr>
          </a:p>
        </p:txBody>
      </p:sp>
      <p:sp>
        <p:nvSpPr>
          <p:cNvPr id="506" name="Google Shape;506;p6"/>
          <p:cNvSpPr txBox="1"/>
          <p:nvPr>
            <p:ph idx="1" type="body"/>
          </p:nvPr>
        </p:nvSpPr>
        <p:spPr>
          <a:xfrm>
            <a:off x="2504400" y="483875"/>
            <a:ext cx="4047300" cy="9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FRCS will continue to develop plans, and utilize data to strengthen student achievement for all students.</a:t>
            </a:r>
            <a:r>
              <a:rPr lang="en-GB" sz="1200">
                <a:solidFill>
                  <a:srgbClr val="0000FF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07" name="Google Shape;507;p6"/>
          <p:cNvSpPr txBox="1"/>
          <p:nvPr/>
        </p:nvSpPr>
        <p:spPr>
          <a:xfrm>
            <a:off x="728725" y="1865000"/>
            <a:ext cx="50160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ACTIONS: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Professional Learning related to student learning needs, particularly for English learners, foster youth, students who qualify for free or reduced lunch, and students with disabilities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Implement and assess formative and interim assessments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Increase the number of live/synchronous classes/workshops for Elementary level grades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Purchase additional technology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Hire certificated staff to provide online/synchronous instruction, programs and support. 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Purchase resources to support Student Services Department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d347035287_0_8"/>
          <p:cNvSpPr txBox="1"/>
          <p:nvPr>
            <p:ph type="title"/>
          </p:nvPr>
        </p:nvSpPr>
        <p:spPr>
          <a:xfrm>
            <a:off x="3922875" y="652525"/>
            <a:ext cx="41763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/>
              <a:t>P</a:t>
            </a:r>
            <a:r>
              <a:rPr lang="en-GB" sz="3400"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arent</a:t>
            </a:r>
            <a:r>
              <a:rPr lang="en-GB" sz="3400"/>
              <a:t> Feedback for Goal #1</a:t>
            </a:r>
            <a:endParaRPr sz="3400"/>
          </a:p>
        </p:txBody>
      </p:sp>
      <p:pic>
        <p:nvPicPr>
          <p:cNvPr descr="Forms response chart. Question title: How strongly do you agree or disagree that this school been doing the following things during the school year?. Number of responses: ." id="513" name="Google Shape;513;gd347035287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8088" y="2180225"/>
            <a:ext cx="5887824" cy="25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HIGH SCHOOL</a:t>
            </a:r>
            <a:endParaRPr/>
          </a:p>
        </p:txBody>
      </p:sp>
      <p:sp>
        <p:nvSpPr>
          <p:cNvPr id="382" name="Google Shape;382;p18"/>
          <p:cNvSpPr txBox="1"/>
          <p:nvPr/>
        </p:nvSpPr>
        <p:spPr>
          <a:xfrm>
            <a:off x="7041975" y="4664000"/>
            <a:ext cx="213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Shannon</a:t>
            </a: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 Breckenridge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/>
          <p:nvPr>
            <p:ph type="title"/>
          </p:nvPr>
        </p:nvSpPr>
        <p:spPr>
          <a:xfrm>
            <a:off x="265500" y="2212050"/>
            <a:ext cx="40452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Goal #2</a:t>
            </a:r>
            <a:endParaRPr/>
          </a:p>
        </p:txBody>
      </p:sp>
      <p:sp>
        <p:nvSpPr>
          <p:cNvPr id="519" name="Google Shape;519;p14"/>
          <p:cNvSpPr txBox="1"/>
          <p:nvPr>
            <p:ph idx="1" type="subTitle"/>
          </p:nvPr>
        </p:nvSpPr>
        <p:spPr>
          <a:xfrm>
            <a:off x="373200" y="3107875"/>
            <a:ext cx="41988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FRCS will promote a safe, healthy, and engaged learning environment for all. </a:t>
            </a:r>
            <a:endParaRPr sz="26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520" name="Google Shape;520;p14"/>
          <p:cNvGrpSpPr/>
          <p:nvPr/>
        </p:nvGrpSpPr>
        <p:grpSpPr>
          <a:xfrm>
            <a:off x="4911152" y="481054"/>
            <a:ext cx="3508942" cy="4502008"/>
            <a:chOff x="1295331" y="1902579"/>
            <a:chExt cx="4373059" cy="3613458"/>
          </a:xfrm>
        </p:grpSpPr>
        <p:grpSp>
          <p:nvGrpSpPr>
            <p:cNvPr id="521" name="Google Shape;521;p14"/>
            <p:cNvGrpSpPr/>
            <p:nvPr/>
          </p:nvGrpSpPr>
          <p:grpSpPr>
            <a:xfrm>
              <a:off x="1295331" y="1902579"/>
              <a:ext cx="4373059" cy="3613458"/>
              <a:chOff x="6679223" y="1978926"/>
              <a:chExt cx="3963258" cy="3294246"/>
            </a:xfrm>
          </p:grpSpPr>
          <p:grpSp>
            <p:nvGrpSpPr>
              <p:cNvPr id="522" name="Google Shape;522;p14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523" name="Google Shape;523;p14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fmla="val 142327" name="adj"/>
                  </a:avLst>
                </a:prstGeom>
                <a:noFill/>
                <a:ln cap="flat" cmpd="sng" w="2857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4" name="Google Shape;524;p14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fmla="val 15083" name="adj"/>
                  </a:avLst>
                </a:prstGeom>
                <a:noFill/>
                <a:ln cap="flat" cmpd="sng" w="2857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5" name="Google Shape;525;p14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fmla="val 142327" name="adj"/>
                  </a:avLst>
                </a:prstGeom>
                <a:noFill/>
                <a:ln cap="flat" cmpd="sng" w="2857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26" name="Google Shape;526;p14"/>
              <p:cNvGrpSpPr/>
              <p:nvPr/>
            </p:nvGrpSpPr>
            <p:grpSpPr>
              <a:xfrm>
                <a:off x="6679223" y="1978926"/>
                <a:ext cx="3963258" cy="2777700"/>
                <a:chOff x="5742750" y="2314190"/>
                <a:chExt cx="3963258" cy="2777700"/>
              </a:xfrm>
            </p:grpSpPr>
            <p:sp>
              <p:nvSpPr>
                <p:cNvPr id="527" name="Google Shape;527;p14"/>
                <p:cNvSpPr/>
                <p:nvPr/>
              </p:nvSpPr>
              <p:spPr>
                <a:xfrm>
                  <a:off x="5749608" y="2314190"/>
                  <a:ext cx="3956400" cy="2777700"/>
                </a:xfrm>
                <a:prstGeom prst="roundRect">
                  <a:avLst>
                    <a:gd fmla="val 3377" name="adj"/>
                  </a:avLst>
                </a:prstGeom>
                <a:noFill/>
                <a:ln cap="flat" cmpd="sng" w="28575">
                  <a:solidFill>
                    <a:srgbClr val="FFFFF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8" name="Google Shape;528;p14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fmla="val 19571" name="adj1"/>
                    <a:gd fmla="val 0" name="adj2"/>
                  </a:avLst>
                </a:prstGeom>
                <a:noFill/>
                <a:ln cap="flat" cmpd="sng" w="28575">
                  <a:solidFill>
                    <a:srgbClr val="FFFFF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29" name="Google Shape;529;p14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0" name="Google Shape;530;p14"/>
          <p:cNvSpPr txBox="1"/>
          <p:nvPr/>
        </p:nvSpPr>
        <p:spPr>
          <a:xfrm>
            <a:off x="4911150" y="693350"/>
            <a:ext cx="36492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ACTIONS: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Fund support staff for unduplicated student support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Hire certificated staff to provide online/synchronous instruction, programs and support for English Learners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Fund School Counselor/SST Coordinator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Hire Guidance Tech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d347035287_0_16"/>
          <p:cNvSpPr txBox="1"/>
          <p:nvPr>
            <p:ph type="title"/>
          </p:nvPr>
        </p:nvSpPr>
        <p:spPr>
          <a:xfrm>
            <a:off x="4015000" y="652525"/>
            <a:ext cx="40842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Parent</a:t>
            </a:r>
            <a:r>
              <a:rPr lang="en-GB" sz="3400"/>
              <a:t> Feedback for Goal #2</a:t>
            </a:r>
            <a:endParaRPr sz="3400"/>
          </a:p>
        </p:txBody>
      </p:sp>
      <p:pic>
        <p:nvPicPr>
          <p:cNvPr id="536" name="Google Shape;536;gd347035287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025" y="2170975"/>
            <a:ext cx="721995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"/>
          <p:cNvSpPr txBox="1"/>
          <p:nvPr>
            <p:ph type="title"/>
          </p:nvPr>
        </p:nvSpPr>
        <p:spPr>
          <a:xfrm>
            <a:off x="1626050" y="1544725"/>
            <a:ext cx="1990800" cy="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Goal #3</a:t>
            </a:r>
            <a:endParaRPr/>
          </a:p>
        </p:txBody>
      </p:sp>
      <p:sp>
        <p:nvSpPr>
          <p:cNvPr id="542" name="Google Shape;542;p8"/>
          <p:cNvSpPr txBox="1"/>
          <p:nvPr>
            <p:ph idx="1" type="body"/>
          </p:nvPr>
        </p:nvSpPr>
        <p:spPr>
          <a:xfrm>
            <a:off x="4572000" y="2490425"/>
            <a:ext cx="4381800" cy="22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4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ACTIONS</a:t>
            </a:r>
            <a:r>
              <a:rPr lang="en-GB" sz="14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: </a:t>
            </a:r>
            <a:endParaRPr sz="14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 sz="14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Increase number of course offerings in college and career indicators</a:t>
            </a:r>
            <a:endParaRPr sz="14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 sz="14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Provide College Readiness Assessments and Preparatory Workshops</a:t>
            </a:r>
            <a:endParaRPr sz="14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 sz="14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Partnership with Earn and Learn Organization</a:t>
            </a:r>
            <a:endParaRPr sz="14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 sz="14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Individualized Graduation Plan</a:t>
            </a:r>
            <a:endParaRPr sz="14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43" name="Google Shape;543;p8"/>
          <p:cNvSpPr txBox="1"/>
          <p:nvPr>
            <p:ph idx="2" type="body"/>
          </p:nvPr>
        </p:nvSpPr>
        <p:spPr>
          <a:xfrm>
            <a:off x="326175" y="2440025"/>
            <a:ext cx="39999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Increase the number of students who are High School, College, Career and Life Ready.</a:t>
            </a:r>
            <a:endParaRPr sz="17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d347035287_0_25"/>
          <p:cNvSpPr txBox="1"/>
          <p:nvPr>
            <p:ph type="title"/>
          </p:nvPr>
        </p:nvSpPr>
        <p:spPr>
          <a:xfrm>
            <a:off x="4015000" y="652525"/>
            <a:ext cx="40842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Parent</a:t>
            </a:r>
            <a:r>
              <a:rPr lang="en-GB" sz="3400"/>
              <a:t> Feedback for Goal #3</a:t>
            </a:r>
            <a:endParaRPr sz="3400"/>
          </a:p>
        </p:txBody>
      </p:sp>
      <p:pic>
        <p:nvPicPr>
          <p:cNvPr descr="Forms response chart. Question title: FOR HIGH SCHOOL: If this does not apply, please click, &quot; &quot;Not Applicable.&quot; How strongly do you agree or disagree with the following students?. Number of responses: ." id="549" name="Google Shape;549;gd347035287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1775" y="2263100"/>
            <a:ext cx="6590851" cy="265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"/>
          <p:cNvSpPr txBox="1"/>
          <p:nvPr>
            <p:ph type="title"/>
          </p:nvPr>
        </p:nvSpPr>
        <p:spPr>
          <a:xfrm>
            <a:off x="311700" y="2851900"/>
            <a:ext cx="8520600" cy="220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WHAT’S </a:t>
            </a:r>
            <a:r>
              <a:rPr lang="en-GB">
                <a:solidFill>
                  <a:srgbClr val="E6BE42"/>
                </a:solidFill>
              </a:rPr>
              <a:t>NEXT!</a:t>
            </a:r>
            <a:endParaRPr>
              <a:solidFill>
                <a:srgbClr val="E6BE4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LCAP Draft: </a:t>
            </a:r>
            <a:r>
              <a:rPr lang="en-GB" sz="4500"/>
              <a:t>Reflect feedback from Stakeholders</a:t>
            </a:r>
            <a:endParaRPr sz="4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560" name="Google Shape;560;p11"/>
          <p:cNvSpPr txBox="1"/>
          <p:nvPr>
            <p:ph idx="2" type="body"/>
          </p:nvPr>
        </p:nvSpPr>
        <p:spPr>
          <a:xfrm>
            <a:off x="1067450" y="1497075"/>
            <a:ext cx="7984200" cy="17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Surveys from Parents, Students and Families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Board Member Feedback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Upcoming Public Hearings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Meetings with ELAC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Meetings with Departments and School Staff: certificated and classified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idact Gothic"/>
              <a:buChar char="➔"/>
            </a:pPr>
            <a:r>
              <a:rPr lang="en-GB" sz="18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Administration</a:t>
            </a:r>
            <a:endParaRPr sz="18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idact Gothic"/>
              <a:buChar char="➔"/>
            </a:pPr>
            <a:r>
              <a:rPr lang="en-GB" sz="18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SELPA</a:t>
            </a:r>
            <a:endParaRPr sz="18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ccbdba5291_0_39"/>
          <p:cNvSpPr txBox="1"/>
          <p:nvPr>
            <p:ph type="title"/>
          </p:nvPr>
        </p:nvSpPr>
        <p:spPr>
          <a:xfrm>
            <a:off x="311700" y="445025"/>
            <a:ext cx="8520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4800"/>
              <a:t>TIMELINE</a:t>
            </a:r>
            <a:endParaRPr sz="4800"/>
          </a:p>
        </p:txBody>
      </p:sp>
      <p:sp>
        <p:nvSpPr>
          <p:cNvPr id="566" name="Google Shape;566;gccbdba5291_0_39"/>
          <p:cNvSpPr txBox="1"/>
          <p:nvPr>
            <p:ph idx="1" type="body"/>
          </p:nvPr>
        </p:nvSpPr>
        <p:spPr>
          <a:xfrm>
            <a:off x="306550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 sz="1700">
                <a:latin typeface="Didact Gothic"/>
                <a:ea typeface="Didact Gothic"/>
                <a:cs typeface="Didact Gothic"/>
                <a:sym typeface="Didact Gothic"/>
              </a:rPr>
              <a:t>Draft placed on school’s website with public hearing at May board meeting.</a:t>
            </a:r>
            <a:endParaRPr sz="17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7" name="Google Shape;567;gccbdba5291_0_39"/>
          <p:cNvSpPr txBox="1"/>
          <p:nvPr>
            <p:ph idx="2" type="subTitle"/>
          </p:nvPr>
        </p:nvSpPr>
        <p:spPr>
          <a:xfrm>
            <a:off x="306550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MAY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68" name="Google Shape;568;gccbdba5291_0_39"/>
          <p:cNvSpPr txBox="1"/>
          <p:nvPr>
            <p:ph idx="3" type="body"/>
          </p:nvPr>
        </p:nvSpPr>
        <p:spPr>
          <a:xfrm>
            <a:off x="2045456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Presented to school board for approval: Local Control Accountability Plan 21-24 and Annual Update 19-21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9" name="Google Shape;569;gccbdba5291_0_39"/>
          <p:cNvSpPr txBox="1"/>
          <p:nvPr>
            <p:ph idx="4" type="subTitle"/>
          </p:nvPr>
        </p:nvSpPr>
        <p:spPr>
          <a:xfrm>
            <a:off x="2045455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JUNE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70" name="Google Shape;570;gccbdba5291_0_39"/>
          <p:cNvSpPr txBox="1"/>
          <p:nvPr>
            <p:ph idx="5" type="body"/>
          </p:nvPr>
        </p:nvSpPr>
        <p:spPr>
          <a:xfrm>
            <a:off x="3784362" y="3001128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Continual process reflecting and refining LCAP for current school year.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71" name="Google Shape;571;gccbdba5291_0_39"/>
          <p:cNvSpPr txBox="1"/>
          <p:nvPr>
            <p:ph idx="6" type="subTitle"/>
          </p:nvPr>
        </p:nvSpPr>
        <p:spPr>
          <a:xfrm>
            <a:off x="3784371" y="200015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3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21-22 </a:t>
            </a:r>
            <a:endParaRPr sz="23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 sz="23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School Year</a:t>
            </a:r>
            <a:endParaRPr sz="23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72" name="Google Shape;572;gccbdba5291_0_39"/>
          <p:cNvSpPr txBox="1"/>
          <p:nvPr>
            <p:ph idx="7" type="body"/>
          </p:nvPr>
        </p:nvSpPr>
        <p:spPr>
          <a:xfrm>
            <a:off x="5523268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Reflect on prior year’s LCAP with data driven decision making to increase academic achievement.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73" name="Google Shape;573;gccbdba5291_0_39"/>
          <p:cNvSpPr txBox="1"/>
          <p:nvPr>
            <p:ph idx="8" type="subTitle"/>
          </p:nvPr>
        </p:nvSpPr>
        <p:spPr>
          <a:xfrm>
            <a:off x="5523264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22-23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74" name="Google Shape;574;gccbdba5291_0_39"/>
          <p:cNvSpPr txBox="1"/>
          <p:nvPr>
            <p:ph idx="9" type="body"/>
          </p:nvPr>
        </p:nvSpPr>
        <p:spPr>
          <a:xfrm>
            <a:off x="7262174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Reflect on prior year’s LCAP with data driven decision making to increase academic achievement. 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700"/>
          </a:p>
        </p:txBody>
      </p:sp>
      <p:sp>
        <p:nvSpPr>
          <p:cNvPr id="575" name="Google Shape;575;gccbdba5291_0_39"/>
          <p:cNvSpPr txBox="1"/>
          <p:nvPr>
            <p:ph idx="13" type="subTitle"/>
          </p:nvPr>
        </p:nvSpPr>
        <p:spPr>
          <a:xfrm>
            <a:off x="7262169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23-24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d0a0f23dfb_0_14"/>
          <p:cNvSpPr txBox="1"/>
          <p:nvPr>
            <p:ph type="title"/>
          </p:nvPr>
        </p:nvSpPr>
        <p:spPr>
          <a:xfrm>
            <a:off x="2138775" y="445025"/>
            <a:ext cx="664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/>
              <a:t>Assembly Bill 86: </a:t>
            </a:r>
            <a:endParaRPr sz="3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/>
              <a:t>Expanded Learning Opportunities (ELO) Grant</a:t>
            </a:r>
            <a:endParaRPr sz="3900"/>
          </a:p>
        </p:txBody>
      </p:sp>
      <p:sp>
        <p:nvSpPr>
          <p:cNvPr id="581" name="Google Shape;581;gd0a0f23dfb_0_14"/>
          <p:cNvSpPr txBox="1"/>
          <p:nvPr>
            <p:ph idx="1" type="body"/>
          </p:nvPr>
        </p:nvSpPr>
        <p:spPr>
          <a:xfrm>
            <a:off x="358925" y="2161375"/>
            <a:ext cx="82662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1600"/>
              </a:spcBef>
              <a:spcAft>
                <a:spcPts val="0"/>
              </a:spcAft>
              <a:buSzPts val="1800"/>
              <a:buFont typeface="Didact Gothic"/>
              <a:buChar char="○"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Provide 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supplemental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instruction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 and support in a tiered framework that bases universal, targeted and 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intensive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sports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 or students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■"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Academic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■"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Social-Emotional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■"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Other integrated student supports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■"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Provides services through 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engaging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 learning experiences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d0a0f23dfb_0_20"/>
          <p:cNvSpPr txBox="1"/>
          <p:nvPr>
            <p:ph type="title"/>
          </p:nvPr>
        </p:nvSpPr>
        <p:spPr>
          <a:xfrm>
            <a:off x="2242975" y="515300"/>
            <a:ext cx="6204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Seven Supplemental Instruction and Support Strategies  </a:t>
            </a:r>
            <a:endParaRPr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ELO Grant Plan</a:t>
            </a:r>
            <a:endParaRPr sz="2900"/>
          </a:p>
        </p:txBody>
      </p:sp>
      <p:sp>
        <p:nvSpPr>
          <p:cNvPr id="587" name="Google Shape;587;gd0a0f23dfb_0_20"/>
          <p:cNvSpPr txBox="1"/>
          <p:nvPr>
            <p:ph idx="1" type="body"/>
          </p:nvPr>
        </p:nvSpPr>
        <p:spPr>
          <a:xfrm>
            <a:off x="1934875" y="1220300"/>
            <a:ext cx="7094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Didact Gothic"/>
              <a:buAutoNum type="arabicPeriod"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Extending instructional learning time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Didact Gothic"/>
              <a:buAutoNum type="arabicPeriod"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Accelerating progress to close learning gaps through the implementation, expansion, or enhancement of learning supports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Didact Gothic"/>
              <a:buAutoNum type="arabicPeriod"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Integrated student supports to address other barriers to learning	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Didact Gothic"/>
              <a:buAutoNum type="arabicPeriod"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Community learning hubs that provide students with access to technology, high-speed internet, and other academic supports	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Didact Gothic"/>
              <a:buAutoNum type="arabicPeriod"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Supports for credit deficient students to complete graduation or grade promotion requirements and to increase or improve students’ college eligibility	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Didact Gothic"/>
              <a:buAutoNum type="arabicPeriod"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Additional academic services for students	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Didact Gothic"/>
              <a:buAutoNum type="arabicPeriod"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Training for school staff on strategies to engage students and families in addressing students’ social-emotional health and academic needs	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d0f08625d2_0_5"/>
          <p:cNvSpPr txBox="1"/>
          <p:nvPr>
            <p:ph type="title"/>
          </p:nvPr>
        </p:nvSpPr>
        <p:spPr>
          <a:xfrm>
            <a:off x="1778900" y="1192900"/>
            <a:ext cx="4047300" cy="19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800"/>
              <a:t>ELO Grant Funding</a:t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GB" sz="6000">
                <a:solidFill>
                  <a:srgbClr val="E6BE42"/>
                </a:solidFill>
              </a:rPr>
              <a:t>$713,643</a:t>
            </a:r>
            <a:endParaRPr b="1" sz="6000">
              <a:solidFill>
                <a:srgbClr val="E6BE4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5"/>
          <p:cNvSpPr txBox="1"/>
          <p:nvPr>
            <p:ph type="title"/>
          </p:nvPr>
        </p:nvSpPr>
        <p:spPr>
          <a:xfrm>
            <a:off x="0" y="2264100"/>
            <a:ext cx="33555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500"/>
              <a:t>CCI Indicator</a:t>
            </a:r>
            <a:endParaRPr sz="3500"/>
          </a:p>
        </p:txBody>
      </p:sp>
      <p:sp>
        <p:nvSpPr>
          <p:cNvPr id="388" name="Google Shape;388;p15"/>
          <p:cNvSpPr txBox="1"/>
          <p:nvPr>
            <p:ph idx="1" type="subTitle"/>
          </p:nvPr>
        </p:nvSpPr>
        <p:spPr>
          <a:xfrm>
            <a:off x="281700" y="3554800"/>
            <a:ext cx="85806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Goal:	</a:t>
            </a:r>
            <a:r>
              <a:rPr lang="en-GB" sz="1900">
                <a:latin typeface="Didact Gothic"/>
                <a:ea typeface="Didact Gothic"/>
                <a:cs typeface="Didact Gothic"/>
                <a:sym typeface="Didact Gothic"/>
              </a:rPr>
              <a:t>Improve the percentage of our students who are deemed “</a:t>
            </a:r>
            <a:r>
              <a:rPr lang="en-GB" sz="1900">
                <a:latin typeface="Didact Gothic"/>
                <a:ea typeface="Didact Gothic"/>
                <a:cs typeface="Didact Gothic"/>
                <a:sym typeface="Didact Gothic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Prepared</a:t>
            </a:r>
            <a:r>
              <a:rPr lang="en-GB" sz="1900">
                <a:latin typeface="Didact Gothic"/>
                <a:ea typeface="Didact Gothic"/>
                <a:cs typeface="Didact Gothic"/>
                <a:sym typeface="Didact Gothic"/>
              </a:rPr>
              <a:t>.”</a:t>
            </a:r>
            <a:endParaRPr sz="19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389" name="Google Shape;3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2875" y="742300"/>
            <a:ext cx="5088537" cy="237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5"/>
          <p:cNvSpPr/>
          <p:nvPr/>
        </p:nvSpPr>
        <p:spPr>
          <a:xfrm>
            <a:off x="3736100" y="1861814"/>
            <a:ext cx="1588425" cy="659775"/>
          </a:xfrm>
          <a:custGeom>
            <a:rect b="b" l="l" r="r" t="t"/>
            <a:pathLst>
              <a:path extrusionOk="0" h="26391" w="63537">
                <a:moveTo>
                  <a:pt x="27032" y="6168"/>
                </a:moveTo>
                <a:cubicBezTo>
                  <a:pt x="19648" y="6168"/>
                  <a:pt x="11296" y="2026"/>
                  <a:pt x="4886" y="5691"/>
                </a:cubicBezTo>
                <a:cubicBezTo>
                  <a:pt x="263" y="8334"/>
                  <a:pt x="-1836" y="17745"/>
                  <a:pt x="2029" y="21408"/>
                </a:cubicBezTo>
                <a:cubicBezTo>
                  <a:pt x="10469" y="29406"/>
                  <a:pt x="25253" y="25672"/>
                  <a:pt x="36795" y="24265"/>
                </a:cubicBezTo>
                <a:cubicBezTo>
                  <a:pt x="46276" y="23109"/>
                  <a:pt x="62904" y="23323"/>
                  <a:pt x="63465" y="13788"/>
                </a:cubicBezTo>
                <a:cubicBezTo>
                  <a:pt x="63752" y="8908"/>
                  <a:pt x="60297" y="2784"/>
                  <a:pt x="55607" y="1405"/>
                </a:cubicBezTo>
                <a:cubicBezTo>
                  <a:pt x="43032" y="-2293"/>
                  <a:pt x="27937" y="1754"/>
                  <a:pt x="17031" y="902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cd4bb5fba4_0_0"/>
          <p:cNvSpPr txBox="1"/>
          <p:nvPr>
            <p:ph type="title"/>
          </p:nvPr>
        </p:nvSpPr>
        <p:spPr>
          <a:xfrm>
            <a:off x="311700" y="2775700"/>
            <a:ext cx="8520600" cy="220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THANK</a:t>
            </a:r>
            <a:r>
              <a:rPr lang="en-GB"/>
              <a:t> </a:t>
            </a:r>
            <a:r>
              <a:rPr lang="en-GB">
                <a:solidFill>
                  <a:srgbClr val="E6BE42"/>
                </a:solidFill>
              </a:rPr>
              <a:t>YOU</a:t>
            </a:r>
            <a:r>
              <a:rPr lang="en-GB">
                <a:solidFill>
                  <a:srgbClr val="E6BE42"/>
                </a:solidFill>
              </a:rPr>
              <a:t>!</a:t>
            </a:r>
            <a:endParaRPr>
              <a:solidFill>
                <a:srgbClr val="E6BE4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6"/>
          <p:cNvSpPr txBox="1"/>
          <p:nvPr>
            <p:ph type="title"/>
          </p:nvPr>
        </p:nvSpPr>
        <p:spPr>
          <a:xfrm>
            <a:off x="438400" y="2571750"/>
            <a:ext cx="26706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Where Are We Now?</a:t>
            </a:r>
            <a:endParaRPr/>
          </a:p>
        </p:txBody>
      </p:sp>
      <p:sp>
        <p:nvSpPr>
          <p:cNvPr id="396" name="Google Shape;396;p16"/>
          <p:cNvSpPr txBox="1"/>
          <p:nvPr>
            <p:ph idx="1" type="subTitle"/>
          </p:nvPr>
        </p:nvSpPr>
        <p:spPr>
          <a:xfrm>
            <a:off x="1151400" y="3951975"/>
            <a:ext cx="7236000" cy="5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These are the current numbers that we will work on improving.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aphicFrame>
        <p:nvGraphicFramePr>
          <p:cNvPr id="397" name="Google Shape;397;p16"/>
          <p:cNvGraphicFramePr/>
          <p:nvPr/>
        </p:nvGraphicFramePr>
        <p:xfrm>
          <a:off x="3536500" y="820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{3A4FC30C-19BF-47FA-AC51-D53F4D5804B0}</a:tableStyleId>
              </a:tblPr>
              <a:tblGrid>
                <a:gridCol w="1317350"/>
                <a:gridCol w="1317350"/>
                <a:gridCol w="1317350"/>
                <a:gridCol w="1317350"/>
              </a:tblGrid>
              <a:tr h="890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Feather River Charter School</a:t>
                      </a:r>
                      <a:endParaRPr sz="17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CCI Indicator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Prepared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Approaching Prepared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Not Prepared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FFD966"/>
                    </a:solidFill>
                  </a:tcPr>
                </a:tc>
              </a:tr>
              <a:tr h="24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2020 (cohort of 108)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32.4%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16.7%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50.9%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741B47"/>
                    </a:solidFill>
                  </a:tcPr>
                </a:tc>
              </a:tr>
              <a:tr h="24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2019 (cohort of 100)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19.0%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22.0%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59.0%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741B47"/>
                    </a:solidFill>
                  </a:tcPr>
                </a:tc>
              </a:tr>
              <a:tr h="24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2018 (cohort of 40)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20.0%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17.5%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</a:rPr>
                        <a:t>62.5%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741B4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ccbdba5291_0_18"/>
          <p:cNvSpPr txBox="1"/>
          <p:nvPr>
            <p:ph type="title"/>
          </p:nvPr>
        </p:nvSpPr>
        <p:spPr>
          <a:xfrm>
            <a:off x="205875" y="3115475"/>
            <a:ext cx="2474400" cy="15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How Is It Judged?</a:t>
            </a:r>
            <a:endParaRPr/>
          </a:p>
        </p:txBody>
      </p:sp>
      <p:pic>
        <p:nvPicPr>
          <p:cNvPr id="403" name="Google Shape;403;gccbdba5291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3525" y="376250"/>
            <a:ext cx="5415227" cy="42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"/>
          <p:cNvSpPr txBox="1"/>
          <p:nvPr>
            <p:ph type="title"/>
          </p:nvPr>
        </p:nvSpPr>
        <p:spPr>
          <a:xfrm>
            <a:off x="2763375" y="735800"/>
            <a:ext cx="3628500" cy="24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sz="5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sz="5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GB" sz="5500"/>
              <a:t>Here’s What We’re Doing...</a:t>
            </a:r>
            <a:endParaRPr sz="5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"/>
          <p:cNvSpPr txBox="1"/>
          <p:nvPr>
            <p:ph type="title"/>
          </p:nvPr>
        </p:nvSpPr>
        <p:spPr>
          <a:xfrm>
            <a:off x="1682275" y="799675"/>
            <a:ext cx="6707100" cy="12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GB">
                <a:solidFill>
                  <a:schemeClr val="lt1"/>
                </a:solidFill>
              </a:rPr>
              <a:t>21-22 School Year...</a:t>
            </a:r>
            <a:r>
              <a:rPr lang="en-GB">
                <a:solidFill>
                  <a:schemeClr val="lt1"/>
                </a:solidFill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NEXT</a:t>
            </a:r>
            <a:r>
              <a:rPr lang="en-GB">
                <a:solidFill>
                  <a:schemeClr val="lt1"/>
                </a:solidFill>
              </a:rPr>
              <a:t> Steps</a:t>
            </a:r>
            <a:endParaRPr/>
          </a:p>
        </p:txBody>
      </p:sp>
      <p:sp>
        <p:nvSpPr>
          <p:cNvPr id="414" name="Google Shape;414;p2"/>
          <p:cNvSpPr txBox="1"/>
          <p:nvPr>
            <p:ph idx="1" type="body"/>
          </p:nvPr>
        </p:nvSpPr>
        <p:spPr>
          <a:xfrm>
            <a:off x="3752475" y="2571750"/>
            <a:ext cx="5232000" cy="18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Update the IGP process to include CCI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Free </a:t>
            </a: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9th - 12th counselor 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advisory courses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Continued training &amp; communication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15" name="Google Shape;415;p2"/>
          <p:cNvSpPr/>
          <p:nvPr/>
        </p:nvSpPr>
        <p:spPr>
          <a:xfrm>
            <a:off x="2488725" y="257175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"/>
          <p:cNvSpPr/>
          <p:nvPr/>
        </p:nvSpPr>
        <p:spPr>
          <a:xfrm>
            <a:off x="2488725" y="321612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"/>
          <p:cNvSpPr/>
          <p:nvPr/>
        </p:nvSpPr>
        <p:spPr>
          <a:xfrm>
            <a:off x="2488725" y="386050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3"/>
          <p:cNvSpPr txBox="1"/>
          <p:nvPr>
            <p:ph type="title"/>
          </p:nvPr>
        </p:nvSpPr>
        <p:spPr>
          <a:xfrm>
            <a:off x="311700" y="445025"/>
            <a:ext cx="8520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4800"/>
              <a:t>Opportunities for Growth</a:t>
            </a:r>
            <a:endParaRPr sz="4800"/>
          </a:p>
        </p:txBody>
      </p:sp>
      <p:sp>
        <p:nvSpPr>
          <p:cNvPr id="423" name="Google Shape;423;p13"/>
          <p:cNvSpPr txBox="1"/>
          <p:nvPr>
            <p:ph idx="1" type="body"/>
          </p:nvPr>
        </p:nvSpPr>
        <p:spPr>
          <a:xfrm>
            <a:off x="306550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Expand HSVA classes with credentialed CTE teachers &amp; Internships for capstone courses.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4" name="Google Shape;424;p13"/>
          <p:cNvSpPr txBox="1"/>
          <p:nvPr>
            <p:ph idx="2" type="subTitle"/>
          </p:nvPr>
        </p:nvSpPr>
        <p:spPr>
          <a:xfrm>
            <a:off x="306525" y="1955675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2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CTE &amp; Internships</a:t>
            </a:r>
            <a:endParaRPr sz="39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25" name="Google Shape;425;p13"/>
          <p:cNvSpPr txBox="1"/>
          <p:nvPr>
            <p:ph idx="3" type="body"/>
          </p:nvPr>
        </p:nvSpPr>
        <p:spPr>
          <a:xfrm>
            <a:off x="2045456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7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Gain authorization with College Board to offer AP testing.</a:t>
            </a:r>
            <a:endParaRPr sz="17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6" name="Google Shape;426;p13"/>
          <p:cNvSpPr txBox="1"/>
          <p:nvPr>
            <p:ph idx="4" type="subTitle"/>
          </p:nvPr>
        </p:nvSpPr>
        <p:spPr>
          <a:xfrm>
            <a:off x="2045455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AP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27" name="Google Shape;427;p13"/>
          <p:cNvSpPr txBox="1"/>
          <p:nvPr>
            <p:ph idx="5" type="body"/>
          </p:nvPr>
        </p:nvSpPr>
        <p:spPr>
          <a:xfrm>
            <a:off x="3784362" y="3001128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Add AG World Languages I-IV to our catalog.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8" name="Google Shape;428;p13"/>
          <p:cNvSpPr txBox="1"/>
          <p:nvPr>
            <p:ph idx="6" type="subTitle"/>
          </p:nvPr>
        </p:nvSpPr>
        <p:spPr>
          <a:xfrm>
            <a:off x="3784363" y="1839400"/>
            <a:ext cx="16347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0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Certificate </a:t>
            </a:r>
            <a:r>
              <a:rPr lang="en-GB" sz="20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</a:t>
            </a:r>
            <a:r>
              <a:rPr lang="en-GB" sz="20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f</a:t>
            </a:r>
            <a:endParaRPr sz="20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 sz="20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Biliteracy</a:t>
            </a:r>
            <a:endParaRPr sz="20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29" name="Google Shape;429;p13"/>
          <p:cNvSpPr txBox="1"/>
          <p:nvPr>
            <p:ph idx="7" type="body"/>
          </p:nvPr>
        </p:nvSpPr>
        <p:spPr>
          <a:xfrm>
            <a:off x="5523268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Offer HSVA courses in these areas to meet the 2-year requirement.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30" name="Google Shape;430;p13"/>
          <p:cNvSpPr txBox="1"/>
          <p:nvPr>
            <p:ph idx="8" type="subTitle"/>
          </p:nvPr>
        </p:nvSpPr>
        <p:spPr>
          <a:xfrm>
            <a:off x="5523264" y="20152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2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Military &amp; Leadership</a:t>
            </a:r>
            <a:endParaRPr sz="2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31" name="Google Shape;431;p13"/>
          <p:cNvSpPr txBox="1"/>
          <p:nvPr>
            <p:ph idx="9" type="body"/>
          </p:nvPr>
        </p:nvSpPr>
        <p:spPr>
          <a:xfrm>
            <a:off x="7262174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Continue with concurrent enrollment and develop dual enrollment opportunities.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700"/>
          </a:p>
        </p:txBody>
      </p:sp>
      <p:sp>
        <p:nvSpPr>
          <p:cNvPr id="432" name="Google Shape;432;p13"/>
          <p:cNvSpPr txBox="1"/>
          <p:nvPr>
            <p:ph idx="13" type="subTitle"/>
          </p:nvPr>
        </p:nvSpPr>
        <p:spPr>
          <a:xfrm>
            <a:off x="7262169" y="198925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0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College Courses</a:t>
            </a:r>
            <a:endParaRPr sz="30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"/>
          <p:cNvSpPr txBox="1"/>
          <p:nvPr>
            <p:ph idx="1" type="body"/>
          </p:nvPr>
        </p:nvSpPr>
        <p:spPr>
          <a:xfrm>
            <a:off x="-667200" y="121325"/>
            <a:ext cx="3687900" cy="16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STAKEHOLDER ENGAGEMENT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0158_Potter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