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9" r:id="rId4"/>
    <p:sldId id="280" r:id="rId5"/>
    <p:sldId id="270" r:id="rId6"/>
    <p:sldId id="281" r:id="rId7"/>
    <p:sldId id="278" r:id="rId8"/>
    <p:sldId id="291" r:id="rId9"/>
    <p:sldId id="292" r:id="rId10"/>
    <p:sldId id="283" r:id="rId11"/>
    <p:sldId id="284" r:id="rId12"/>
    <p:sldId id="271" r:id="rId13"/>
    <p:sldId id="272" r:id="rId14"/>
    <p:sldId id="273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>
      <p:cViewPr varScale="1">
        <p:scale>
          <a:sx n="115" d="100"/>
          <a:sy n="115" d="100"/>
        </p:scale>
        <p:origin x="1592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A688F66-919E-45D5-AB4C-748AF978ADCD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1EE62CE-31E9-44EA-A705-81FD3764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D033-A8DD-4DCC-AB8F-C4B82A378A23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83-EAC3-45AC-B376-DA37974545EA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66E3-BC97-4E75-A39F-810F42BCDAA5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8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5D8-A205-40AA-80AD-44D843A14906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314-39A8-4488-98D3-49AA83DD5063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8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A8A-A6EF-46D2-9CFF-5550067FB8F2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6874-CA90-4503-9847-8EC6F3B3B42E}" type="datetime1">
              <a:rPr lang="en-US" smtClean="0"/>
              <a:t>9/12/18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3A8-0636-492F-933B-657D1E1D148B}" type="datetime1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54A9-7DB5-45FF-943E-3707ED4B4233}" type="datetime1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2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6380-FD5A-4EFD-864F-C96E28174147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A4FA-4AAF-4888-83FE-55F42AE94E56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8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CE549-DE85-44E0-9BF2-E437E34814D3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7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/>
          </a:bodyPr>
          <a:lstStyle/>
          <a:p>
            <a:r>
              <a:rPr lang="en-US" sz="3200" dirty="0"/>
              <a:t>MSA-1 New High School Project</a:t>
            </a:r>
            <a:br>
              <a:rPr lang="en-US" sz="3200" dirty="0"/>
            </a:br>
            <a:r>
              <a:rPr lang="en-US" sz="3200" dirty="0"/>
              <a:t>September,2018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562"/>
            <a:ext cx="8651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2319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820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CMU exterior walls and bond beam are complete.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867399"/>
            <a:ext cx="715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surprises – completing CMU walls define building exterior on two sides – completing these walls releases the entire building for wood framing.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36" y="1446655"/>
            <a:ext cx="5113867" cy="28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3" y="3113530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1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28913"/>
          </a:xfrm>
        </p:spPr>
        <p:txBody>
          <a:bodyPr>
            <a:normAutofit fontScale="90000"/>
          </a:bodyPr>
          <a:lstStyle/>
          <a:p>
            <a:r>
              <a:rPr lang="en-US" dirty="0"/>
              <a:t>And up we go…stairs first, then framing…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2566717"/>
            <a:ext cx="2357934" cy="201575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Treated wood has arrived on site.  Plates are going down on the slab on grade.  First floor walls will follow this month.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5771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0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447799"/>
          </a:xfrm>
        </p:spPr>
        <p:txBody>
          <a:bodyPr>
            <a:normAutofit/>
          </a:bodyPr>
          <a:lstStyle/>
          <a:p>
            <a:r>
              <a:rPr lang="en-US" sz="2900" b="1" dirty="0"/>
              <a:t>MSA-1 New High School Project</a:t>
            </a:r>
            <a:br>
              <a:rPr lang="en-US" sz="2900" b="1" dirty="0"/>
            </a:br>
            <a:r>
              <a:rPr lang="en-US" sz="2900" b="1" dirty="0"/>
              <a:t>New High School Classroom Building</a:t>
            </a:r>
            <a:br>
              <a:rPr lang="en-US" sz="2900" b="1" dirty="0"/>
            </a:br>
            <a:r>
              <a:rPr lang="en-US" sz="2900" b="1" dirty="0"/>
              <a:t>Schedule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001000" cy="41910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Contract Schedule – 330 days from full NTP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Detailed CPM schedule was submitted and approved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Schedule is not overly aggressive or overly conservative, looks practical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Completion of slab on grade and underground work removes biggest schedule risk – allows work area to expand greatly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work elements are on time.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There are no schedule issues at this time. The building will be ready for a spring move-in.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5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447799"/>
          </a:xfrm>
        </p:spPr>
        <p:txBody>
          <a:bodyPr>
            <a:normAutofit/>
          </a:bodyPr>
          <a:lstStyle/>
          <a:p>
            <a:r>
              <a:rPr lang="en-US" sz="2900" b="1" dirty="0"/>
              <a:t>MSA-1 New High School Project</a:t>
            </a:r>
            <a:br>
              <a:rPr lang="en-US" sz="2900" b="1" dirty="0"/>
            </a:br>
            <a:r>
              <a:rPr lang="en-US" sz="2900" b="1" dirty="0"/>
              <a:t>New High School Classroom Building</a:t>
            </a:r>
            <a:br>
              <a:rPr lang="en-US" sz="2900" b="1" dirty="0"/>
            </a:br>
            <a:r>
              <a:rPr lang="en-US" sz="2900" b="1" dirty="0"/>
              <a:t>Budget and Cost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620000" cy="4343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Contract awarded with GMAX of $7,392,479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Little to No Risk - majority of subcontractors now under fixed price contracts.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No Risk – subcontractor buyout is complete – no longer a risk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Low Risk –materials escalation –majority of materials now under fixed price contracts and price locked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Changes – short list of pending changes, some were anticipated at time of contract and were budgeted – balance from budgeted contingency</a:t>
            </a:r>
          </a:p>
          <a:p>
            <a:pPr algn="l"/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There are no budget or cost issues at this time. Project on track to finish under budget.</a:t>
            </a:r>
          </a:p>
        </p:txBody>
      </p:sp>
    </p:spTree>
    <p:extLst>
      <p:ext uri="{BB962C8B-B14F-4D97-AF65-F5344CB8AC3E}">
        <p14:creationId xmlns:p14="http://schemas.microsoft.com/office/powerpoint/2010/main" val="215777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447799"/>
          </a:xfrm>
        </p:spPr>
        <p:txBody>
          <a:bodyPr>
            <a:normAutofit/>
          </a:bodyPr>
          <a:lstStyle/>
          <a:p>
            <a:r>
              <a:rPr lang="en-US" sz="2900" b="1" dirty="0"/>
              <a:t>MSA-1 New High School Project</a:t>
            </a:r>
            <a:br>
              <a:rPr lang="en-US" sz="2900" b="1" dirty="0"/>
            </a:br>
            <a:r>
              <a:rPr lang="en-US" sz="2900" b="1" dirty="0"/>
              <a:t>New High School Classroom Building</a:t>
            </a:r>
            <a:br>
              <a:rPr lang="en-US" sz="2900" b="1" dirty="0"/>
            </a:br>
            <a:r>
              <a:rPr lang="en-US" sz="2900" b="1" dirty="0"/>
              <a:t>Oltmans Summary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092" y="2057400"/>
            <a:ext cx="7771108" cy="2438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Oltmans is well underway.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Everything remains on track.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Work on site is ramping up fast.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There are no significant issues.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8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/>
          </a:bodyPr>
          <a:lstStyle/>
          <a:p>
            <a:r>
              <a:rPr lang="en-US" sz="3200" dirty="0"/>
              <a:t>MSA-1 New High School Project</a:t>
            </a:r>
            <a:br>
              <a:rPr lang="en-US" sz="3200" dirty="0"/>
            </a:br>
            <a:r>
              <a:rPr lang="en-US" sz="3200" dirty="0"/>
              <a:t>New High School Classroom Building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82519"/>
            <a:ext cx="2470621" cy="316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82519"/>
            <a:ext cx="2425901" cy="308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95" y="1482518"/>
            <a:ext cx="2478530" cy="307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0725" y="5181600"/>
            <a:ext cx="7177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building has twenty classrooms, plus admin space, plus rooftop basketball court.  New building will hold high school, existing building will hold middle school.  </a:t>
            </a:r>
          </a:p>
        </p:txBody>
      </p:sp>
    </p:spTree>
    <p:extLst>
      <p:ext uri="{BB962C8B-B14F-4D97-AF65-F5344CB8AC3E}">
        <p14:creationId xmlns:p14="http://schemas.microsoft.com/office/powerpoint/2010/main" val="334568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447799"/>
          </a:xfrm>
        </p:spPr>
        <p:txBody>
          <a:bodyPr>
            <a:normAutofit/>
          </a:bodyPr>
          <a:lstStyle/>
          <a:p>
            <a:r>
              <a:rPr lang="en-US" sz="2900" b="1" dirty="0"/>
              <a:t>MSA-1 New High School Project</a:t>
            </a:r>
            <a:br>
              <a:rPr lang="en-US" sz="2900" b="1" dirty="0"/>
            </a:br>
            <a:r>
              <a:rPr lang="en-US" sz="2900" b="1" dirty="0"/>
              <a:t>New High School Classroom Building</a:t>
            </a:r>
            <a:br>
              <a:rPr lang="en-US" sz="2900" b="1" dirty="0"/>
            </a:br>
            <a:r>
              <a:rPr lang="en-US" sz="2900" b="1" dirty="0"/>
              <a:t>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34705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Subcontracts being written – all early packages done – finishes 50% complete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Cost reporting system and control systems defined and loaded – first payment made - second pay application in August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Pending changes – first Change Order to Board September – about half planned expense items – balance well within contingency budget</a:t>
            </a:r>
          </a:p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There are no administrative issues at this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2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MSA-1 New High School Project</a:t>
            </a:r>
            <a:br>
              <a:rPr lang="en-US" sz="2800" b="1" dirty="0"/>
            </a:br>
            <a:r>
              <a:rPr lang="en-US" sz="2800" b="1" dirty="0"/>
              <a:t>New High School Classroom Building</a:t>
            </a:r>
            <a:br>
              <a:rPr lang="en-US" sz="2800" b="1" dirty="0"/>
            </a:br>
            <a:r>
              <a:rPr lang="en-US" sz="2800" b="1" dirty="0"/>
              <a:t>Design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dirty="0"/>
              <a:t>Technical submittal process continues – all early packages and structural packages approved – 5 open submittals - turnaround times remain good</a:t>
            </a:r>
          </a:p>
          <a:p>
            <a:pPr marL="457200" indent="-457200"/>
            <a:r>
              <a:rPr lang="en-US" dirty="0"/>
              <a:t>Requests for Information – 66 submitted/11 outstanding – turnaround time is good</a:t>
            </a:r>
          </a:p>
          <a:p>
            <a:pPr marL="457200" indent="-457200"/>
            <a:r>
              <a:rPr lang="en-US" dirty="0"/>
              <a:t>Revising rooftop assembly based on independent consultant review – now exploring pricing (expensive!) before making final recommendation.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There are no design issues at this time.</a:t>
            </a: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9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en-US" sz="2900" b="1" dirty="0"/>
              <a:t>MSA-1 New High School Project</a:t>
            </a:r>
            <a:br>
              <a:rPr lang="en-US" sz="2900" b="1" dirty="0"/>
            </a:br>
            <a:r>
              <a:rPr lang="en-US" sz="2900" b="1" dirty="0"/>
              <a:t>New High School Classroom Building</a:t>
            </a:r>
            <a:br>
              <a:rPr lang="en-US" sz="2900" b="1" dirty="0"/>
            </a:br>
            <a:r>
              <a:rPr lang="en-US" sz="2900" b="1" dirty="0"/>
              <a:t>Permits and Inspection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64224"/>
            <a:ext cx="7696200" cy="4712776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Building Permits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current building permits pulled (excavation, building, engineering, electrical, mechanical)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deferred approvals/permits outstanding for fire sprinklers and alarms (normal and in process) – to be submitted in August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Inspection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required inspections to date current and passed - all inspectors and contractor collaborating well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Underground work mostly done – shifting to framing and structural phase</a:t>
            </a:r>
          </a:p>
          <a:p>
            <a:pPr algn="l"/>
            <a:r>
              <a:rPr lang="en-US" sz="3300" b="1" dirty="0">
                <a:solidFill>
                  <a:schemeClr val="tx2">
                    <a:lumMod val="75000"/>
                  </a:schemeClr>
                </a:solidFill>
              </a:rPr>
              <a:t>There are no permit or inspection issues at this time.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6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MSA-1 New High School Project</a:t>
            </a:r>
            <a:br>
              <a:rPr lang="en-US" sz="2800" b="1" dirty="0"/>
            </a:br>
            <a:r>
              <a:rPr lang="en-US" sz="2800" b="1" dirty="0"/>
              <a:t>New High School Classroom Building</a:t>
            </a:r>
            <a:br>
              <a:rPr lang="en-US" sz="2800" b="1" dirty="0"/>
            </a:br>
            <a:r>
              <a:rPr lang="en-US" sz="2800" b="1" dirty="0"/>
              <a:t>Construction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Slab on grade and underground utilities complete – CMU walls complete </a:t>
            </a:r>
          </a:p>
          <a:p>
            <a:r>
              <a:rPr lang="en-US" dirty="0"/>
              <a:t>Now shifting to wood framing of walls and floors – will soon start to look like a building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There are no construction issues at this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3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Excavation was completed in July…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382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top 4 feet of soil was removed </a:t>
            </a:r>
          </a:p>
          <a:p>
            <a:r>
              <a:rPr lang="en-US" b="1" dirty="0"/>
              <a:t>and re-compacted… work inspected and complete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4704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71" y="32385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came underground utilities, footings and first structural steel…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775200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4" y="3551238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6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Slab on grade is prepped, placed and done…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424895"/>
            <a:ext cx="3833786" cy="2156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97" y="1395867"/>
            <a:ext cx="3885392" cy="2185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86" y="3886200"/>
            <a:ext cx="5177821" cy="26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06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8923</TotalTime>
  <Words>615</Words>
  <Application>Microsoft Macintosh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MSA-1 New High School Project September,2018</vt:lpstr>
      <vt:lpstr>MSA-1 New High School Project New High School Classroom Building</vt:lpstr>
      <vt:lpstr>MSA-1 New High School Project New High School Classroom Building Administration</vt:lpstr>
      <vt:lpstr>MSA-1 New High School Project New High School Classroom Building Design</vt:lpstr>
      <vt:lpstr>MSA-1 New High School Project New High School Classroom Building Permits and Inspection</vt:lpstr>
      <vt:lpstr>MSA-1 New High School Project New High School Classroom Building Construction</vt:lpstr>
      <vt:lpstr>Excavation was completed in July…</vt:lpstr>
      <vt:lpstr>Next came underground utilities, footings and first structural steel…</vt:lpstr>
      <vt:lpstr>Slab on grade is prepped, placed and done…</vt:lpstr>
      <vt:lpstr>CMU exterior walls and bond beam are complete.</vt:lpstr>
      <vt:lpstr>And up we go…stairs first, then framing…</vt:lpstr>
      <vt:lpstr>MSA-1 New High School Project New High School Classroom Building Schedule</vt:lpstr>
      <vt:lpstr>MSA-1 New High School Project New High School Classroom Building Budget and Cost</vt:lpstr>
      <vt:lpstr>MSA-1 New High School Project New High School Classroom Building Oltmans Summary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MSA-1 New High School Project</dc:title>
  <dc:creator>Primesource</dc:creator>
  <cp:lastModifiedBy>pontiveros@magnoliapublicschools.org</cp:lastModifiedBy>
  <cp:revision>75</cp:revision>
  <cp:lastPrinted>2018-07-28T03:49:20Z</cp:lastPrinted>
  <dcterms:created xsi:type="dcterms:W3CDTF">2018-04-12T21:27:45Z</dcterms:created>
  <dcterms:modified xsi:type="dcterms:W3CDTF">2018-09-12T22:17:42Z</dcterms:modified>
</cp:coreProperties>
</file>