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9" r:id="rId6"/>
    <p:sldId id="280" r:id="rId7"/>
    <p:sldId id="270" r:id="rId8"/>
    <p:sldId id="278" r:id="rId9"/>
    <p:sldId id="281" r:id="rId10"/>
    <p:sldId id="271" r:id="rId11"/>
    <p:sldId id="272" r:id="rId12"/>
    <p:sldId id="273" r:id="rId13"/>
    <p:sldId id="260" r:id="rId14"/>
    <p:sldId id="277" r:id="rId15"/>
    <p:sldId id="261" r:id="rId16"/>
    <p:sldId id="262" r:id="rId17"/>
    <p:sldId id="274" r:id="rId18"/>
    <p:sldId id="263" r:id="rId19"/>
    <p:sldId id="282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15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A688F66-919E-45D5-AB4C-748AF978ADC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EE62CE-31E9-44EA-A705-81FD37644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D033-A8DD-4DCC-AB8F-C4B82A378A23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5583-EAC3-45AC-B376-DA37974545EA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66E3-BC97-4E75-A39F-810F42BCDAA5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C5D8-A205-40AA-80AD-44D843A14906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7314-39A8-4488-98D3-49AA83DD5063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0A8A-A6EF-46D2-9CFF-5550067FB8F2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6874-CA90-4503-9847-8EC6F3B3B42E}" type="datetime1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53A8-0636-492F-933B-657D1E1D148B}" type="datetime1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754A9-7DB5-45FF-943E-3707ED4B4233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2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6380-FD5A-4EFD-864F-C96E28174147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A4FA-4AAF-4888-83FE-55F42AE94E56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E549-DE85-44E0-9BF2-E437E34814D3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3BB2-6B4D-4B11-BBBD-656E10C96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sz="3200" dirty="0" smtClean="0"/>
              <a:t>July, </a:t>
            </a:r>
            <a:r>
              <a:rPr lang="en-US" sz="3200" dirty="0" smtClean="0"/>
              <a:t>2018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562"/>
            <a:ext cx="8651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231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2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 smtClean="0"/>
              <a:t>Schedule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7315200" cy="3733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Contract Schedule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330 days from full NTP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Schedule start date is June 11, 2018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Detailed CPM schedule submitted and in </a:t>
            </a:r>
            <a:r>
              <a:rPr lang="en-US" dirty="0" err="1" smtClean="0">
                <a:solidFill>
                  <a:schemeClr val="tx1"/>
                </a:solidFill>
              </a:rPr>
              <a:t>complaince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Schedule </a:t>
            </a:r>
            <a:r>
              <a:rPr lang="en-US" dirty="0" smtClean="0">
                <a:solidFill>
                  <a:schemeClr val="tx1"/>
                </a:solidFill>
              </a:rPr>
              <a:t>is not overly aggressive or overly conservative, looks practical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Advanced </a:t>
            </a:r>
            <a:r>
              <a:rPr lang="en-US" dirty="0" smtClean="0">
                <a:solidFill>
                  <a:schemeClr val="tx1"/>
                </a:solidFill>
              </a:rPr>
              <a:t>buy-out of materials and equipment </a:t>
            </a:r>
            <a:r>
              <a:rPr lang="en-US" dirty="0" smtClean="0">
                <a:solidFill>
                  <a:schemeClr val="tx1"/>
                </a:solidFill>
              </a:rPr>
              <a:t>underway </a:t>
            </a:r>
            <a:r>
              <a:rPr lang="en-US" dirty="0" smtClean="0">
                <a:solidFill>
                  <a:schemeClr val="tx1"/>
                </a:solidFill>
              </a:rPr>
              <a:t>to protect price and schedule</a:t>
            </a:r>
          </a:p>
          <a:p>
            <a:pPr algn="l"/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There are no schedule issues at this time.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5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 smtClean="0"/>
              <a:t>Budget and Cost</a:t>
            </a:r>
            <a:endParaRPr lang="en-US" sz="2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7467600" cy="3962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Contract awarded with GMAX of $7,392,479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Majority of subcontractors now under fixed price contracts.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Risk – completing </a:t>
            </a:r>
            <a:r>
              <a:rPr lang="en-US" sz="2200" dirty="0" smtClean="0">
                <a:solidFill>
                  <a:schemeClr val="tx1"/>
                </a:solidFill>
              </a:rPr>
              <a:t>buyout/contracting </a:t>
            </a:r>
            <a:r>
              <a:rPr lang="en-US" sz="2200" dirty="0" smtClean="0">
                <a:solidFill>
                  <a:schemeClr val="tx1"/>
                </a:solidFill>
              </a:rPr>
              <a:t>of subcontractors and suppliers within estimate – </a:t>
            </a:r>
            <a:r>
              <a:rPr lang="en-US" sz="2200" dirty="0" smtClean="0">
                <a:solidFill>
                  <a:schemeClr val="tx1"/>
                </a:solidFill>
              </a:rPr>
              <a:t>well underway and under budget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Risk –materials </a:t>
            </a:r>
            <a:r>
              <a:rPr lang="en-US" sz="2200" dirty="0" smtClean="0">
                <a:solidFill>
                  <a:schemeClr val="tx1"/>
                </a:solidFill>
              </a:rPr>
              <a:t>escalation – now have successfully placed majority of materials under fixed </a:t>
            </a:r>
            <a:r>
              <a:rPr lang="en-US" sz="2200" dirty="0" smtClean="0">
                <a:solidFill>
                  <a:schemeClr val="tx1"/>
                </a:solidFill>
              </a:rPr>
              <a:t>price </a:t>
            </a:r>
            <a:r>
              <a:rPr lang="en-US" sz="2200" dirty="0" smtClean="0">
                <a:solidFill>
                  <a:schemeClr val="tx1"/>
                </a:solidFill>
              </a:rPr>
              <a:t>contracts and pursuing early </a:t>
            </a:r>
            <a:r>
              <a:rPr lang="en-US" sz="2200" dirty="0" smtClean="0">
                <a:solidFill>
                  <a:schemeClr val="tx1"/>
                </a:solidFill>
              </a:rPr>
              <a:t>delivery to lock </a:t>
            </a:r>
            <a:r>
              <a:rPr lang="en-US" sz="2200" dirty="0" smtClean="0">
                <a:solidFill>
                  <a:schemeClr val="tx1"/>
                </a:solidFill>
              </a:rPr>
              <a:t>price – well underway and working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Changes – Shifting 2 large items from MSA to Oltmans - only minor changes to date – all planned and within budget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Shifting </a:t>
            </a:r>
            <a:r>
              <a:rPr lang="en-US" sz="2200" dirty="0" smtClean="0">
                <a:solidFill>
                  <a:schemeClr val="tx1"/>
                </a:solidFill>
              </a:rPr>
              <a:t>Oltmans cost </a:t>
            </a:r>
            <a:r>
              <a:rPr lang="en-US" sz="2200" dirty="0" smtClean="0">
                <a:solidFill>
                  <a:schemeClr val="tx1"/>
                </a:solidFill>
              </a:rPr>
              <a:t>elements to maximize CSFIG cost recovery – </a:t>
            </a:r>
            <a:r>
              <a:rPr lang="en-US" sz="2200" dirty="0" smtClean="0">
                <a:solidFill>
                  <a:schemeClr val="tx1"/>
                </a:solidFill>
              </a:rPr>
              <a:t>will be </a:t>
            </a:r>
            <a:r>
              <a:rPr lang="en-US" sz="2200" dirty="0" smtClean="0">
                <a:solidFill>
                  <a:schemeClr val="tx1"/>
                </a:solidFill>
              </a:rPr>
              <a:t>higher </a:t>
            </a:r>
            <a:r>
              <a:rPr lang="en-US" sz="2200" dirty="0" smtClean="0">
                <a:solidFill>
                  <a:schemeClr val="tx1"/>
                </a:solidFill>
              </a:rPr>
              <a:t>CSFIG revenue than </a:t>
            </a:r>
            <a:r>
              <a:rPr lang="en-US" sz="2200" dirty="0" smtClean="0">
                <a:solidFill>
                  <a:schemeClr val="tx1"/>
                </a:solidFill>
              </a:rPr>
              <a:t>anticipated in approved budget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There are no budget or cost issues at this time.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7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/>
              <a:t>Oltmans </a:t>
            </a:r>
            <a:r>
              <a:rPr lang="en-US" sz="2900" b="1" dirty="0" smtClean="0"/>
              <a:t>Summary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092" y="2362200"/>
            <a:ext cx="7847308" cy="2743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Oltmans is fully launched.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Everything remains on track.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Work on site has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begun,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will now go fast.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sz="3200" dirty="0" smtClean="0"/>
              <a:t>New High School Classroom Building</a:t>
            </a:r>
            <a:br>
              <a:rPr lang="en-US" sz="3200" dirty="0" smtClean="0"/>
            </a:br>
            <a:r>
              <a:rPr lang="en-US" sz="3200" dirty="0" smtClean="0"/>
              <a:t>Interim Capacity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18317"/>
            <a:ext cx="4038600" cy="455868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MSA-1 growing from 450 students to 900 students</a:t>
            </a:r>
          </a:p>
          <a:p>
            <a:r>
              <a:rPr lang="en-US" dirty="0" smtClean="0"/>
              <a:t>Admitted +100 more students 2018-19</a:t>
            </a:r>
          </a:p>
          <a:p>
            <a:r>
              <a:rPr lang="en-US" dirty="0" smtClean="0"/>
              <a:t>Located </a:t>
            </a:r>
            <a:r>
              <a:rPr lang="en-US" dirty="0" smtClean="0"/>
              <a:t>additional interim space Bible Fellowship </a:t>
            </a:r>
            <a:r>
              <a:rPr lang="en-US" dirty="0" smtClean="0"/>
              <a:t>campus – now leased</a:t>
            </a:r>
            <a:endParaRPr lang="en-US" dirty="0" smtClean="0"/>
          </a:p>
          <a:p>
            <a:r>
              <a:rPr lang="en-US" dirty="0" smtClean="0"/>
              <a:t>6 classrooms, admin space, athletic field, 10 minute walk from MSA-1</a:t>
            </a:r>
          </a:p>
          <a:p>
            <a:r>
              <a:rPr lang="en-US" dirty="0" smtClean="0"/>
              <a:t>Potential </a:t>
            </a:r>
            <a:r>
              <a:rPr lang="en-US" dirty="0" smtClean="0"/>
              <a:t>long-term relationship, expand MSA-1 to add elementary grades</a:t>
            </a:r>
            <a:endParaRPr lang="en-US" dirty="0"/>
          </a:p>
        </p:txBody>
      </p:sp>
      <p:pic>
        <p:nvPicPr>
          <p:cNvPr id="4098" name="Picture 2" descr="C:\Users\Primesource\Downloads\IMG_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8317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imesource\Downloads\IMG_3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08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/>
          <a:lstStyle/>
          <a:p>
            <a:r>
              <a:rPr lang="en-US" dirty="0" smtClean="0"/>
              <a:t>The Bible Fellowship </a:t>
            </a:r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52600"/>
            <a:ext cx="6934200" cy="4343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Will take some work to get ready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Lease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finalized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Need to take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possession and organize classrooms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Used furniture donation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fulfills majority of need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Staff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being organized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address separate campus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LACOE formal approvals required (informal approval already received)</a:t>
            </a:r>
          </a:p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There are no issues at this time with TBBF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8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b="1" dirty="0" smtClean="0"/>
              <a:t>MSA-1 New High School Project</a:t>
            </a:r>
            <a:br>
              <a:rPr lang="en-US" sz="2900" b="1" dirty="0" smtClean="0"/>
            </a:br>
            <a:r>
              <a:rPr lang="en-US" sz="2900" b="1" dirty="0" smtClean="0"/>
              <a:t>Existing Middle School Classroom Building</a:t>
            </a:r>
            <a:br>
              <a:rPr lang="en-US" sz="2900" b="1" dirty="0" smtClean="0"/>
            </a:br>
            <a:r>
              <a:rPr lang="en-US" sz="2900" b="1" dirty="0" smtClean="0"/>
              <a:t>SCOPE</a:t>
            </a:r>
            <a:endParaRPr lang="en-US" sz="29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3382"/>
            <a:ext cx="564689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16764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Seismic Upgrades – floor and roof connections to walls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 2</a:t>
            </a:r>
            <a:r>
              <a:rPr lang="en-US" baseline="30000" dirty="0" smtClean="0"/>
              <a:t>nd</a:t>
            </a:r>
            <a:r>
              <a:rPr lang="en-US" dirty="0" smtClean="0"/>
              <a:t> floor – gain 4 classrooms, improve circulation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 39 Improvements – LED lighting, modern HVAC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Renovation - facelift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5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13335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MSA-1 New High School Project</a:t>
            </a:r>
            <a:br>
              <a:rPr lang="en-US" sz="2900" b="1" dirty="0" smtClean="0"/>
            </a:br>
            <a:r>
              <a:rPr lang="en-US" sz="2900" b="1" dirty="0" smtClean="0"/>
              <a:t>Existing Middle School Classroom Building</a:t>
            </a:r>
            <a:br>
              <a:rPr lang="en-US" sz="2900" b="1" dirty="0" smtClean="0"/>
            </a:br>
            <a:r>
              <a:rPr lang="en-US" sz="2900" b="1" dirty="0" smtClean="0"/>
              <a:t>SEISMIC ISSUES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5105400" cy="3962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Structural Investigation – 1</a:t>
            </a:r>
            <a:r>
              <a:rPr lang="en-US" baseline="30000" dirty="0" smtClean="0"/>
              <a:t>st</a:t>
            </a:r>
            <a:r>
              <a:rPr lang="en-US" dirty="0" smtClean="0"/>
              <a:t> phase complete, draft ASCE report prepared, findings:</a:t>
            </a:r>
          </a:p>
          <a:p>
            <a:r>
              <a:rPr lang="en-US" dirty="0" smtClean="0"/>
              <a:t>Very weak or non-existing connections between roof and floor and exterior walls</a:t>
            </a:r>
          </a:p>
          <a:p>
            <a:r>
              <a:rPr lang="en-US" dirty="0" smtClean="0"/>
              <a:t>In an earthquake, walls move and roof and second floor can collapse</a:t>
            </a:r>
          </a:p>
          <a:p>
            <a:r>
              <a:rPr lang="en-US" dirty="0" smtClean="0"/>
              <a:t>Creates serious risk of loss of life in an earthquake</a:t>
            </a:r>
          </a:p>
          <a:p>
            <a:r>
              <a:rPr lang="en-US" dirty="0" smtClean="0"/>
              <a:t>Risk of serious earthquake is high (San Andreas 99% within 26 years)</a:t>
            </a:r>
          </a:p>
          <a:p>
            <a:pPr marL="0" indent="0">
              <a:buNone/>
            </a:pPr>
            <a:r>
              <a:rPr lang="en-US" dirty="0" smtClean="0"/>
              <a:t>Issue should be recognized and plan adopted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52989"/>
            <a:ext cx="342015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2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Existing Middle School Classroom Building</a:t>
            </a:r>
            <a:br>
              <a:rPr lang="en-US" sz="2900" b="1" dirty="0"/>
            </a:br>
            <a:r>
              <a:rPr lang="en-US" sz="2900" b="1" dirty="0"/>
              <a:t>SEISMIC ISSUES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700" dirty="0" smtClean="0">
                <a:solidFill>
                  <a:schemeClr val="tx1"/>
                </a:solidFill>
              </a:rPr>
              <a:t>Third </a:t>
            </a:r>
            <a:r>
              <a:rPr lang="en-US" sz="3700" dirty="0" smtClean="0">
                <a:solidFill>
                  <a:schemeClr val="tx1"/>
                </a:solidFill>
              </a:rPr>
              <a:t>round of seismic </a:t>
            </a:r>
            <a:r>
              <a:rPr lang="en-US" sz="3700" dirty="0" smtClean="0">
                <a:solidFill>
                  <a:schemeClr val="tx1"/>
                </a:solidFill>
              </a:rPr>
              <a:t>investigation completed. Proposed 2</a:t>
            </a:r>
            <a:r>
              <a:rPr lang="en-US" sz="3700" baseline="30000" dirty="0" smtClean="0">
                <a:solidFill>
                  <a:schemeClr val="tx1"/>
                </a:solidFill>
              </a:rPr>
              <a:t>nd</a:t>
            </a:r>
            <a:r>
              <a:rPr lang="en-US" sz="3700" dirty="0" smtClean="0">
                <a:solidFill>
                  <a:schemeClr val="tx1"/>
                </a:solidFill>
              </a:rPr>
              <a:t> </a:t>
            </a:r>
            <a:r>
              <a:rPr lang="en-US" sz="3700" dirty="0">
                <a:solidFill>
                  <a:schemeClr val="tx1"/>
                </a:solidFill>
              </a:rPr>
              <a:t>floor expansion/seismic renovation </a:t>
            </a:r>
            <a:r>
              <a:rPr lang="en-US" sz="3700" dirty="0" smtClean="0">
                <a:solidFill>
                  <a:schemeClr val="tx1"/>
                </a:solidFill>
              </a:rPr>
              <a:t>remains practical </a:t>
            </a:r>
            <a:r>
              <a:rPr lang="en-US" sz="3700" dirty="0">
                <a:solidFill>
                  <a:schemeClr val="tx1"/>
                </a:solidFill>
              </a:rPr>
              <a:t>and cost-effective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tx1"/>
                </a:solidFill>
              </a:rPr>
              <a:t>Will complete structural design </a:t>
            </a:r>
            <a:r>
              <a:rPr lang="en-US" sz="3700" dirty="0">
                <a:solidFill>
                  <a:schemeClr val="tx1"/>
                </a:solidFill>
              </a:rPr>
              <a:t>– summer 2018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chemeClr val="tx1"/>
                </a:solidFill>
              </a:rPr>
              <a:t>Permit process then bidding and award – fall 2018/winter </a:t>
            </a:r>
            <a:r>
              <a:rPr lang="en-US" sz="3700" dirty="0" smtClean="0">
                <a:solidFill>
                  <a:schemeClr val="tx1"/>
                </a:solidFill>
              </a:rPr>
              <a:t>2019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tx1"/>
                </a:solidFill>
              </a:rPr>
              <a:t>May be able to begin seismic retrofits while building occupied – less disruptive than alternatives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700" dirty="0" smtClean="0">
                <a:solidFill>
                  <a:schemeClr val="tx1"/>
                </a:solidFill>
              </a:rPr>
              <a:t>May have to defer Sherman Way side of building until new HS building complete, and able to vacate Sherman Way side of MS building – Spring 2019</a:t>
            </a:r>
          </a:p>
          <a:p>
            <a:pPr algn="l"/>
            <a:r>
              <a:rPr lang="en-US" sz="3700" b="1" dirty="0" smtClean="0">
                <a:solidFill>
                  <a:schemeClr val="tx2">
                    <a:lumMod val="75000"/>
                  </a:schemeClr>
                </a:solidFill>
              </a:rPr>
              <a:t>We are pushing forward with seismic renovation ASAP.  There have been no </a:t>
            </a:r>
            <a:r>
              <a:rPr lang="en-US" sz="3700" b="1" dirty="0" smtClean="0">
                <a:solidFill>
                  <a:schemeClr val="tx2">
                    <a:lumMod val="75000"/>
                  </a:schemeClr>
                </a:solidFill>
              </a:rPr>
              <a:t>surprises in the third round of investigation.</a:t>
            </a:r>
            <a:endParaRPr lang="en-US" sz="3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2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sz="3200" dirty="0" smtClean="0"/>
              <a:t>Solar Shade Shelter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295400"/>
            <a:ext cx="2286000" cy="2590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Initial goal – cover outdoor dining area only and provide power to MS Building</a:t>
            </a:r>
          </a:p>
          <a:p>
            <a:pPr marL="0" indent="0">
              <a:buNone/>
            </a:pPr>
            <a:r>
              <a:rPr lang="en-US" sz="3400" dirty="0" smtClean="0"/>
              <a:t>Now – much larger, outdoor dining and basketball court power to both buildings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AutoShape 4" descr="Image result for outdoor shade shelter for basket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1657"/>
            <a:ext cx="7049394" cy="267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outdoor shade shelter for basket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0" y="1295400"/>
            <a:ext cx="5313702" cy="26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26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sz="2800" b="1" dirty="0"/>
              <a:t>MSA-1 New High School Project</a:t>
            </a:r>
            <a:br>
              <a:rPr lang="en-US" sz="2800" b="1" dirty="0"/>
            </a:br>
            <a:r>
              <a:rPr lang="en-US" sz="2800" b="1" dirty="0"/>
              <a:t>Existing Middle School Classroom Building</a:t>
            </a:r>
            <a:br>
              <a:rPr lang="en-US" sz="2800" b="1" dirty="0"/>
            </a:br>
            <a:r>
              <a:rPr lang="en-US" sz="2800" b="1" dirty="0" smtClean="0"/>
              <a:t>Mechanical and Electrical Renovation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HVAC system failing and cannot be replaced in kind (wrong equipment, bad installation, illegal refrigerant)</a:t>
            </a:r>
          </a:p>
          <a:p>
            <a:r>
              <a:rPr lang="en-US" dirty="0" smtClean="0"/>
              <a:t>Mechanical engineer on board and proceeding with HVAC replacement design</a:t>
            </a:r>
          </a:p>
          <a:p>
            <a:r>
              <a:rPr lang="en-US" dirty="0" smtClean="0"/>
              <a:t>Goal to have D/B procurement package ASAP</a:t>
            </a:r>
          </a:p>
          <a:p>
            <a:r>
              <a:rPr lang="en-US" dirty="0" smtClean="0"/>
              <a:t>Goal to make package CSGIG and Prop 39 eligible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are pushing forward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this work as quickly as possible.  System is barely supporting school right now.  This is urgent work!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1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dirty="0" smtClean="0"/>
              <a:t>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High School Classroom Building</a:t>
            </a:r>
            <a:endParaRPr lang="en-US" sz="2400" dirty="0" smtClean="0"/>
          </a:p>
          <a:p>
            <a:r>
              <a:rPr lang="en-US" sz="2800" dirty="0" smtClean="0"/>
              <a:t>Existing Middle School Classroom Building</a:t>
            </a:r>
          </a:p>
          <a:p>
            <a:r>
              <a:rPr lang="en-US" sz="2800" dirty="0" smtClean="0"/>
              <a:t>Solar Shade Shelter</a:t>
            </a:r>
          </a:p>
          <a:p>
            <a:r>
              <a:rPr lang="en-US" sz="2800" dirty="0" smtClean="0"/>
              <a:t>Master Planning</a:t>
            </a:r>
          </a:p>
          <a:p>
            <a:r>
              <a:rPr lang="en-US" sz="2800" dirty="0" smtClean="0"/>
              <a:t>Site </a:t>
            </a:r>
            <a:r>
              <a:rPr lang="en-US" sz="2800" dirty="0" smtClean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41089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MSA-1 New High School Project</a:t>
            </a:r>
            <a:br>
              <a:rPr lang="en-US" sz="3200" b="1" dirty="0" smtClean="0"/>
            </a:br>
            <a:r>
              <a:rPr lang="en-US" sz="3200" b="1" dirty="0" smtClean="0"/>
              <a:t>Solar Shade </a:t>
            </a:r>
            <a:r>
              <a:rPr lang="en-US" sz="3200" b="1" dirty="0" smtClean="0"/>
              <a:t>Shelter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Original concept was for energy savings to cover cost of structure and shade shelter to self-finance</a:t>
            </a:r>
          </a:p>
          <a:p>
            <a:r>
              <a:rPr lang="en-US" dirty="0" smtClean="0"/>
              <a:t>Project is technically feasible, but not economically feasible</a:t>
            </a:r>
          </a:p>
          <a:p>
            <a:r>
              <a:rPr lang="en-US" dirty="0" smtClean="0"/>
              <a:t>Cummings contract being terminated </a:t>
            </a:r>
          </a:p>
          <a:p>
            <a:r>
              <a:rPr lang="en-US" dirty="0" smtClean="0"/>
              <a:t>Now exploring non-solar alternatives – will wait to work with City project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Project is not viable economically – have to explore alternate methods of providing outdoor covered space.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4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sz="3200" dirty="0" smtClean="0"/>
              <a:t>Master Planning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400" y="1904999"/>
            <a:ext cx="3200400" cy="3962401"/>
          </a:xfrm>
        </p:spPr>
        <p:txBody>
          <a:bodyPr/>
          <a:lstStyle/>
          <a:p>
            <a:r>
              <a:rPr lang="en-US" dirty="0" smtClean="0"/>
              <a:t>Initial goal to support zone change</a:t>
            </a:r>
          </a:p>
          <a:p>
            <a:r>
              <a:rPr lang="en-US" dirty="0" smtClean="0"/>
              <a:t>Current goal – zone change and Ice Rink partnership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10000" cy="52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8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MSA-1 New High School Project</a:t>
            </a:r>
            <a:br>
              <a:rPr lang="en-US" dirty="0" smtClean="0"/>
            </a:br>
            <a:r>
              <a:rPr lang="en-US" dirty="0" smtClean="0"/>
              <a:t>Master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MSA needs outdoor dining, recreation and parking - fits on site, but tight, little room for future gymnasium</a:t>
            </a:r>
          </a:p>
          <a:p>
            <a:r>
              <a:rPr lang="en-US" dirty="0" smtClean="0"/>
              <a:t>Ice Rink does not fit on City parcels – City needs more space for support spaces (lockers)</a:t>
            </a:r>
          </a:p>
          <a:p>
            <a:r>
              <a:rPr lang="en-US" dirty="0" smtClean="0"/>
              <a:t>Sharing parcels allows combined parking, shared support space, maybe gymnasium, and leaves more space for outdoor recreation – both sides benefit</a:t>
            </a:r>
          </a:p>
          <a:p>
            <a:r>
              <a:rPr lang="en-US" dirty="0" smtClean="0"/>
              <a:t>Initial meeting with City very positive.  Cannot do substantive discussion until land transfer completed this summer. 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No change. This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concept still looks viable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. We ae waiting on the City land transfer…</a:t>
            </a:r>
            <a:endParaRPr lang="en-US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MSA-1 New High School Project</a:t>
            </a:r>
            <a:br>
              <a:rPr lang="en-US" sz="3200" b="1" dirty="0" smtClean="0"/>
            </a:br>
            <a:r>
              <a:rPr lang="en-US" sz="3200" b="1" dirty="0" smtClean="0"/>
              <a:t>Site Development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Placeholder site development plan was permitted and included in Oltmans scope</a:t>
            </a:r>
          </a:p>
          <a:p>
            <a:r>
              <a:rPr lang="en-US" dirty="0" smtClean="0"/>
              <a:t>Oltmans scope will be modified based on Master Planning + City negotiations </a:t>
            </a:r>
          </a:p>
          <a:p>
            <a:pPr lvl="1"/>
            <a:r>
              <a:rPr lang="en-US" dirty="0" smtClean="0"/>
              <a:t>could be pulled if Ice Rink progresses</a:t>
            </a:r>
          </a:p>
          <a:p>
            <a:pPr lvl="1"/>
            <a:r>
              <a:rPr lang="en-US" dirty="0" smtClean="0"/>
              <a:t>If no Ice Rink, will require minimal refinement</a:t>
            </a:r>
          </a:p>
          <a:p>
            <a:r>
              <a:rPr lang="en-US" dirty="0" smtClean="0"/>
              <a:t>Now putting solar on hold – allow more flexibility in Ice Rink negotiations</a:t>
            </a:r>
          </a:p>
          <a:p>
            <a:r>
              <a:rPr lang="en-US" dirty="0" smtClean="0"/>
              <a:t>Final decision not required until 2019, leaves room to fully explore Ice Rink potential.</a:t>
            </a:r>
          </a:p>
          <a:p>
            <a:pPr marL="0" indent="0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No change.  We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have the time and flexibility to work this deal.</a:t>
            </a:r>
            <a:endParaRPr lang="en-US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2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MSA-1 New High School Project</a:t>
            </a:r>
            <a:br>
              <a:rPr lang="en-US" sz="3200" b="1" dirty="0" smtClean="0"/>
            </a:br>
            <a:r>
              <a:rPr lang="en-US" sz="3200" b="1" dirty="0" smtClean="0"/>
              <a:t>Overall Budget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 High School Building – Adopted Budget $11,355,997</a:t>
            </a:r>
          </a:p>
          <a:p>
            <a:pPr lvl="1"/>
            <a:r>
              <a:rPr lang="en-US" dirty="0" smtClean="0"/>
              <a:t>Budget adequate, no changes since adoption</a:t>
            </a:r>
          </a:p>
          <a:p>
            <a:pPr lvl="1"/>
            <a:r>
              <a:rPr lang="en-US" dirty="0" smtClean="0"/>
              <a:t>Buyout proceeding, no issues, on budget</a:t>
            </a:r>
          </a:p>
          <a:p>
            <a:pPr lvl="1"/>
            <a:r>
              <a:rPr lang="en-US" dirty="0" smtClean="0"/>
              <a:t>Small changes to date will come from contingency</a:t>
            </a:r>
          </a:p>
          <a:p>
            <a:pPr lvl="1"/>
            <a:r>
              <a:rPr lang="en-US" dirty="0" smtClean="0"/>
              <a:t>Value Engineering almost done, has increased contingency</a:t>
            </a:r>
          </a:p>
          <a:p>
            <a:pPr lvl="1"/>
            <a:r>
              <a:rPr lang="en-US" dirty="0" smtClean="0"/>
              <a:t>Forecast remains to meet budget</a:t>
            </a:r>
          </a:p>
          <a:p>
            <a:pPr lvl="1"/>
            <a:r>
              <a:rPr lang="en-US" dirty="0" smtClean="0"/>
              <a:t>Attempting to recover additional CSFIG funds, reduces interschool loan size </a:t>
            </a:r>
          </a:p>
          <a:p>
            <a:r>
              <a:rPr lang="en-US" dirty="0" smtClean="0"/>
              <a:t>Prop 39 projects – Placeholder Budget $250,000</a:t>
            </a:r>
          </a:p>
          <a:p>
            <a:pPr lvl="1"/>
            <a:r>
              <a:rPr lang="en-US" dirty="0" smtClean="0"/>
              <a:t>Must keep scope within budget</a:t>
            </a:r>
          </a:p>
          <a:p>
            <a:pPr lvl="1"/>
            <a:r>
              <a:rPr lang="en-US" dirty="0" smtClean="0"/>
              <a:t>Materials costs increasing rapidly</a:t>
            </a:r>
          </a:p>
          <a:p>
            <a:pPr lvl="1"/>
            <a:r>
              <a:rPr lang="en-US" dirty="0" smtClean="0"/>
              <a:t>Prioritize HVAC over lighting to ensure adequate funds </a:t>
            </a:r>
          </a:p>
          <a:p>
            <a:r>
              <a:rPr lang="en-US" dirty="0" smtClean="0"/>
              <a:t>Existing Building – Placeholder Budget $700,000</a:t>
            </a:r>
          </a:p>
          <a:p>
            <a:pPr lvl="1"/>
            <a:r>
              <a:rPr lang="en-US" dirty="0" smtClean="0"/>
              <a:t>Must complete seismic investigation to define scope</a:t>
            </a:r>
          </a:p>
          <a:p>
            <a:pPr lvl="1"/>
            <a:r>
              <a:rPr lang="en-US" dirty="0" smtClean="0"/>
              <a:t>Seismic scope will drive budget</a:t>
            </a:r>
          </a:p>
          <a:p>
            <a:pPr lvl="1"/>
            <a:r>
              <a:rPr lang="en-US" dirty="0" smtClean="0"/>
              <a:t>Available funds inadequate, cannot do estimate without design concept</a:t>
            </a:r>
          </a:p>
          <a:p>
            <a:r>
              <a:rPr lang="en-US" dirty="0" smtClean="0"/>
              <a:t>Solar Shade Shelter – Placeholder Budget $-0-</a:t>
            </a:r>
          </a:p>
          <a:p>
            <a:pPr lvl="1"/>
            <a:r>
              <a:rPr lang="en-US" dirty="0" smtClean="0"/>
              <a:t>On hold, looking for alternative plan</a:t>
            </a:r>
          </a:p>
          <a:p>
            <a:pPr marL="457200" lvl="1" indent="0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No change – project remains on </a:t>
            </a:r>
            <a:r>
              <a:rPr lang="en-US" sz="3800" b="1" dirty="0" err="1" smtClean="0">
                <a:solidFill>
                  <a:schemeClr val="tx2">
                    <a:lumMod val="75000"/>
                  </a:schemeClr>
                </a:solidFill>
              </a:rPr>
              <a:t>approvd</a:t>
            </a:r>
            <a:r>
              <a:rPr lang="en-US" sz="3800" b="1" smtClean="0">
                <a:solidFill>
                  <a:schemeClr val="tx2">
                    <a:lumMod val="75000"/>
                  </a:schemeClr>
                </a:solidFill>
              </a:rPr>
              <a:t> budget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5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MSA-1 New High School Project</a:t>
            </a:r>
            <a:br>
              <a:rPr lang="en-US" sz="3200" dirty="0" smtClean="0"/>
            </a:br>
            <a:r>
              <a:rPr lang="en-US" sz="3200" dirty="0" smtClean="0"/>
              <a:t>New High School Classroom Building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82519"/>
            <a:ext cx="2470621" cy="31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2519"/>
            <a:ext cx="2425901" cy="308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95" y="1482518"/>
            <a:ext cx="2478530" cy="30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725" y="5181600"/>
            <a:ext cx="717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building has twenty classrooms, plus admin space, plus rooftop basketball court.  New building will hold high school, existing building will hold middle school.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MSA-1 New High School Project</a:t>
            </a:r>
            <a:br>
              <a:rPr lang="en-US" sz="3200" b="1" dirty="0" smtClean="0"/>
            </a:br>
            <a:r>
              <a:rPr lang="en-US" sz="3200" b="1" dirty="0" smtClean="0"/>
              <a:t>New High School Classroom Building</a:t>
            </a:r>
            <a:br>
              <a:rPr lang="en-US" sz="3200" b="1" dirty="0" smtClean="0"/>
            </a:br>
            <a:r>
              <a:rPr lang="en-US" sz="3200" b="1" dirty="0" smtClean="0"/>
              <a:t>Contract Status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General construction contract awarded to Oltmans Construction Company on May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Limited NTP issued May 15th, and Oltmans immediately began work</a:t>
            </a:r>
          </a:p>
          <a:p>
            <a:r>
              <a:rPr lang="en-US" sz="2800" dirty="0" smtClean="0"/>
              <a:t>Full contract start date 6/11/18</a:t>
            </a:r>
          </a:p>
          <a:p>
            <a:r>
              <a:rPr lang="en-US" sz="2800" dirty="0" smtClean="0"/>
              <a:t>Contract documents </a:t>
            </a:r>
            <a:r>
              <a:rPr lang="en-US" sz="2800" dirty="0" smtClean="0"/>
              <a:t>are finalized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There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are no contract issues at this time.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975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>
            <a:normAutofit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 smtClean="0"/>
              <a:t>Administration</a:t>
            </a:r>
            <a:endParaRPr lang="en-US" sz="2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34705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 </a:t>
            </a:r>
            <a:r>
              <a:rPr lang="en-US" dirty="0">
                <a:solidFill>
                  <a:schemeClr val="tx1"/>
                </a:solidFill>
              </a:rPr>
              <a:t>effort </a:t>
            </a:r>
            <a:r>
              <a:rPr lang="en-US" dirty="0" smtClean="0">
                <a:solidFill>
                  <a:schemeClr val="tx1"/>
                </a:solidFill>
              </a:rPr>
              <a:t>done, design changed to accept changes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Subcontractor and supplier buyout </a:t>
            </a:r>
            <a:r>
              <a:rPr lang="en-US" dirty="0" smtClean="0">
                <a:solidFill>
                  <a:schemeClr val="tx1"/>
                </a:solidFill>
              </a:rPr>
              <a:t>complete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Contractor contingency has increased by $100k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Subcontracts being written – all early packages done – finishes remaining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Cost reporting system and control systems </a:t>
            </a:r>
            <a:r>
              <a:rPr lang="en-US" dirty="0" smtClean="0">
                <a:solidFill>
                  <a:schemeClr val="tx1"/>
                </a:solidFill>
              </a:rPr>
              <a:t>defined and loaded – first pay application in July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Pending changes – approx. $170k, half planned, half new – well within budgeted amount – first change order to Board in August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are no administrative issues 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2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MSA-1 New High School Project</a:t>
            </a:r>
            <a:br>
              <a:rPr lang="en-US" sz="2800" b="1" dirty="0"/>
            </a:br>
            <a:r>
              <a:rPr lang="en-US" sz="2800" b="1" dirty="0"/>
              <a:t>New High School Classroom Building</a:t>
            </a:r>
            <a:br>
              <a:rPr lang="en-US" sz="2800" b="1" dirty="0"/>
            </a:br>
            <a:r>
              <a:rPr lang="en-US" sz="2800" b="1" dirty="0" smtClean="0"/>
              <a:t>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/>
              <a:t>Technical submittal process well underway – all early packages and structural packages </a:t>
            </a:r>
            <a:r>
              <a:rPr lang="en-US" dirty="0" smtClean="0"/>
              <a:t>approved – turnaround times good</a:t>
            </a:r>
            <a:endParaRPr lang="en-US" dirty="0"/>
          </a:p>
          <a:p>
            <a:pPr marL="457200" indent="-457200"/>
            <a:r>
              <a:rPr lang="en-US" dirty="0"/>
              <a:t>Requests for Information – 27 submitted/6 </a:t>
            </a:r>
            <a:r>
              <a:rPr lang="en-US" dirty="0" smtClean="0"/>
              <a:t>outstanding – turnaround times good</a:t>
            </a:r>
          </a:p>
          <a:p>
            <a:pPr marL="457200" indent="-457200"/>
            <a:r>
              <a:rPr lang="en-US" dirty="0" smtClean="0"/>
              <a:t>Completing independent consultant review of rooftop assembly structure – 2</a:t>
            </a:r>
            <a:r>
              <a:rPr lang="en-US" baseline="30000" dirty="0" smtClean="0"/>
              <a:t>nd</a:t>
            </a:r>
            <a:r>
              <a:rPr lang="en-US" dirty="0" smtClean="0"/>
              <a:t> opinion – will generate some design changes and improvements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administrative issues at this time.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9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sz="2900" b="1" dirty="0"/>
              <a:t>MSA-1 New High School Project</a:t>
            </a:r>
            <a:br>
              <a:rPr lang="en-US" sz="2900" b="1" dirty="0"/>
            </a:br>
            <a:r>
              <a:rPr lang="en-US" sz="2900" b="1" dirty="0"/>
              <a:t>New High School Classroom Building</a:t>
            </a:r>
            <a:br>
              <a:rPr lang="en-US" sz="2900" b="1" dirty="0"/>
            </a:br>
            <a:r>
              <a:rPr lang="en-US" sz="2900" b="1" dirty="0" smtClean="0"/>
              <a:t>Permits and Inspection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64224"/>
            <a:ext cx="7696200" cy="4712776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Building </a:t>
            </a:r>
            <a:r>
              <a:rPr lang="en-US" dirty="0" smtClean="0">
                <a:solidFill>
                  <a:schemeClr val="tx1"/>
                </a:solidFill>
              </a:rPr>
              <a:t>Permits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current building permits </a:t>
            </a:r>
            <a:r>
              <a:rPr lang="en-US" dirty="0">
                <a:solidFill>
                  <a:schemeClr val="tx1"/>
                </a:solidFill>
              </a:rPr>
              <a:t>pulled </a:t>
            </a:r>
            <a:r>
              <a:rPr lang="en-US" dirty="0" smtClean="0">
                <a:solidFill>
                  <a:schemeClr val="tx1"/>
                </a:solidFill>
              </a:rPr>
              <a:t>(excavation</a:t>
            </a:r>
            <a:r>
              <a:rPr lang="en-US" dirty="0">
                <a:solidFill>
                  <a:schemeClr val="tx1"/>
                </a:solidFill>
              </a:rPr>
              <a:t>, building, engineering, electrical, </a:t>
            </a:r>
            <a:r>
              <a:rPr lang="en-US" dirty="0" smtClean="0">
                <a:solidFill>
                  <a:schemeClr val="tx1"/>
                </a:solidFill>
              </a:rPr>
              <a:t>mechanical)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deferred approvals/permits outstanding for elevators, fire sprinklers and alarms (normal and in process)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City Inspection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Kickoff meetings held, fully mobilized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inspections to date passed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MSA Inspection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Consultants on board and mobilized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Overall QA/QC plan being developed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inspections to date passed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Beginning commissioning coordination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3300" b="1" dirty="0" smtClean="0">
                <a:solidFill>
                  <a:schemeClr val="tx2">
                    <a:lumMod val="75000"/>
                  </a:schemeClr>
                </a:solidFill>
              </a:rPr>
              <a:t>There are no </a:t>
            </a:r>
            <a:r>
              <a:rPr lang="en-US" sz="3300" b="1" dirty="0" smtClean="0">
                <a:solidFill>
                  <a:schemeClr val="tx2">
                    <a:lumMod val="75000"/>
                  </a:schemeClr>
                </a:solidFill>
              </a:rPr>
              <a:t>permit or inspection issues </a:t>
            </a:r>
            <a:r>
              <a:rPr lang="en-US" sz="3300" b="1" dirty="0" smtClean="0">
                <a:solidFill>
                  <a:schemeClr val="tx2">
                    <a:lumMod val="75000"/>
                  </a:schemeClr>
                </a:solidFill>
              </a:rPr>
              <a:t>at this time.</a:t>
            </a:r>
            <a:endParaRPr lang="en-US" sz="3300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Excavation has begun…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8308" y="1764167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32" y="3886200"/>
            <a:ext cx="3301168" cy="247587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1146629"/>
            <a:ext cx="4441296" cy="3330972"/>
          </a:xfrm>
        </p:spPr>
      </p:pic>
      <p:sp>
        <p:nvSpPr>
          <p:cNvPr id="7" name="TextBox 6"/>
          <p:cNvSpPr txBox="1"/>
          <p:nvPr/>
        </p:nvSpPr>
        <p:spPr>
          <a:xfrm>
            <a:off x="457200" y="4876800"/>
            <a:ext cx="4134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top 4 feet of soil gets removed </a:t>
            </a:r>
          </a:p>
          <a:p>
            <a:r>
              <a:rPr lang="en-US" b="1" dirty="0" smtClean="0"/>
              <a:t>and re-compacted… </a:t>
            </a:r>
          </a:p>
          <a:p>
            <a:r>
              <a:rPr lang="en-US" b="1" dirty="0" smtClean="0"/>
              <a:t>Depth has been confirmed…</a:t>
            </a:r>
          </a:p>
          <a:p>
            <a:r>
              <a:rPr lang="en-US" b="1" dirty="0" smtClean="0"/>
              <a:t>A few surprises were uncovered…</a:t>
            </a:r>
          </a:p>
          <a:p>
            <a:r>
              <a:rPr lang="en-US" b="1" dirty="0" smtClean="0"/>
              <a:t>Situation normal and moving forward.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37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MSA-1 New High School Project</a:t>
            </a:r>
            <a:br>
              <a:rPr lang="en-US" sz="2800" b="1" dirty="0"/>
            </a:br>
            <a:r>
              <a:rPr lang="en-US" sz="2800" b="1" dirty="0"/>
              <a:t>New High School Classroom Building</a:t>
            </a:r>
            <a:br>
              <a:rPr lang="en-US" sz="2800" b="1" dirty="0"/>
            </a:br>
            <a:r>
              <a:rPr lang="en-US" sz="2800" b="1" dirty="0" smtClean="0"/>
              <a:t>Construction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Oltmans general conditions</a:t>
            </a:r>
          </a:p>
          <a:p>
            <a:pPr lvl="1"/>
            <a:r>
              <a:rPr lang="en-US" dirty="0" smtClean="0"/>
              <a:t>Mobilized and most support in place</a:t>
            </a:r>
          </a:p>
          <a:p>
            <a:pPr lvl="1"/>
            <a:r>
              <a:rPr lang="en-US" dirty="0" smtClean="0"/>
              <a:t>Adding security features at site and storage areas</a:t>
            </a:r>
          </a:p>
          <a:p>
            <a:pPr lvl="1"/>
            <a:r>
              <a:rPr lang="en-US" dirty="0" smtClean="0"/>
              <a:t>String of security issues are alarming, being managed</a:t>
            </a:r>
          </a:p>
          <a:p>
            <a:r>
              <a:rPr lang="en-US" dirty="0" smtClean="0"/>
              <a:t>Mass excavation and </a:t>
            </a:r>
            <a:r>
              <a:rPr lang="en-US" dirty="0" err="1" smtClean="0"/>
              <a:t>recompaction</a:t>
            </a:r>
            <a:r>
              <a:rPr lang="en-US" dirty="0" smtClean="0"/>
              <a:t> – first major construction activity – supports the building – done.</a:t>
            </a:r>
          </a:p>
          <a:p>
            <a:r>
              <a:rPr lang="en-US" dirty="0" smtClean="0"/>
              <a:t>Underground utilities – electrical, civil and plumbing that goes under footings – will be done this week.</a:t>
            </a:r>
          </a:p>
          <a:p>
            <a:r>
              <a:rPr lang="en-US" dirty="0" smtClean="0"/>
              <a:t>Footing concrete – begins next week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There are no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construction issues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at this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3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1501</Words>
  <Application>Microsoft Office PowerPoint</Application>
  <PresentationFormat>On-screen Show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MSA-1 New High School Project July, 2018</vt:lpstr>
      <vt:lpstr>MSA-1 New High School Project Scope of Work</vt:lpstr>
      <vt:lpstr>MSA-1 New High School Project New High School Classroom Building</vt:lpstr>
      <vt:lpstr>MSA-1 New High School Project New High School Classroom Building Contract Status</vt:lpstr>
      <vt:lpstr>MSA-1 New High School Project New High School Classroom Building Administration</vt:lpstr>
      <vt:lpstr>MSA-1 New High School Project New High School Classroom Building Design</vt:lpstr>
      <vt:lpstr>MSA-1 New High School Project New High School Classroom Building Permits and Inspection</vt:lpstr>
      <vt:lpstr>Excavation has begun…</vt:lpstr>
      <vt:lpstr>MSA-1 New High School Project New High School Classroom Building Construction</vt:lpstr>
      <vt:lpstr>MSA-1 New High School Project New High School Classroom Building Schedule</vt:lpstr>
      <vt:lpstr>MSA-1 New High School Project New High School Classroom Building Budget and Cost</vt:lpstr>
      <vt:lpstr>MSA-1 New High School Project New High School Classroom Building Oltmans Summary</vt:lpstr>
      <vt:lpstr>MSA-1 New High School Project New High School Classroom Building Interim Capacity</vt:lpstr>
      <vt:lpstr>The Bible Fellowship Campus</vt:lpstr>
      <vt:lpstr>MSA-1 New High School Project Existing Middle School Classroom Building SCOPE</vt:lpstr>
      <vt:lpstr>MSA-1 New High School Project Existing Middle School Classroom Building SEISMIC ISSUES</vt:lpstr>
      <vt:lpstr>MSA-1 New High School Project Existing Middle School Classroom Building SEISMIC ISSUES</vt:lpstr>
      <vt:lpstr>MSA-1 New High School Project Solar Shade Shelter</vt:lpstr>
      <vt:lpstr>MSA-1 New High School Project Existing Middle School Classroom Building Mechanical and Electrical Renovation</vt:lpstr>
      <vt:lpstr>MSA-1 New High School Project Solar Shade Shelter</vt:lpstr>
      <vt:lpstr>MSA-1 New High School Project Master Planning</vt:lpstr>
      <vt:lpstr>MSA-1 New High School Project Master Planning</vt:lpstr>
      <vt:lpstr>MSA-1 New High School Project Site Development</vt:lpstr>
      <vt:lpstr>MSA-1 New High School Project Overall Budget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MSA-1 New High School Project</dc:title>
  <dc:creator>Primesource</dc:creator>
  <cp:lastModifiedBy>Tim Buresh</cp:lastModifiedBy>
  <cp:revision>44</cp:revision>
  <cp:lastPrinted>2018-06-14T00:52:42Z</cp:lastPrinted>
  <dcterms:created xsi:type="dcterms:W3CDTF">2018-04-12T21:27:45Z</dcterms:created>
  <dcterms:modified xsi:type="dcterms:W3CDTF">2018-07-12T01:32:34Z</dcterms:modified>
</cp:coreProperties>
</file>