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93" r:id="rId1"/>
  </p:sldMasterIdLst>
  <p:notesMasterIdLst>
    <p:notesMasterId r:id="rId7"/>
  </p:notesMasterIdLst>
  <p:handoutMasterIdLst>
    <p:handoutMasterId r:id="rId8"/>
  </p:handoutMasterIdLst>
  <p:sldIdLst>
    <p:sldId id="256" r:id="rId2"/>
    <p:sldId id="257" r:id="rId3"/>
    <p:sldId id="258" r:id="rId4"/>
    <p:sldId id="259"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4E9F"/>
    <a:srgbClr val="EB5A4E"/>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65"/>
    <p:restoredTop sz="94108"/>
  </p:normalViewPr>
  <p:slideViewPr>
    <p:cSldViewPr snapToGrid="0" snapToObjects="1">
      <p:cViewPr varScale="1">
        <p:scale>
          <a:sx n="107" d="100"/>
          <a:sy n="107" d="100"/>
        </p:scale>
        <p:origin x="-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7BDDCB-1D72-014B-BB5B-2F45675010FE}" type="datetimeFigureOut">
              <a:rPr lang="en-US" smtClean="0"/>
              <a:t>3/8/18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39C74F-D7DB-EC49-949F-276D48F879AA}" type="slidenum">
              <a:rPr lang="en-US" smtClean="0"/>
              <a:t>‹#›</a:t>
            </a:fld>
            <a:endParaRPr lang="en-US" dirty="0"/>
          </a:p>
        </p:txBody>
      </p:sp>
    </p:spTree>
    <p:extLst>
      <p:ext uri="{BB962C8B-B14F-4D97-AF65-F5344CB8AC3E}">
        <p14:creationId xmlns:p14="http://schemas.microsoft.com/office/powerpoint/2010/main" val="5791309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2E1DB-4592-444D-88FC-650304A6BA7E}" type="datetimeFigureOut">
              <a:rPr lang="en-US" smtClean="0"/>
              <a:t>3/8/18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45B5B-BEFE-3146-A4E3-385BC26848F8}" type="slidenum">
              <a:rPr lang="en-US" smtClean="0"/>
              <a:t>‹#›</a:t>
            </a:fld>
            <a:endParaRPr lang="en-US" dirty="0"/>
          </a:p>
        </p:txBody>
      </p:sp>
    </p:spTree>
    <p:extLst>
      <p:ext uri="{BB962C8B-B14F-4D97-AF65-F5344CB8AC3E}">
        <p14:creationId xmlns:p14="http://schemas.microsoft.com/office/powerpoint/2010/main" val="1447332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A45B5B-BEFE-3146-A4E3-385BC26848F8}" type="slidenum">
              <a:rPr lang="en-US" smtClean="0"/>
              <a:t>0</a:t>
            </a:fld>
            <a:endParaRPr lang="en-US" dirty="0"/>
          </a:p>
        </p:txBody>
      </p:sp>
    </p:spTree>
    <p:extLst>
      <p:ext uri="{BB962C8B-B14F-4D97-AF65-F5344CB8AC3E}">
        <p14:creationId xmlns:p14="http://schemas.microsoft.com/office/powerpoint/2010/main" val="150057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724" y="3159377"/>
            <a:ext cx="7473951" cy="1641221"/>
          </a:xfrm>
        </p:spPr>
        <p:txBody>
          <a:bodyPr anchor="ctr">
            <a:noAutofit/>
          </a:bodyPr>
          <a:lstStyle>
            <a:lvl1pPr>
              <a:lnSpc>
                <a:spcPct val="100000"/>
              </a:lnSpc>
              <a:defRPr sz="4400" b="1" spc="-80" baseline="0">
                <a:solidFill>
                  <a:srgbClr val="EB5A4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28724" y="4821592"/>
            <a:ext cx="7473951" cy="914400"/>
          </a:xfrm>
        </p:spPr>
        <p:txBody>
          <a:bodyPr/>
          <a:lstStyle>
            <a:lvl1pPr marL="0" indent="0" algn="l">
              <a:buNone/>
              <a:defRPr b="0" i="0" cap="all" spc="120" baseline="0">
                <a:solidFill>
                  <a:srgbClr val="333333"/>
                </a:solidFill>
                <a:latin typeface="Gill Sans Regular"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9DBE7A8-5D5A-AF4D-959D-7D0BDAFE0DD9}" type="datetime1">
              <a:rPr lang="en-US" smtClean="0"/>
              <a:t>3/8/18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10" name="Rectangle 9"/>
          <p:cNvSpPr/>
          <p:nvPr userDrawn="1"/>
        </p:nvSpPr>
        <p:spPr>
          <a:xfrm>
            <a:off x="8947150" y="0"/>
            <a:ext cx="209550" cy="1524318"/>
          </a:xfrm>
          <a:prstGeom prst="rect">
            <a:avLst/>
          </a:prstGeom>
          <a:solidFill>
            <a:srgbClr val="EB5A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sp>
        <p:nvSpPr>
          <p:cNvPr id="13" name="Rectangle 12"/>
          <p:cNvSpPr/>
          <p:nvPr userDrawn="1"/>
        </p:nvSpPr>
        <p:spPr>
          <a:xfrm>
            <a:off x="8947150" y="1524319"/>
            <a:ext cx="209550" cy="5333682"/>
          </a:xfrm>
          <a:prstGeom prst="rect">
            <a:avLst/>
          </a:prstGeom>
          <a:solidFill>
            <a:srgbClr val="364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1277" y="565640"/>
            <a:ext cx="3382108" cy="17238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89E39-FC48-284A-AE55-DB14E36A64BC}" type="datetime1">
              <a:rPr lang="en-US" smtClean="0"/>
              <a:t>3/8/18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CBD14A-054D-AE42-B6D2-D39036BD2B2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592579"/>
            <a:ext cx="7772400" cy="3176396"/>
          </a:xfrm>
        </p:spPr>
        <p:txBody>
          <a:bodyPr anchor="t">
            <a:noAutofit/>
          </a:bodyPr>
          <a:lstStyle>
            <a:lvl1pPr algn="l">
              <a:lnSpc>
                <a:spcPct val="100000"/>
              </a:lnSpc>
              <a:defRPr sz="2000" b="0" cap="all" spc="-80" baseline="0">
                <a:solidFill>
                  <a:srgbClr val="364E9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14679"/>
            <a:ext cx="7319792" cy="1066800"/>
          </a:xfrm>
        </p:spPr>
        <p:txBody>
          <a:bodyPr anchor="b">
            <a:normAutofit/>
          </a:bodyPr>
          <a:lstStyle>
            <a:lvl1pPr marL="0" indent="0">
              <a:buNone/>
              <a:defRPr sz="3600" b="0" i="0" cap="all" spc="0" baseline="0">
                <a:solidFill>
                  <a:srgbClr val="EB5A4E"/>
                </a:solidFill>
                <a:latin typeface="Gill Sans Regular"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253D0D80-08AB-3343-BB3D-5640F7F28802}" type="datetime1">
              <a:rPr lang="en-US" smtClean="0"/>
              <a:t>3/8/18</a:t>
            </a:fld>
            <a:endParaRPr lang="en-US" dirty="0"/>
          </a:p>
        </p:txBody>
      </p:sp>
      <p:sp>
        <p:nvSpPr>
          <p:cNvPr id="8" name="Slide Number Placeholder 7"/>
          <p:cNvSpPr>
            <a:spLocks noGrp="1"/>
          </p:cNvSpPr>
          <p:nvPr>
            <p:ph type="sldNum" sz="quarter" idx="11"/>
          </p:nvPr>
        </p:nvSpPr>
        <p:spPr/>
        <p:txBody>
          <a:bodyPr/>
          <a:lstStyle/>
          <a:p>
            <a:fld id="{C2CBD14A-054D-AE42-B6D2-D39036BD2B2C}"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CA3790-99E3-764E-9F12-EC3047A6405A}" type="datetime1">
              <a:rPr lang="en-US" smtClean="0"/>
              <a:t>3/8/18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CBD14A-054D-AE42-B6D2-D39036BD2B2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i="0" cap="all" spc="100" baseline="0">
                <a:solidFill>
                  <a:srgbClr val="364E9F"/>
                </a:solidFill>
                <a:latin typeface="Gill Sans Regular"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i="0" kern="1200" cap="all" spc="100" baseline="0" dirty="0" smtClean="0">
                <a:solidFill>
                  <a:srgbClr val="364E9F"/>
                </a:solidFill>
                <a:latin typeface="Gill Sans Regular"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D58A0F-74AF-4048-A216-73DD01CC936A}" type="datetime1">
              <a:rPr lang="en-US" smtClean="0"/>
              <a:t>3/8/18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CBD14A-054D-AE42-B6D2-D39036BD2B2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ACE0AD-FCD6-DB44-B2DE-491426E44A6A}" type="datetime1">
              <a:rPr lang="en-US" smtClean="0"/>
              <a:t>3/8/18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CBD14A-054D-AE42-B6D2-D39036BD2B2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7D426-DD36-D040-A37F-B7AEBD59FFD3}" type="datetime1">
              <a:rPr lang="en-US" smtClean="0"/>
              <a:t>3/8/18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CBD14A-054D-AE42-B6D2-D39036BD2B2C}" type="slidenum">
              <a:rPr lang="en-US" smtClean="0"/>
              <a:t>‹#›</a:t>
            </a:fld>
            <a:endParaRPr lang="en-US" dirty="0"/>
          </a:p>
        </p:txBody>
      </p:sp>
      <p:sp>
        <p:nvSpPr>
          <p:cNvPr id="5" name="Title 1"/>
          <p:cNvSpPr>
            <a:spLocks noGrp="1"/>
          </p:cNvSpPr>
          <p:nvPr>
            <p:ph type="title"/>
          </p:nvPr>
        </p:nvSpPr>
        <p:spPr>
          <a:xfrm>
            <a:off x="1086915" y="2955351"/>
            <a:ext cx="7267315" cy="772129"/>
          </a:xfrm>
        </p:spPr>
        <p:txBody>
          <a:bodyPr/>
          <a:lstStyle>
            <a:lvl1pPr algn="ctr">
              <a:defRPr/>
            </a:lvl1pPr>
          </a:lstStyle>
          <a:p>
            <a:r>
              <a:rPr lang="en-US" smtClean="0"/>
              <a:t>Click to edit Master title style</a:t>
            </a:r>
            <a:endParaRPr lang="en-US" dirty="0"/>
          </a:p>
        </p:txBody>
      </p:sp>
      <p:sp>
        <p:nvSpPr>
          <p:cNvPr id="6" name="Text Placeholder 3"/>
          <p:cNvSpPr>
            <a:spLocks noGrp="1"/>
          </p:cNvSpPr>
          <p:nvPr>
            <p:ph type="body" sz="half" idx="2"/>
          </p:nvPr>
        </p:nvSpPr>
        <p:spPr>
          <a:xfrm>
            <a:off x="1086915" y="3817615"/>
            <a:ext cx="7267315" cy="733170"/>
          </a:xfrm>
        </p:spPr>
        <p:txBody>
          <a:bodyPr>
            <a:normAutofit/>
          </a:bodyPr>
          <a:lstStyle>
            <a:lvl1pPr marL="0" indent="0" algn="ctr">
              <a:buNone/>
              <a:defRPr sz="2800" b="1"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7E154-58AA-B745-8690-A1D16F5ECA4B}" type="datetime1">
              <a:rPr lang="en-US" smtClean="0"/>
              <a:t>3/8/18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873068"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CD3BD-12A9-5441-A88C-9B0EFC6ACACD}" type="datetime1">
              <a:rPr lang="en-US" smtClean="0"/>
              <a:t>3/8/18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2CBD14A-054D-AE42-B6D2-D39036BD2B2C}"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3" name="Rectangle 12"/>
          <p:cNvSpPr/>
          <p:nvPr userDrawn="1"/>
        </p:nvSpPr>
        <p:spPr>
          <a:xfrm>
            <a:off x="8947150" y="0"/>
            <a:ext cx="209550" cy="4846320"/>
          </a:xfrm>
          <a:prstGeom prst="rect">
            <a:avLst/>
          </a:prstGeom>
          <a:solidFill>
            <a:srgbClr val="EB5A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sp>
        <p:nvSpPr>
          <p:cNvPr id="14" name="Rectangle 13"/>
          <p:cNvSpPr/>
          <p:nvPr userDrawn="1"/>
        </p:nvSpPr>
        <p:spPr>
          <a:xfrm>
            <a:off x="8947150" y="4846320"/>
            <a:ext cx="209550" cy="2011680"/>
          </a:xfrm>
          <a:prstGeom prst="rect">
            <a:avLst/>
          </a:prstGeom>
          <a:solidFill>
            <a:srgbClr val="364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7267315"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b="0" i="0">
                <a:solidFill>
                  <a:schemeClr val="tx1"/>
                </a:solidFill>
                <a:latin typeface="Gill Sans Regular" charset="0"/>
              </a:defRPr>
            </a:lvl1pPr>
          </a:lstStyle>
          <a:p>
            <a:fld id="{42FAC73B-AACB-0B4D-ADC5-E4E4D960E796}" type="datetime1">
              <a:rPr lang="en-US" smtClean="0"/>
              <a:t>3/8/18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b="0" i="0">
                <a:solidFill>
                  <a:schemeClr val="tx1"/>
                </a:solidFill>
                <a:latin typeface="Gill Sans Regular" charset="0"/>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0" i="0">
                <a:solidFill>
                  <a:schemeClr val="tx2"/>
                </a:solidFill>
                <a:latin typeface="Gill Sans Regular" charset="0"/>
              </a:defRPr>
            </a:lvl1pPr>
          </a:lstStyle>
          <a:p>
            <a:fld id="{C2CBD14A-054D-AE42-B6D2-D39036BD2B2C}" type="slidenum">
              <a:rPr lang="en-US" smtClean="0"/>
              <a:pPr/>
              <a:t>‹#›</a:t>
            </a:fld>
            <a:endParaRPr lang="en-US" dirty="0"/>
          </a:p>
        </p:txBody>
      </p:sp>
      <p:sp>
        <p:nvSpPr>
          <p:cNvPr id="7" name="Rectangle 6"/>
          <p:cNvSpPr/>
          <p:nvPr/>
        </p:nvSpPr>
        <p:spPr>
          <a:xfrm>
            <a:off x="8947150" y="0"/>
            <a:ext cx="209550" cy="1524318"/>
          </a:xfrm>
          <a:prstGeom prst="rect">
            <a:avLst/>
          </a:prstGeom>
          <a:solidFill>
            <a:srgbClr val="EB5A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sp>
        <p:nvSpPr>
          <p:cNvPr id="8" name="Rectangle 7"/>
          <p:cNvSpPr/>
          <p:nvPr/>
        </p:nvSpPr>
        <p:spPr>
          <a:xfrm>
            <a:off x="8947150" y="1524319"/>
            <a:ext cx="209550" cy="5333682"/>
          </a:xfrm>
          <a:prstGeom prst="rect">
            <a:avLst/>
          </a:prstGeom>
          <a:solidFill>
            <a:srgbClr val="364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Gill Sans Regular" charset="0"/>
            </a:endParaRPr>
          </a:p>
        </p:txBody>
      </p:sp>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97722" y="270759"/>
            <a:ext cx="1450978" cy="1233603"/>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hf hdr="0" ftr="0" dt="0"/>
  <p:txStyles>
    <p:titleStyle>
      <a:lvl1pPr algn="l" defTabSz="914400" rtl="0" eaLnBrk="1" latinLnBrk="0" hangingPunct="1">
        <a:spcBef>
          <a:spcPct val="0"/>
        </a:spcBef>
        <a:buNone/>
        <a:defRPr sz="3600" b="0" i="0" kern="1200" cap="all" spc="-60" baseline="0">
          <a:solidFill>
            <a:srgbClr val="EB5A4E"/>
          </a:solidFill>
          <a:latin typeface="Gill Sans Regular" charset="0"/>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0" i="0" kern="1200">
          <a:solidFill>
            <a:srgbClr val="364E9F"/>
          </a:solidFill>
          <a:latin typeface="Gill Sans Regular" charset="0"/>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kern="1200">
          <a:solidFill>
            <a:srgbClr val="333333"/>
          </a:solidFill>
          <a:latin typeface="Gill Sans Regular" charset="0"/>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b="0" i="0" kern="1200">
          <a:solidFill>
            <a:srgbClr val="333333"/>
          </a:solidFill>
          <a:latin typeface="Gill Sans Regular" charset="0"/>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b="0" i="0" kern="1200">
          <a:solidFill>
            <a:srgbClr val="333333"/>
          </a:solidFill>
          <a:latin typeface="Gill Sans Regular" charset="0"/>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b="0" i="0" kern="1200" baseline="0">
          <a:solidFill>
            <a:srgbClr val="333333"/>
          </a:solidFill>
          <a:latin typeface="Gill Sans Regular"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8725" y="3947176"/>
            <a:ext cx="6712776" cy="879223"/>
          </a:xfrm>
        </p:spPr>
        <p:txBody>
          <a:bodyPr/>
          <a:lstStyle/>
          <a:p>
            <a:r>
              <a:rPr lang="en-US" dirty="0" smtClean="0"/>
              <a:t>2018-19 Compensation Increase Proposal Overview</a:t>
            </a:r>
            <a:br>
              <a:rPr lang="en-US" dirty="0" smtClean="0"/>
            </a:br>
            <a:endParaRPr lang="en-US" dirty="0"/>
          </a:p>
        </p:txBody>
      </p:sp>
      <p:sp>
        <p:nvSpPr>
          <p:cNvPr id="3" name="Subtitle 2"/>
          <p:cNvSpPr>
            <a:spLocks noGrp="1"/>
          </p:cNvSpPr>
          <p:nvPr>
            <p:ph type="subTitle" idx="1"/>
          </p:nvPr>
        </p:nvSpPr>
        <p:spPr>
          <a:xfrm>
            <a:off x="1228726" y="4937220"/>
            <a:ext cx="6712776" cy="914400"/>
          </a:xfrm>
        </p:spPr>
        <p:txBody>
          <a:bodyPr>
            <a:normAutofit fontScale="92500" lnSpcReduction="20000"/>
          </a:bodyPr>
          <a:lstStyle/>
          <a:p>
            <a:r>
              <a:rPr lang="en-US" sz="1800" b="1" i="1" dirty="0" smtClean="0">
                <a:solidFill>
                  <a:srgbClr val="526DB0"/>
                </a:solidFill>
              </a:rPr>
              <a:t>Prepared for the personnel committee meeting on February 21, </a:t>
            </a:r>
            <a:r>
              <a:rPr lang="en-US" sz="1800" b="1" i="1" dirty="0" smtClean="0">
                <a:solidFill>
                  <a:srgbClr val="526DB0"/>
                </a:solidFill>
              </a:rPr>
              <a:t>2018</a:t>
            </a:r>
          </a:p>
          <a:p>
            <a:r>
              <a:rPr lang="en-US" sz="1800" b="1" i="1" dirty="0" smtClean="0">
                <a:solidFill>
                  <a:srgbClr val="526DB0"/>
                </a:solidFill>
              </a:rPr>
              <a:t>(Short Version)</a:t>
            </a:r>
            <a:endParaRPr lang="en-US" sz="1800" b="1" i="1" dirty="0">
              <a:solidFill>
                <a:srgbClr val="526DB0"/>
              </a:solidFill>
            </a:endParaRPr>
          </a:p>
        </p:txBody>
      </p:sp>
    </p:spTree>
    <p:extLst>
      <p:ext uri="{BB962C8B-B14F-4D97-AF65-F5344CB8AC3E}">
        <p14:creationId xmlns:p14="http://schemas.microsoft.com/office/powerpoint/2010/main" val="26539761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Staff prepared an analysis of potential school site staff salary increases based on anticipated increased revenues from the state and assuming (for the analysis) no increase in the number of students we serve (because new students also come with new costs). This provided an “apples-to-apples” comparison of current to projected financials.</a:t>
            </a:r>
          </a:p>
          <a:p>
            <a:r>
              <a:rPr lang="en-US" dirty="0" smtClean="0"/>
              <a:t>Assumptions:</a:t>
            </a:r>
          </a:p>
          <a:p>
            <a:pPr marL="342900" indent="-342900">
              <a:buFont typeface="Arial"/>
              <a:buChar char="•"/>
            </a:pPr>
            <a:r>
              <a:rPr lang="en-US" dirty="0" smtClean="0"/>
              <a:t>New ongoing revenues of $2,479,704 and one time revenues of $559,508</a:t>
            </a:r>
          </a:p>
          <a:p>
            <a:pPr marL="342900" indent="-342900">
              <a:buFont typeface="Arial"/>
              <a:buChar char="•"/>
            </a:pPr>
            <a:r>
              <a:rPr lang="en-US" dirty="0" smtClean="0"/>
              <a:t>STRS increase from 14.4% to 16.3% of salary expense (rising to 19.1% by 2020-21)</a:t>
            </a:r>
          </a:p>
          <a:p>
            <a:pPr marL="342900" indent="-342900">
              <a:buFont typeface="Arial"/>
              <a:buChar char="•"/>
            </a:pPr>
            <a:r>
              <a:rPr lang="en-US" dirty="0" smtClean="0"/>
              <a:t>PERS </a:t>
            </a:r>
            <a:r>
              <a:rPr lang="en-US" dirty="0"/>
              <a:t>increase from </a:t>
            </a:r>
            <a:r>
              <a:rPr lang="en-US" dirty="0" smtClean="0"/>
              <a:t>15.5% </a:t>
            </a:r>
            <a:r>
              <a:rPr lang="en-US" dirty="0"/>
              <a:t>to </a:t>
            </a:r>
            <a:r>
              <a:rPr lang="en-US" dirty="0" smtClean="0"/>
              <a:t>18.1% </a:t>
            </a:r>
            <a:r>
              <a:rPr lang="en-US" dirty="0"/>
              <a:t>of salary </a:t>
            </a:r>
            <a:r>
              <a:rPr lang="en-US" dirty="0" smtClean="0"/>
              <a:t>expense </a:t>
            </a:r>
            <a:r>
              <a:rPr lang="en-US" dirty="0"/>
              <a:t>(rising to </a:t>
            </a:r>
            <a:r>
              <a:rPr lang="en-US" dirty="0" smtClean="0"/>
              <a:t>25.0% </a:t>
            </a:r>
            <a:r>
              <a:rPr lang="en-US" dirty="0"/>
              <a:t>by 2020-21</a:t>
            </a:r>
            <a:r>
              <a:rPr lang="en-US" dirty="0" smtClean="0"/>
              <a:t>)</a:t>
            </a:r>
          </a:p>
          <a:p>
            <a:pPr marL="342900" indent="-342900">
              <a:buFont typeface="Arial"/>
              <a:buChar char="•"/>
            </a:pPr>
            <a:r>
              <a:rPr lang="en-US" dirty="0" smtClean="0"/>
              <a:t>Health and Welfare increase of up to 10.5% above 2017-18 rates</a:t>
            </a:r>
          </a:p>
          <a:p>
            <a:pPr marL="342900" indent="-342900">
              <a:buFont typeface="Arial"/>
              <a:buChar char="•"/>
            </a:pPr>
            <a:r>
              <a:rPr lang="en-US" dirty="0" smtClean="0"/>
              <a:t>Principal driven expected non-personnel increases in expenses (unique to each school)</a:t>
            </a:r>
          </a:p>
          <a:p>
            <a:pPr marL="342900" indent="-342900">
              <a:buFont typeface="Arial"/>
              <a:buChar char="•"/>
            </a:pPr>
            <a:r>
              <a:rPr lang="en-US" dirty="0" smtClean="0"/>
              <a:t>Maintaining CMO fees at current levels (although we are doing a separate analysis of potential CMO fee calculations that would be more closely targeted to school size/needs)</a:t>
            </a:r>
          </a:p>
          <a:p>
            <a:endParaRPr lang="en-US" dirty="0" smtClean="0">
              <a:solidFill>
                <a:schemeClr val="accent5"/>
              </a:solidFill>
            </a:endParaRPr>
          </a:p>
          <a:p>
            <a:r>
              <a:rPr lang="en-US" dirty="0" smtClean="0">
                <a:solidFill>
                  <a:schemeClr val="accent5"/>
                </a:solidFill>
              </a:rPr>
              <a:t>Based on these assumptions, Magnolia as a whole can afford a salary increase for teachers, administrators, and other staff of approximately </a:t>
            </a:r>
            <a:r>
              <a:rPr lang="en-US" u="sng" dirty="0" smtClean="0">
                <a:solidFill>
                  <a:schemeClr val="accent5"/>
                </a:solidFill>
              </a:rPr>
              <a:t>5 to 8% on average</a:t>
            </a:r>
            <a:r>
              <a:rPr lang="en-US" dirty="0" smtClean="0">
                <a:solidFill>
                  <a:schemeClr val="accent5"/>
                </a:solidFill>
              </a:rPr>
              <a:t>, but in some cases as high as 11.67% in schools with current low base salaries. </a:t>
            </a:r>
            <a:endParaRPr lang="en-US" dirty="0">
              <a:solidFill>
                <a:schemeClr val="accent5"/>
              </a:solidFill>
            </a:endParaRPr>
          </a:p>
        </p:txBody>
      </p:sp>
      <p:sp>
        <p:nvSpPr>
          <p:cNvPr id="4" name="Slide Number Placeholder 3"/>
          <p:cNvSpPr>
            <a:spLocks noGrp="1"/>
          </p:cNvSpPr>
          <p:nvPr>
            <p:ph type="sldNum" sz="quarter" idx="12"/>
          </p:nvPr>
        </p:nvSpPr>
        <p:spPr/>
        <p:txBody>
          <a:bodyPr/>
          <a:lstStyle/>
          <a:p>
            <a:fld id="{C2CBD14A-054D-AE42-B6D2-D39036BD2B2C}" type="slidenum">
              <a:rPr lang="en-US" smtClean="0"/>
              <a:t>1</a:t>
            </a:fld>
            <a:endParaRPr lang="en-US" dirty="0"/>
          </a:p>
        </p:txBody>
      </p:sp>
    </p:spTree>
    <p:extLst>
      <p:ext uri="{BB962C8B-B14F-4D97-AF65-F5344CB8AC3E}">
        <p14:creationId xmlns:p14="http://schemas.microsoft.com/office/powerpoint/2010/main" val="46623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new Increases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655455200"/>
              </p:ext>
            </p:extLst>
          </p:nvPr>
        </p:nvGraphicFramePr>
        <p:xfrm>
          <a:off x="620889" y="1574800"/>
          <a:ext cx="4301950" cy="3088639"/>
        </p:xfrm>
        <a:graphic>
          <a:graphicData uri="http://schemas.openxmlformats.org/drawingml/2006/table">
            <a:tbl>
              <a:tblPr firstRow="1" bandRow="1">
                <a:tableStyleId>{5C22544A-7EE6-4342-B048-85BDC9FD1C3A}</a:tableStyleId>
              </a:tblPr>
              <a:tblGrid>
                <a:gridCol w="1368778"/>
                <a:gridCol w="903111"/>
                <a:gridCol w="959555"/>
                <a:gridCol w="1070506"/>
              </a:tblGrid>
              <a:tr h="370840">
                <a:tc>
                  <a:txBody>
                    <a:bodyPr/>
                    <a:lstStyle/>
                    <a:p>
                      <a:pPr algn="r"/>
                      <a:endParaRPr lang="en-US" dirty="0"/>
                    </a:p>
                  </a:txBody>
                  <a:tcPr marL="39510" marR="39510"/>
                </a:tc>
                <a:tc>
                  <a:txBody>
                    <a:bodyPr/>
                    <a:lstStyle/>
                    <a:p>
                      <a:pPr algn="r"/>
                      <a:r>
                        <a:rPr lang="en-US" dirty="0" smtClean="0"/>
                        <a:t>Average % Salary Increase</a:t>
                      </a:r>
                      <a:endParaRPr lang="en-US" dirty="0"/>
                    </a:p>
                  </a:txBody>
                  <a:tcPr marL="39510" marR="39510"/>
                </a:tc>
                <a:tc>
                  <a:txBody>
                    <a:bodyPr/>
                    <a:lstStyle/>
                    <a:p>
                      <a:pPr algn="r"/>
                      <a:r>
                        <a:rPr lang="en-US" dirty="0" smtClean="0"/>
                        <a:t>Average Increase</a:t>
                      </a:r>
                      <a:endParaRPr lang="en-US" dirty="0"/>
                    </a:p>
                  </a:txBody>
                  <a:tcPr marL="39510" marR="39510"/>
                </a:tc>
                <a:tc>
                  <a:txBody>
                    <a:bodyPr/>
                    <a:lstStyle/>
                    <a:p>
                      <a:pPr algn="r"/>
                      <a:r>
                        <a:rPr lang="en-US" dirty="0" smtClean="0"/>
                        <a:t>Total Cost Including Benefits</a:t>
                      </a:r>
                      <a:endParaRPr lang="en-US" dirty="0"/>
                    </a:p>
                  </a:txBody>
                  <a:tcPr marL="39510" marR="39510"/>
                </a:tc>
              </a:tr>
              <a:tr h="370840">
                <a:tc>
                  <a:txBody>
                    <a:bodyPr/>
                    <a:lstStyle/>
                    <a:p>
                      <a:r>
                        <a:rPr lang="en-US" dirty="0" smtClean="0"/>
                        <a:t>Teachers</a:t>
                      </a:r>
                      <a:endParaRPr lang="en-US" dirty="0"/>
                    </a:p>
                  </a:txBody>
                  <a:tcPr marL="39510" marR="39510"/>
                </a:tc>
                <a:tc>
                  <a:txBody>
                    <a:bodyPr/>
                    <a:lstStyle/>
                    <a:p>
                      <a:pPr algn="r"/>
                      <a:r>
                        <a:rPr lang="en-US" dirty="0" smtClean="0"/>
                        <a:t>8.27%</a:t>
                      </a:r>
                      <a:endParaRPr lang="en-US" dirty="0"/>
                    </a:p>
                  </a:txBody>
                  <a:tcPr marL="39510" marR="39510"/>
                </a:tc>
                <a:tc>
                  <a:txBody>
                    <a:bodyPr/>
                    <a:lstStyle/>
                    <a:p>
                      <a:pPr algn="r"/>
                      <a:r>
                        <a:rPr lang="en-US" sz="1400" dirty="0" smtClean="0"/>
                        <a:t>$4,685</a:t>
                      </a:r>
                      <a:endParaRPr lang="en-US" sz="1400" dirty="0"/>
                    </a:p>
                  </a:txBody>
                  <a:tcPr marL="39510" marR="39510"/>
                </a:tc>
                <a:tc>
                  <a:txBody>
                    <a:bodyPr/>
                    <a:lstStyle/>
                    <a:p>
                      <a:pPr algn="r"/>
                      <a:r>
                        <a:rPr lang="en-US" sz="1400" dirty="0" smtClean="0"/>
                        <a:t>$999,260</a:t>
                      </a:r>
                      <a:endParaRPr lang="en-US" sz="1400" dirty="0"/>
                    </a:p>
                  </a:txBody>
                  <a:tcPr marL="39510" marR="39510"/>
                </a:tc>
              </a:tr>
              <a:tr h="370840">
                <a:tc>
                  <a:txBody>
                    <a:bodyPr/>
                    <a:lstStyle/>
                    <a:p>
                      <a:r>
                        <a:rPr lang="en-US" dirty="0" smtClean="0"/>
                        <a:t>Administrators</a:t>
                      </a:r>
                      <a:endParaRPr lang="en-US" dirty="0"/>
                    </a:p>
                  </a:txBody>
                  <a:tcPr marL="39510" marR="39510"/>
                </a:tc>
                <a:tc>
                  <a:txBody>
                    <a:bodyPr/>
                    <a:lstStyle/>
                    <a:p>
                      <a:pPr algn="r"/>
                      <a:r>
                        <a:rPr lang="en-US" dirty="0" smtClean="0"/>
                        <a:t>6.75%</a:t>
                      </a:r>
                      <a:endParaRPr lang="en-US" dirty="0"/>
                    </a:p>
                  </a:txBody>
                  <a:tcPr marL="39510" marR="39510"/>
                </a:tc>
                <a:tc>
                  <a:txBody>
                    <a:bodyPr/>
                    <a:lstStyle/>
                    <a:p>
                      <a:pPr algn="r"/>
                      <a:r>
                        <a:rPr lang="en-US" sz="1400" dirty="0" smtClean="0"/>
                        <a:t>$5,481</a:t>
                      </a:r>
                      <a:endParaRPr lang="en-US" sz="1400" dirty="0"/>
                    </a:p>
                  </a:txBody>
                  <a:tcPr marL="39510" marR="39510"/>
                </a:tc>
                <a:tc>
                  <a:txBody>
                    <a:bodyPr/>
                    <a:lstStyle/>
                    <a:p>
                      <a:pPr algn="r"/>
                      <a:r>
                        <a:rPr lang="en-US" sz="1400" dirty="0" smtClean="0"/>
                        <a:t>$224,292</a:t>
                      </a:r>
                      <a:endParaRPr lang="en-US" sz="1400" dirty="0"/>
                    </a:p>
                  </a:txBody>
                  <a:tcPr marL="39510" marR="39510"/>
                </a:tc>
              </a:tr>
              <a:tr h="370840">
                <a:tc>
                  <a:txBody>
                    <a:bodyPr/>
                    <a:lstStyle/>
                    <a:p>
                      <a:r>
                        <a:rPr lang="en-US" dirty="0" smtClean="0"/>
                        <a:t>Other</a:t>
                      </a:r>
                      <a:endParaRPr lang="en-US" dirty="0"/>
                    </a:p>
                  </a:txBody>
                  <a:tcPr marL="39510" marR="39510"/>
                </a:tc>
                <a:tc>
                  <a:txBody>
                    <a:bodyPr/>
                    <a:lstStyle/>
                    <a:p>
                      <a:pPr algn="r"/>
                      <a:r>
                        <a:rPr lang="en-US" dirty="0" smtClean="0"/>
                        <a:t>5.40%</a:t>
                      </a:r>
                      <a:endParaRPr lang="en-US" dirty="0"/>
                    </a:p>
                  </a:txBody>
                  <a:tcPr marL="39510" marR="39510"/>
                </a:tc>
                <a:tc>
                  <a:txBody>
                    <a:bodyPr/>
                    <a:lstStyle/>
                    <a:p>
                      <a:pPr algn="r"/>
                      <a:r>
                        <a:rPr lang="en-US" sz="1400" dirty="0" smtClean="0"/>
                        <a:t>Budgeted</a:t>
                      </a:r>
                      <a:r>
                        <a:rPr lang="en-US" sz="1400" baseline="0" dirty="0" smtClean="0"/>
                        <a:t> Pool</a:t>
                      </a:r>
                      <a:endParaRPr lang="en-US" sz="1400" dirty="0"/>
                    </a:p>
                  </a:txBody>
                  <a:tcPr marL="39510" marR="39510"/>
                </a:tc>
                <a:tc>
                  <a:txBody>
                    <a:bodyPr/>
                    <a:lstStyle/>
                    <a:p>
                      <a:pPr algn="r"/>
                      <a:r>
                        <a:rPr lang="en-US" sz="1400" dirty="0" smtClean="0"/>
                        <a:t>$342,624</a:t>
                      </a:r>
                      <a:endParaRPr lang="en-US" sz="1400" dirty="0"/>
                    </a:p>
                  </a:txBody>
                  <a:tcPr marL="39510" marR="39510"/>
                </a:tc>
              </a:tr>
              <a:tr h="370840">
                <a:tc>
                  <a:txBody>
                    <a:bodyPr/>
                    <a:lstStyle/>
                    <a:p>
                      <a:r>
                        <a:rPr lang="en-US" dirty="0" smtClean="0"/>
                        <a:t>Total Cost of Increases</a:t>
                      </a:r>
                      <a:endParaRPr lang="en-US" dirty="0"/>
                    </a:p>
                  </a:txBody>
                  <a:tcPr marL="39510" marR="39510"/>
                </a:tc>
                <a:tc>
                  <a:txBody>
                    <a:bodyPr/>
                    <a:lstStyle/>
                    <a:p>
                      <a:pPr algn="r"/>
                      <a:endParaRPr lang="en-US" dirty="0"/>
                    </a:p>
                  </a:txBody>
                  <a:tcPr marL="39510" marR="39510"/>
                </a:tc>
                <a:tc>
                  <a:txBody>
                    <a:bodyPr/>
                    <a:lstStyle/>
                    <a:p>
                      <a:pPr algn="r"/>
                      <a:endParaRPr lang="en-US" sz="1400" dirty="0"/>
                    </a:p>
                  </a:txBody>
                  <a:tcPr marL="39510" marR="39510"/>
                </a:tc>
                <a:tc>
                  <a:txBody>
                    <a:bodyPr/>
                    <a:lstStyle/>
                    <a:p>
                      <a:pPr algn="r"/>
                      <a:r>
                        <a:rPr lang="en-US" sz="1400" dirty="0" smtClean="0"/>
                        <a:t>$1,566,576</a:t>
                      </a:r>
                      <a:endParaRPr lang="en-US" sz="1400" dirty="0"/>
                    </a:p>
                  </a:txBody>
                  <a:tcPr marL="39510" marR="39510"/>
                </a:tc>
              </a:tr>
            </a:tbl>
          </a:graphicData>
        </a:graphic>
      </p:graphicFrame>
      <p:sp>
        <p:nvSpPr>
          <p:cNvPr id="6" name="Content Placeholder 5"/>
          <p:cNvSpPr>
            <a:spLocks noGrp="1"/>
          </p:cNvSpPr>
          <p:nvPr>
            <p:ph sz="half" idx="2"/>
          </p:nvPr>
        </p:nvSpPr>
        <p:spPr/>
        <p:txBody>
          <a:bodyPr>
            <a:normAutofit/>
          </a:bodyPr>
          <a:lstStyle/>
          <a:p>
            <a:pPr marL="285750" indent="-285750">
              <a:buFont typeface="Arial"/>
              <a:buChar char="•"/>
            </a:pPr>
            <a:r>
              <a:rPr lang="en-US" sz="1800" dirty="0" smtClean="0"/>
              <a:t>Raises </a:t>
            </a:r>
            <a:r>
              <a:rPr lang="en-US" sz="1800" dirty="0" smtClean="0"/>
              <a:t>MPS </a:t>
            </a:r>
            <a:r>
              <a:rPr lang="en-US" sz="1800" dirty="0"/>
              <a:t>average teachers’ salaries </a:t>
            </a:r>
            <a:r>
              <a:rPr lang="en-US" sz="1800" dirty="0" smtClean="0"/>
              <a:t>from </a:t>
            </a:r>
            <a:r>
              <a:rPr lang="en-US" sz="1800" dirty="0"/>
              <a:t>$56,648 to $61,333 </a:t>
            </a:r>
            <a:r>
              <a:rPr lang="en-US" sz="1800" dirty="0" smtClean="0"/>
              <a:t>(excluding special </a:t>
            </a:r>
            <a:r>
              <a:rPr lang="en-US" sz="1800" dirty="0"/>
              <a:t>duties and performance pay</a:t>
            </a:r>
            <a:r>
              <a:rPr lang="en-US" sz="1800" dirty="0" smtClean="0"/>
              <a:t>).</a:t>
            </a:r>
          </a:p>
          <a:p>
            <a:pPr marL="285750" indent="-285750">
              <a:buFont typeface="Arial"/>
              <a:buChar char="•"/>
            </a:pPr>
            <a:r>
              <a:rPr lang="en-US" sz="1800" dirty="0" smtClean="0"/>
              <a:t>Realigns </a:t>
            </a:r>
            <a:r>
              <a:rPr lang="en-US" sz="1800" dirty="0" smtClean="0"/>
              <a:t>administrators’ compensation to the salary </a:t>
            </a:r>
            <a:r>
              <a:rPr lang="en-US" sz="1800" dirty="0" smtClean="0"/>
              <a:t>scale</a:t>
            </a:r>
          </a:p>
          <a:p>
            <a:pPr marL="285750" indent="-285750">
              <a:buFont typeface="Arial"/>
              <a:buChar char="•"/>
            </a:pPr>
            <a:r>
              <a:rPr lang="en-US" sz="1800" dirty="0" smtClean="0"/>
              <a:t>Creates </a:t>
            </a:r>
            <a:r>
              <a:rPr lang="en-US" sz="1800" dirty="0" smtClean="0"/>
              <a:t>a pool of 5.4% to provide increases to other staff</a:t>
            </a:r>
            <a:endParaRPr lang="en-US" sz="1800" dirty="0"/>
          </a:p>
        </p:txBody>
      </p:sp>
      <p:sp>
        <p:nvSpPr>
          <p:cNvPr id="8" name="Slide Number Placeholder 7"/>
          <p:cNvSpPr>
            <a:spLocks noGrp="1"/>
          </p:cNvSpPr>
          <p:nvPr>
            <p:ph type="sldNum" sz="quarter" idx="12"/>
          </p:nvPr>
        </p:nvSpPr>
        <p:spPr/>
        <p:txBody>
          <a:bodyPr/>
          <a:lstStyle/>
          <a:p>
            <a:fld id="{C2CBD14A-054D-AE42-B6D2-D39036BD2B2C}" type="slidenum">
              <a:rPr lang="en-US" smtClean="0"/>
              <a:t>2</a:t>
            </a:fld>
            <a:endParaRPr lang="en-US" dirty="0"/>
          </a:p>
        </p:txBody>
      </p:sp>
    </p:spTree>
    <p:extLst>
      <p:ext uri="{BB962C8B-B14F-4D97-AF65-F5344CB8AC3E}">
        <p14:creationId xmlns:p14="http://schemas.microsoft.com/office/powerpoint/2010/main" val="328680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Affordability</a:t>
            </a:r>
            <a:endParaRPr lang="en-US" dirty="0"/>
          </a:p>
        </p:txBody>
      </p:sp>
      <p:sp>
        <p:nvSpPr>
          <p:cNvPr id="3" name="Content Placeholder 2"/>
          <p:cNvSpPr>
            <a:spLocks noGrp="1"/>
          </p:cNvSpPr>
          <p:nvPr>
            <p:ph idx="1"/>
          </p:nvPr>
        </p:nvSpPr>
        <p:spPr>
          <a:xfrm>
            <a:off x="457200" y="1752600"/>
            <a:ext cx="4481689" cy="4373563"/>
          </a:xfrm>
        </p:spPr>
        <p:txBody>
          <a:bodyPr/>
          <a:lstStyle/>
          <a:p>
            <a:r>
              <a:rPr lang="en-US" dirty="0">
                <a:solidFill>
                  <a:schemeClr val="accent5"/>
                </a:solidFill>
              </a:rPr>
              <a:t>Our current projection shows that we will need to find other cuts to make this work, but principals and C-Team leaders are confident we will be successful in prioritizing the well-being of our team members and get this done</a:t>
            </a:r>
            <a:r>
              <a:rPr lang="en-US" dirty="0" smtClean="0">
                <a:solidFill>
                  <a:schemeClr val="accent5"/>
                </a:solidFill>
              </a:rPr>
              <a:t>.</a:t>
            </a:r>
            <a:endParaRPr lang="en-US" dirty="0">
              <a:solidFill>
                <a:schemeClr val="accent5"/>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19475833"/>
              </p:ext>
            </p:extLst>
          </p:nvPr>
        </p:nvGraphicFramePr>
        <p:xfrm>
          <a:off x="5057514" y="1780822"/>
          <a:ext cx="2667000" cy="4145280"/>
        </p:xfrm>
        <a:graphic>
          <a:graphicData uri="http://schemas.openxmlformats.org/drawingml/2006/table">
            <a:tbl>
              <a:tblPr firstRow="1" bandRow="1">
                <a:tableStyleId>{5C22544A-7EE6-4342-B048-85BDC9FD1C3A}</a:tableStyleId>
              </a:tblPr>
              <a:tblGrid>
                <a:gridCol w="1326444"/>
                <a:gridCol w="1340556"/>
              </a:tblGrid>
              <a:tr h="370840">
                <a:tc>
                  <a:txBody>
                    <a:bodyPr/>
                    <a:lstStyle/>
                    <a:p>
                      <a:r>
                        <a:rPr lang="en-US" dirty="0" smtClean="0"/>
                        <a:t>MPS P1</a:t>
                      </a:r>
                      <a:endParaRPr lang="en-US" dirty="0"/>
                    </a:p>
                  </a:txBody>
                  <a:tcPr/>
                </a:tc>
                <a:tc>
                  <a:txBody>
                    <a:bodyPr/>
                    <a:lstStyle/>
                    <a:p>
                      <a:pPr algn="r"/>
                      <a:r>
                        <a:rPr lang="en-US" dirty="0" smtClean="0"/>
                        <a:t>$M</a:t>
                      </a:r>
                      <a:endParaRPr lang="en-US" dirty="0"/>
                    </a:p>
                  </a:txBody>
                  <a:tcPr/>
                </a:tc>
              </a:tr>
              <a:tr h="370840">
                <a:tc>
                  <a:txBody>
                    <a:bodyPr/>
                    <a:lstStyle/>
                    <a:p>
                      <a:r>
                        <a:rPr lang="en-US" dirty="0" smtClean="0"/>
                        <a:t>Revenue</a:t>
                      </a:r>
                      <a:endParaRPr lang="en-US" dirty="0"/>
                    </a:p>
                  </a:txBody>
                  <a:tcPr/>
                </a:tc>
                <a:tc>
                  <a:txBody>
                    <a:bodyPr/>
                    <a:lstStyle/>
                    <a:p>
                      <a:pPr algn="r"/>
                      <a:r>
                        <a:rPr lang="en-US" dirty="0" smtClean="0"/>
                        <a:t>$52.9</a:t>
                      </a:r>
                      <a:endParaRPr lang="en-US" dirty="0"/>
                    </a:p>
                  </a:txBody>
                  <a:tcPr/>
                </a:tc>
              </a:tr>
              <a:tr h="370840">
                <a:tc>
                  <a:txBody>
                    <a:bodyPr/>
                    <a:lstStyle/>
                    <a:p>
                      <a:r>
                        <a:rPr lang="en-US" dirty="0" smtClean="0"/>
                        <a:t>Expenses</a:t>
                      </a:r>
                      <a:endParaRPr lang="en-US" dirty="0"/>
                    </a:p>
                  </a:txBody>
                  <a:tcPr/>
                </a:tc>
                <a:tc>
                  <a:txBody>
                    <a:bodyPr/>
                    <a:lstStyle/>
                    <a:p>
                      <a:pPr algn="r"/>
                      <a:r>
                        <a:rPr lang="en-US" dirty="0" smtClean="0"/>
                        <a:t>$51.2</a:t>
                      </a:r>
                      <a:endParaRPr lang="en-US" dirty="0"/>
                    </a:p>
                  </a:txBody>
                  <a:tcPr/>
                </a:tc>
              </a:tr>
              <a:tr h="370840">
                <a:tc>
                  <a:txBody>
                    <a:bodyPr/>
                    <a:lstStyle/>
                    <a:p>
                      <a:r>
                        <a:rPr lang="en-US" dirty="0" smtClean="0"/>
                        <a:t>Net Op Income</a:t>
                      </a:r>
                      <a:endParaRPr lang="en-US" dirty="0"/>
                    </a:p>
                  </a:txBody>
                  <a:tcPr/>
                </a:tc>
                <a:tc>
                  <a:txBody>
                    <a:bodyPr/>
                    <a:lstStyle/>
                    <a:p>
                      <a:pPr algn="r"/>
                      <a:r>
                        <a:rPr lang="en-US" dirty="0" smtClean="0"/>
                        <a:t>$1.7</a:t>
                      </a:r>
                      <a:endParaRPr lang="en-US" dirty="0"/>
                    </a:p>
                  </a:txBody>
                  <a:tcPr/>
                </a:tc>
              </a:tr>
              <a:tr h="370840">
                <a:tc>
                  <a:txBody>
                    <a:bodyPr/>
                    <a:lstStyle/>
                    <a:p>
                      <a:r>
                        <a:rPr lang="en-US" dirty="0" smtClean="0"/>
                        <a:t> + New Rev.</a:t>
                      </a:r>
                      <a:endParaRPr lang="en-US" dirty="0"/>
                    </a:p>
                  </a:txBody>
                  <a:tcPr/>
                </a:tc>
                <a:tc>
                  <a:txBody>
                    <a:bodyPr/>
                    <a:lstStyle/>
                    <a:p>
                      <a:pPr algn="r"/>
                      <a:r>
                        <a:rPr lang="en-US" dirty="0" smtClean="0"/>
                        <a:t>$3.0</a:t>
                      </a:r>
                      <a:endParaRPr lang="en-US" dirty="0"/>
                    </a:p>
                  </a:txBody>
                  <a:tcPr/>
                </a:tc>
              </a:tr>
              <a:tr h="370840">
                <a:tc>
                  <a:txBody>
                    <a:bodyPr/>
                    <a:lstStyle/>
                    <a:p>
                      <a:r>
                        <a:rPr lang="en-US" dirty="0" smtClean="0"/>
                        <a:t> - New Exp.</a:t>
                      </a:r>
                      <a:endParaRPr lang="en-US" dirty="0"/>
                    </a:p>
                  </a:txBody>
                  <a:tcPr/>
                </a:tc>
                <a:tc>
                  <a:txBody>
                    <a:bodyPr/>
                    <a:lstStyle/>
                    <a:p>
                      <a:pPr algn="r"/>
                      <a:r>
                        <a:rPr lang="en-US" dirty="0" smtClean="0"/>
                        <a:t>$1.7</a:t>
                      </a:r>
                      <a:endParaRPr lang="en-US" dirty="0"/>
                    </a:p>
                  </a:txBody>
                  <a:tcPr/>
                </a:tc>
              </a:tr>
              <a:tr h="370840">
                <a:tc>
                  <a:txBody>
                    <a:bodyPr/>
                    <a:lstStyle/>
                    <a:p>
                      <a:r>
                        <a:rPr lang="en-US" dirty="0" smtClean="0"/>
                        <a:t>- Comp. Increases</a:t>
                      </a:r>
                      <a:endParaRPr lang="en-US" dirty="0"/>
                    </a:p>
                  </a:txBody>
                  <a:tcPr/>
                </a:tc>
                <a:tc>
                  <a:txBody>
                    <a:bodyPr/>
                    <a:lstStyle/>
                    <a:p>
                      <a:pPr algn="r"/>
                      <a:r>
                        <a:rPr lang="en-US" dirty="0" smtClean="0"/>
                        <a:t>$1.6</a:t>
                      </a:r>
                      <a:endParaRPr lang="en-US" dirty="0"/>
                    </a:p>
                  </a:txBody>
                  <a:tcPr/>
                </a:tc>
              </a:tr>
              <a:tr h="370840">
                <a:tc>
                  <a:txBody>
                    <a:bodyPr/>
                    <a:lstStyle/>
                    <a:p>
                      <a:r>
                        <a:rPr lang="en-US" dirty="0" smtClean="0"/>
                        <a:t>Net </a:t>
                      </a:r>
                      <a:endParaRPr lang="en-US" dirty="0"/>
                    </a:p>
                  </a:txBody>
                  <a:tcPr/>
                </a:tc>
                <a:tc>
                  <a:txBody>
                    <a:bodyPr/>
                    <a:lstStyle/>
                    <a:p>
                      <a:pPr algn="r"/>
                      <a:r>
                        <a:rPr lang="en-US" dirty="0" smtClean="0">
                          <a:solidFill>
                            <a:schemeClr val="tx2"/>
                          </a:solidFill>
                        </a:rPr>
                        <a:t>($0.3)</a:t>
                      </a:r>
                      <a:endParaRPr lang="en-US" dirty="0">
                        <a:solidFill>
                          <a:schemeClr val="tx2"/>
                        </a:solidFill>
                      </a:endParaRPr>
                    </a:p>
                  </a:txBody>
                  <a:tcPr/>
                </a:tc>
              </a:tr>
              <a:tr h="370840">
                <a:tc>
                  <a:txBody>
                    <a:bodyPr/>
                    <a:lstStyle/>
                    <a:p>
                      <a:r>
                        <a:rPr lang="en-US" dirty="0" smtClean="0"/>
                        <a:t>Net % of Current Exp.</a:t>
                      </a:r>
                      <a:endParaRPr lang="en-US" dirty="0"/>
                    </a:p>
                  </a:txBody>
                  <a:tcPr/>
                </a:tc>
                <a:tc>
                  <a:txBody>
                    <a:bodyPr/>
                    <a:lstStyle/>
                    <a:p>
                      <a:pPr algn="r"/>
                      <a:r>
                        <a:rPr lang="en-US" dirty="0" smtClean="0"/>
                        <a:t>Less than 1%</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2CBD14A-054D-AE42-B6D2-D39036BD2B2C}" type="slidenum">
              <a:rPr lang="en-US" smtClean="0"/>
              <a:t>3</a:t>
            </a:fld>
            <a:endParaRPr lang="en-US" dirty="0"/>
          </a:p>
        </p:txBody>
      </p:sp>
    </p:spTree>
    <p:extLst>
      <p:ext uri="{BB962C8B-B14F-4D97-AF65-F5344CB8AC3E}">
        <p14:creationId xmlns:p14="http://schemas.microsoft.com/office/powerpoint/2010/main" val="197322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lstStyle/>
          <a:p>
            <a:r>
              <a:rPr lang="en-US" dirty="0" smtClean="0"/>
              <a:t>Adopt the revised salary schedules for teachers and administrators, </a:t>
            </a:r>
            <a:r>
              <a:rPr lang="en-US" u="sng" dirty="0" smtClean="0"/>
              <a:t>including the addition of College Counselors and other academic coordinator roles </a:t>
            </a:r>
            <a:r>
              <a:rPr lang="en-US" u="sng" dirty="0" smtClean="0"/>
              <a:t>as academic scale positions</a:t>
            </a:r>
            <a:r>
              <a:rPr lang="en-US" dirty="0" smtClean="0"/>
              <a:t>, </a:t>
            </a:r>
            <a:r>
              <a:rPr lang="en-US" dirty="0" smtClean="0"/>
              <a:t>establish </a:t>
            </a:r>
            <a:r>
              <a:rPr lang="en-US" dirty="0" smtClean="0"/>
              <a:t>the 5.4% pool for </a:t>
            </a:r>
            <a:r>
              <a:rPr lang="en-US" dirty="0" smtClean="0"/>
              <a:t>a </a:t>
            </a:r>
            <a:r>
              <a:rPr lang="en-US" u="sng" dirty="0" smtClean="0"/>
              <a:t>non-academic staff </a:t>
            </a:r>
            <a:r>
              <a:rPr lang="en-US" dirty="0" smtClean="0"/>
              <a:t>salary increase, and affirm board support for principals’ to waive the salary schedule limitations in unique situations with approval from the CEO that the waiver is financial sound, academically necessary, and consistent with Magnolia’s commitment to equal opportunities for all staff without regard to gender, race, ethnicity, national origin, or sexual orientation.</a:t>
            </a:r>
            <a:endParaRPr lang="en-US" dirty="0"/>
          </a:p>
        </p:txBody>
      </p:sp>
      <p:sp>
        <p:nvSpPr>
          <p:cNvPr id="4" name="Slide Number Placeholder 3"/>
          <p:cNvSpPr>
            <a:spLocks noGrp="1"/>
          </p:cNvSpPr>
          <p:nvPr>
            <p:ph type="sldNum" sz="quarter" idx="12"/>
          </p:nvPr>
        </p:nvSpPr>
        <p:spPr/>
        <p:txBody>
          <a:bodyPr/>
          <a:lstStyle/>
          <a:p>
            <a:fld id="{C2CBD14A-054D-AE42-B6D2-D39036BD2B2C}" type="slidenum">
              <a:rPr lang="en-US" smtClean="0"/>
              <a:t>4</a:t>
            </a:fld>
            <a:endParaRPr lang="en-US" dirty="0"/>
          </a:p>
        </p:txBody>
      </p:sp>
    </p:spTree>
    <p:extLst>
      <p:ext uri="{BB962C8B-B14F-4D97-AF65-F5344CB8AC3E}">
        <p14:creationId xmlns:p14="http://schemas.microsoft.com/office/powerpoint/2010/main" val="926358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gnolia_Powerpoint_Templat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1817</TotalTime>
  <Words>534</Words>
  <Application>Microsoft Macintosh PowerPoint</Application>
  <PresentationFormat>On-screen Show (4:3)</PresentationFormat>
  <Paragraphs>62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Magnolia_Powerpoint_Template</vt:lpstr>
      <vt:lpstr>2018-19 Compensation Increase Proposal Overview </vt:lpstr>
      <vt:lpstr>Overview Summary</vt:lpstr>
      <vt:lpstr>Proposed new Increases</vt:lpstr>
      <vt:lpstr>Overall Affordability</vt:lpstr>
      <vt:lpstr>Recommendation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Thalia</dc:creator>
  <cp:lastModifiedBy>Caprice Young</cp:lastModifiedBy>
  <cp:revision>89</cp:revision>
  <cp:lastPrinted>2016-08-10T16:11:52Z</cp:lastPrinted>
  <dcterms:created xsi:type="dcterms:W3CDTF">2015-10-08T18:08:58Z</dcterms:created>
  <dcterms:modified xsi:type="dcterms:W3CDTF">2018-03-08T18:09:10Z</dcterms:modified>
</cp:coreProperties>
</file>