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6" r:id="rId2"/>
    <p:sldId id="292" r:id="rId3"/>
    <p:sldId id="257" r:id="rId4"/>
    <p:sldId id="258" r:id="rId5"/>
    <p:sldId id="260" r:id="rId6"/>
    <p:sldId id="293" r:id="rId7"/>
    <p:sldId id="294" r:id="rId8"/>
    <p:sldId id="295" r:id="rId9"/>
    <p:sldId id="296" r:id="rId10"/>
    <p:sldId id="297" r:id="rId11"/>
    <p:sldId id="298" r:id="rId12"/>
    <p:sldId id="301" r:id="rId13"/>
    <p:sldId id="302" r:id="rId14"/>
    <p:sldId id="261" r:id="rId15"/>
    <p:sldId id="303" r:id="rId16"/>
    <p:sldId id="300" r:id="rId17"/>
    <p:sldId id="304" r:id="rId18"/>
    <p:sldId id="262" r:id="rId19"/>
    <p:sldId id="278" r:id="rId20"/>
    <p:sldId id="279" r:id="rId21"/>
    <p:sldId id="282" r:id="rId22"/>
    <p:sldId id="283" r:id="rId23"/>
    <p:sldId id="307" r:id="rId24"/>
    <p:sldId id="308" r:id="rId25"/>
    <p:sldId id="305" r:id="rId26"/>
    <p:sldId id="306" r:id="rId27"/>
    <p:sldId id="310" r:id="rId28"/>
    <p:sldId id="284" r:id="rId29"/>
    <p:sldId id="311" r:id="rId30"/>
  </p:sldIdLst>
  <p:sldSz cx="9144000" cy="6858000" type="screen4x3"/>
  <p:notesSz cx="6858000" cy="9296400"/>
  <p:defaultTextStyle>
    <a:defPPr>
      <a:defRPr lang="en-US"/>
    </a:defPPr>
    <a:lvl1pPr algn="l" rtl="0" fontAlgn="base">
      <a:spcBef>
        <a:spcPct val="0"/>
      </a:spcBef>
      <a:spcAft>
        <a:spcPct val="0"/>
      </a:spcAft>
      <a:defRPr sz="3600" kern="1200">
        <a:solidFill>
          <a:schemeClr val="tx1"/>
        </a:solidFill>
        <a:latin typeface="Goudy Old Style" pitchFamily="18" charset="0"/>
        <a:ea typeface="+mn-ea"/>
        <a:cs typeface="+mn-cs"/>
      </a:defRPr>
    </a:lvl1pPr>
    <a:lvl2pPr marL="457200" algn="l" rtl="0" fontAlgn="base">
      <a:spcBef>
        <a:spcPct val="0"/>
      </a:spcBef>
      <a:spcAft>
        <a:spcPct val="0"/>
      </a:spcAft>
      <a:defRPr sz="3600" kern="1200">
        <a:solidFill>
          <a:schemeClr val="tx1"/>
        </a:solidFill>
        <a:latin typeface="Goudy Old Style" pitchFamily="18" charset="0"/>
        <a:ea typeface="+mn-ea"/>
        <a:cs typeface="+mn-cs"/>
      </a:defRPr>
    </a:lvl2pPr>
    <a:lvl3pPr marL="914400" algn="l" rtl="0" fontAlgn="base">
      <a:spcBef>
        <a:spcPct val="0"/>
      </a:spcBef>
      <a:spcAft>
        <a:spcPct val="0"/>
      </a:spcAft>
      <a:defRPr sz="3600" kern="1200">
        <a:solidFill>
          <a:schemeClr val="tx1"/>
        </a:solidFill>
        <a:latin typeface="Goudy Old Style" pitchFamily="18" charset="0"/>
        <a:ea typeface="+mn-ea"/>
        <a:cs typeface="+mn-cs"/>
      </a:defRPr>
    </a:lvl3pPr>
    <a:lvl4pPr marL="1371600" algn="l" rtl="0" fontAlgn="base">
      <a:spcBef>
        <a:spcPct val="0"/>
      </a:spcBef>
      <a:spcAft>
        <a:spcPct val="0"/>
      </a:spcAft>
      <a:defRPr sz="3600" kern="1200">
        <a:solidFill>
          <a:schemeClr val="tx1"/>
        </a:solidFill>
        <a:latin typeface="Goudy Old Style" pitchFamily="18" charset="0"/>
        <a:ea typeface="+mn-ea"/>
        <a:cs typeface="+mn-cs"/>
      </a:defRPr>
    </a:lvl4pPr>
    <a:lvl5pPr marL="1828800" algn="l" rtl="0" fontAlgn="base">
      <a:spcBef>
        <a:spcPct val="0"/>
      </a:spcBef>
      <a:spcAft>
        <a:spcPct val="0"/>
      </a:spcAft>
      <a:defRPr sz="3600" kern="1200">
        <a:solidFill>
          <a:schemeClr val="tx1"/>
        </a:solidFill>
        <a:latin typeface="Goudy Old Style" pitchFamily="18" charset="0"/>
        <a:ea typeface="+mn-ea"/>
        <a:cs typeface="+mn-cs"/>
      </a:defRPr>
    </a:lvl5pPr>
    <a:lvl6pPr marL="2286000" algn="l" defTabSz="914400" rtl="0" eaLnBrk="1" latinLnBrk="0" hangingPunct="1">
      <a:defRPr sz="3600" kern="1200">
        <a:solidFill>
          <a:schemeClr val="tx1"/>
        </a:solidFill>
        <a:latin typeface="Goudy Old Style" pitchFamily="18" charset="0"/>
        <a:ea typeface="+mn-ea"/>
        <a:cs typeface="+mn-cs"/>
      </a:defRPr>
    </a:lvl6pPr>
    <a:lvl7pPr marL="2743200" algn="l" defTabSz="914400" rtl="0" eaLnBrk="1" latinLnBrk="0" hangingPunct="1">
      <a:defRPr sz="3600" kern="1200">
        <a:solidFill>
          <a:schemeClr val="tx1"/>
        </a:solidFill>
        <a:latin typeface="Goudy Old Style" pitchFamily="18" charset="0"/>
        <a:ea typeface="+mn-ea"/>
        <a:cs typeface="+mn-cs"/>
      </a:defRPr>
    </a:lvl7pPr>
    <a:lvl8pPr marL="3200400" algn="l" defTabSz="914400" rtl="0" eaLnBrk="1" latinLnBrk="0" hangingPunct="1">
      <a:defRPr sz="3600" kern="1200">
        <a:solidFill>
          <a:schemeClr val="tx1"/>
        </a:solidFill>
        <a:latin typeface="Goudy Old Style" pitchFamily="18" charset="0"/>
        <a:ea typeface="+mn-ea"/>
        <a:cs typeface="+mn-cs"/>
      </a:defRPr>
    </a:lvl8pPr>
    <a:lvl9pPr marL="3657600" algn="l" defTabSz="914400" rtl="0" eaLnBrk="1" latinLnBrk="0" hangingPunct="1">
      <a:defRPr sz="3600" kern="1200">
        <a:solidFill>
          <a:schemeClr val="tx1"/>
        </a:solidFill>
        <a:latin typeface="Goudy Old Styl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80" autoAdjust="0"/>
    <p:restoredTop sz="86410" autoAdjust="0"/>
  </p:normalViewPr>
  <p:slideViewPr>
    <p:cSldViewPr>
      <p:cViewPr>
        <p:scale>
          <a:sx n="75" d="100"/>
          <a:sy n="75" d="100"/>
        </p:scale>
        <p:origin x="-1614" y="-282"/>
      </p:cViewPr>
      <p:guideLst>
        <p:guide orient="horz" pos="2160"/>
        <p:guide pos="2880"/>
      </p:guideLst>
    </p:cSldViewPr>
  </p:slideViewPr>
  <p:outlineViewPr>
    <p:cViewPr>
      <p:scale>
        <a:sx n="33" d="100"/>
        <a:sy n="33" d="100"/>
      </p:scale>
      <p:origin x="0" y="11358"/>
    </p:cViewPr>
  </p:outlineViewPr>
  <p:notesTextViewPr>
    <p:cViewPr>
      <p:scale>
        <a:sx n="100" d="100"/>
        <a:sy n="100" d="100"/>
      </p:scale>
      <p:origin x="0" y="0"/>
    </p:cViewPr>
  </p:notesTextViewPr>
  <p:sorterViewPr>
    <p:cViewPr>
      <p:scale>
        <a:sx n="66" d="100"/>
        <a:sy n="66" d="100"/>
      </p:scale>
      <p:origin x="0" y="1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43A72FB4-06DE-45AB-B89A-1D1FD8A5F1DA}" type="datetimeFigureOut">
              <a:rPr lang="en-US" smtClean="0"/>
              <a:t>5/18/2017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9439D710-E1B9-4951-9ECE-A2479F4426E9}" type="slidenum">
              <a:rPr lang="en-US" smtClean="0"/>
              <a:t>‹#›</a:t>
            </a:fld>
            <a:endParaRPr lang="en-US"/>
          </a:p>
        </p:txBody>
      </p:sp>
    </p:spTree>
    <p:extLst>
      <p:ext uri="{BB962C8B-B14F-4D97-AF65-F5344CB8AC3E}">
        <p14:creationId xmlns:p14="http://schemas.microsoft.com/office/powerpoint/2010/main" val="236849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sz="2000">
                <a:solidFill>
                  <a:schemeClr val="tx1"/>
                </a:solidFill>
                <a:latin typeface="Times New Roman Condensed" pitchFamily="18" charset="0"/>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E7D3"/>
            </a:gs>
            <a:gs pos="100000">
              <a:srgbClr val="3C773B"/>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fld id="{CE8F93AB-D854-404C-A043-23CED64B639C}" type="slidenum">
              <a:rPr lang="en-US" smtClean="0"/>
              <a:pPr lvl="2"/>
              <a:t>‹#›</a:t>
            </a:fld>
            <a:endParaRPr lang="en-US" smtClean="0"/>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304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Bailey Sans ITC TT" pitchFamily="2" charset="0"/>
              </a:defRPr>
            </a:lvl1pPr>
          </a:lstStyle>
          <a:p>
            <a:endParaRPr lang="en-US"/>
          </a:p>
        </p:txBody>
      </p:sp>
      <p:sp>
        <p:nvSpPr>
          <p:cNvPr id="5125" name="Rectangle 5"/>
          <p:cNvSpPr>
            <a:spLocks noGrp="1" noChangeArrowheads="1"/>
          </p:cNvSpPr>
          <p:nvPr>
            <p:ph type="ftr" sz="quarter" idx="3"/>
          </p:nvPr>
        </p:nvSpPr>
        <p:spPr bwMode="auto">
          <a:xfrm>
            <a:off x="2286000" y="6248400"/>
            <a:ext cx="4724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endParaRPr lang="en-US"/>
          </a:p>
        </p:txBody>
      </p:sp>
      <p:sp>
        <p:nvSpPr>
          <p:cNvPr id="5126" name="Rectangle 6"/>
          <p:cNvSpPr>
            <a:spLocks noChangeArrowheads="1"/>
          </p:cNvSpPr>
          <p:nvPr/>
        </p:nvSpPr>
        <p:spPr bwMode="auto">
          <a:xfrm>
            <a:off x="6781800" y="6248400"/>
            <a:ext cx="2362200" cy="457200"/>
          </a:xfrm>
          <a:prstGeom prst="rect">
            <a:avLst/>
          </a:prstGeom>
          <a:noFill/>
          <a:ln w="9525">
            <a:noFill/>
            <a:miter lim="800000"/>
            <a:headEnd/>
            <a:tailEnd/>
          </a:ln>
          <a:effectLst/>
        </p:spPr>
        <p:txBody>
          <a:bodyPr/>
          <a:lstStyle/>
          <a:p>
            <a:pPr algn="r"/>
            <a:r>
              <a:rPr lang="en-US" sz="1400" dirty="0" smtClean="0">
                <a:solidFill>
                  <a:schemeClr val="bg1"/>
                </a:solidFill>
                <a:latin typeface="Bailey Sans ITC TT" pitchFamily="2" charset="0"/>
              </a:rPr>
              <a:t>    </a:t>
            </a:r>
            <a:endParaRPr lang="en-US" sz="1400" dirty="0">
              <a:solidFill>
                <a:schemeClr val="bg1"/>
              </a:solidFill>
              <a:latin typeface="Bailey Sans ITC TT" pitchFamily="2" charset="0"/>
            </a:endParaRPr>
          </a:p>
          <a:p>
            <a:pPr algn="r"/>
            <a:endParaRPr lang="en-US" sz="1200" dirty="0">
              <a:solidFill>
                <a:schemeClr val="bg1"/>
              </a:solidFill>
              <a:latin typeface="Arial"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2286000"/>
            <a:ext cx="8686800" cy="708025"/>
          </a:xfrm>
        </p:spPr>
        <p:txBody>
          <a:bodyPr/>
          <a:lstStyle/>
          <a:p>
            <a:r>
              <a:rPr lang="en-US" sz="4000" b="1" dirty="0"/>
              <a:t/>
            </a:r>
            <a:br>
              <a:rPr lang="en-US" sz="4000" b="1" dirty="0"/>
            </a:br>
            <a:r>
              <a:rPr lang="en-US" sz="4000" b="1" dirty="0"/>
              <a:t/>
            </a:r>
            <a:br>
              <a:rPr lang="en-US" sz="4000" b="1" dirty="0"/>
            </a:br>
            <a:endParaRPr lang="en-US" sz="4000" b="1" dirty="0"/>
          </a:p>
        </p:txBody>
      </p:sp>
      <p:sp>
        <p:nvSpPr>
          <p:cNvPr id="2051" name="Rectangle 3"/>
          <p:cNvSpPr>
            <a:spLocks noGrp="1" noChangeArrowheads="1"/>
          </p:cNvSpPr>
          <p:nvPr>
            <p:ph type="subTitle" idx="1"/>
          </p:nvPr>
        </p:nvSpPr>
        <p:spPr>
          <a:xfrm>
            <a:off x="1066800" y="3429000"/>
            <a:ext cx="6934200" cy="2438400"/>
          </a:xfrm>
        </p:spPr>
        <p:txBody>
          <a:bodyPr/>
          <a:lstStyle/>
          <a:p>
            <a:pPr>
              <a:lnSpc>
                <a:spcPct val="80000"/>
              </a:lnSpc>
            </a:pPr>
            <a:endParaRPr lang="en-US" sz="2000" b="1" dirty="0" smtClean="0"/>
          </a:p>
          <a:p>
            <a:pPr>
              <a:lnSpc>
                <a:spcPct val="80000"/>
              </a:lnSpc>
            </a:pPr>
            <a:r>
              <a:rPr lang="en-US" sz="2400" b="1" dirty="0" smtClean="0"/>
              <a:t>Presentation </a:t>
            </a:r>
            <a:r>
              <a:rPr lang="en-US" sz="2400" b="1" dirty="0"/>
              <a:t>By:</a:t>
            </a:r>
          </a:p>
          <a:p>
            <a:pPr>
              <a:lnSpc>
                <a:spcPct val="80000"/>
              </a:lnSpc>
            </a:pPr>
            <a:endParaRPr lang="en-US" sz="2400" b="1" dirty="0"/>
          </a:p>
          <a:p>
            <a:pPr>
              <a:lnSpc>
                <a:spcPct val="80000"/>
              </a:lnSpc>
            </a:pPr>
            <a:r>
              <a:rPr lang="en-US" sz="2400" b="1" dirty="0" smtClean="0"/>
              <a:t> </a:t>
            </a:r>
            <a:r>
              <a:rPr lang="en-US" sz="2400" b="1" dirty="0" smtClean="0"/>
              <a:t>Brian L. Holman, </a:t>
            </a:r>
            <a:r>
              <a:rPr lang="en-US" sz="2400" b="1" dirty="0" smtClean="0"/>
              <a:t>Esq.</a:t>
            </a:r>
            <a:endParaRPr lang="en-US" sz="2400" b="1" dirty="0"/>
          </a:p>
          <a:p>
            <a:pPr>
              <a:lnSpc>
                <a:spcPct val="80000"/>
              </a:lnSpc>
            </a:pPr>
            <a:endParaRPr lang="en-US" sz="2400" b="1" dirty="0"/>
          </a:p>
          <a:p>
            <a:pPr>
              <a:lnSpc>
                <a:spcPct val="80000"/>
              </a:lnSpc>
            </a:pPr>
            <a:r>
              <a:rPr lang="en-US" sz="2400" b="1" dirty="0" smtClean="0"/>
              <a:t>Musick, Peeler &amp; Garrett </a:t>
            </a:r>
            <a:r>
              <a:rPr lang="en-US" sz="2400" b="1" dirty="0"/>
              <a:t>LLP</a:t>
            </a:r>
          </a:p>
          <a:p>
            <a:pPr>
              <a:lnSpc>
                <a:spcPct val="80000"/>
              </a:lnSpc>
            </a:pPr>
            <a:endParaRPr lang="en-US" sz="2400" b="1" dirty="0"/>
          </a:p>
          <a:p>
            <a:pPr>
              <a:lnSpc>
                <a:spcPct val="80000"/>
              </a:lnSpc>
            </a:pPr>
            <a:endParaRPr lang="en-US" sz="2400" b="1" dirty="0"/>
          </a:p>
        </p:txBody>
      </p:sp>
      <p:pic>
        <p:nvPicPr>
          <p:cNvPr id="2052" name="Picture 4" descr="CG260E"/>
          <p:cNvPicPr>
            <a:picLocks noChangeAspect="1" noChangeArrowheads="1"/>
          </p:cNvPicPr>
          <p:nvPr/>
        </p:nvPicPr>
        <p:blipFill>
          <a:blip r:embed="rId2" cstate="print"/>
          <a:srcRect/>
          <a:stretch>
            <a:fillRect/>
          </a:stretch>
        </p:blipFill>
        <p:spPr bwMode="auto">
          <a:xfrm>
            <a:off x="533400" y="152400"/>
            <a:ext cx="3090863" cy="2209800"/>
          </a:xfrm>
          <a:prstGeom prst="rect">
            <a:avLst/>
          </a:prstGeom>
          <a:noFill/>
        </p:spPr>
      </p:pic>
      <p:sp>
        <p:nvSpPr>
          <p:cNvPr id="2053" name="Rectangle 5"/>
          <p:cNvSpPr>
            <a:spLocks noChangeArrowheads="1"/>
          </p:cNvSpPr>
          <p:nvPr/>
        </p:nvSpPr>
        <p:spPr bwMode="auto">
          <a:xfrm>
            <a:off x="914400" y="2438400"/>
            <a:ext cx="7467600" cy="1077218"/>
          </a:xfrm>
          <a:prstGeom prst="rect">
            <a:avLst/>
          </a:prstGeom>
          <a:noFill/>
          <a:ln w="9525">
            <a:noFill/>
            <a:miter lim="800000"/>
            <a:headEnd/>
            <a:tailEnd/>
          </a:ln>
          <a:effectLst/>
        </p:spPr>
        <p:txBody>
          <a:bodyPr>
            <a:spAutoFit/>
          </a:bodyPr>
          <a:lstStyle/>
          <a:p>
            <a:pPr algn="ctr"/>
            <a:r>
              <a:rPr lang="en-US" sz="3200" b="1" dirty="0" smtClean="0">
                <a:solidFill>
                  <a:schemeClr val="tx2"/>
                </a:solidFill>
              </a:rPr>
              <a:t>CALIFORNIA OPEN MEETING LAW:</a:t>
            </a:r>
          </a:p>
          <a:p>
            <a:pPr algn="ctr"/>
            <a:r>
              <a:rPr lang="en-US" sz="3200" b="1" dirty="0" smtClean="0">
                <a:solidFill>
                  <a:schemeClr val="tx2"/>
                </a:solidFill>
              </a:rPr>
              <a:t>THE </a:t>
            </a:r>
            <a:r>
              <a:rPr lang="en-US" sz="3200" b="1" dirty="0">
                <a:solidFill>
                  <a:schemeClr val="tx2"/>
                </a:solidFill>
              </a:rPr>
              <a:t>RALPH M. BROWN ACT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Meetings</a:t>
            </a:r>
            <a:endParaRPr lang="en-US" dirty="0"/>
          </a:p>
        </p:txBody>
      </p:sp>
      <p:sp>
        <p:nvSpPr>
          <p:cNvPr id="3" name="Content Placeholder 2"/>
          <p:cNvSpPr>
            <a:spLocks noGrp="1"/>
          </p:cNvSpPr>
          <p:nvPr>
            <p:ph idx="1"/>
          </p:nvPr>
        </p:nvSpPr>
        <p:spPr>
          <a:xfrm>
            <a:off x="685800" y="1905000"/>
            <a:ext cx="7772400" cy="4114800"/>
          </a:xfrm>
        </p:spPr>
        <p:txBody>
          <a:bodyPr/>
          <a:lstStyle/>
          <a:p>
            <a:r>
              <a:rPr lang="en-US" dirty="0" smtClean="0"/>
              <a:t>Requirements for Special Meetings:</a:t>
            </a:r>
          </a:p>
          <a:p>
            <a:pPr lvl="1"/>
            <a:r>
              <a:rPr lang="en-US" dirty="0" smtClean="0"/>
              <a:t>Written notice to each Director</a:t>
            </a:r>
          </a:p>
          <a:p>
            <a:pPr lvl="1"/>
            <a:r>
              <a:rPr lang="en-US" dirty="0" smtClean="0"/>
              <a:t>Noticed posted 24 hours prior to the meeting and at a site freely accessible to public</a:t>
            </a:r>
          </a:p>
          <a:p>
            <a:pPr lvl="1"/>
            <a:r>
              <a:rPr lang="en-US" dirty="0" smtClean="0"/>
              <a:t>Cannot consider business not posted on notice</a:t>
            </a:r>
          </a:p>
          <a:p>
            <a:pPr lvl="1"/>
            <a:r>
              <a:rPr lang="en-US" dirty="0" smtClean="0"/>
              <a:t>Special meeting must allow for public comment</a:t>
            </a:r>
            <a:endParaRPr lang="en-US" dirty="0"/>
          </a:p>
        </p:txBody>
      </p:sp>
    </p:spTree>
    <p:extLst>
      <p:ext uri="{BB962C8B-B14F-4D97-AF65-F5344CB8AC3E}">
        <p14:creationId xmlns:p14="http://schemas.microsoft.com/office/powerpoint/2010/main" val="416955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Meetings</a:t>
            </a:r>
            <a:endParaRPr lang="en-US" dirty="0"/>
          </a:p>
        </p:txBody>
      </p:sp>
      <p:sp>
        <p:nvSpPr>
          <p:cNvPr id="3" name="Content Placeholder 2"/>
          <p:cNvSpPr>
            <a:spLocks noGrp="1"/>
          </p:cNvSpPr>
          <p:nvPr>
            <p:ph idx="1"/>
          </p:nvPr>
        </p:nvSpPr>
        <p:spPr>
          <a:xfrm>
            <a:off x="685800" y="1295400"/>
            <a:ext cx="7772400" cy="5562600"/>
          </a:xfrm>
        </p:spPr>
        <p:txBody>
          <a:bodyPr/>
          <a:lstStyle/>
          <a:p>
            <a:r>
              <a:rPr lang="en-US" dirty="0" smtClean="0"/>
              <a:t>Used for emergency– definition: crippling activity, work stoppage, or other activity which severely impairs public health, safety or both [54956.5(a)(1)]</a:t>
            </a:r>
          </a:p>
          <a:p>
            <a:r>
              <a:rPr lang="en-US" dirty="0" smtClean="0"/>
              <a:t>Generally, emergency meetings do not include closed sessions (54956.5)</a:t>
            </a:r>
          </a:p>
          <a:p>
            <a:r>
              <a:rPr lang="en-US" dirty="0" smtClean="0"/>
              <a:t>Anyone requesting notice of meeting must be called one hour before meeting</a:t>
            </a:r>
          </a:p>
          <a:p>
            <a:r>
              <a:rPr lang="en-US" dirty="0" smtClean="0"/>
              <a:t>If </a:t>
            </a:r>
            <a:r>
              <a:rPr lang="en-US" dirty="0" smtClean="0"/>
              <a:t>phones </a:t>
            </a:r>
            <a:r>
              <a:rPr lang="en-US" dirty="0" smtClean="0"/>
              <a:t>are not working, notice requirement is waived</a:t>
            </a:r>
            <a:endParaRPr lang="en-US" dirty="0"/>
          </a:p>
        </p:txBody>
      </p:sp>
    </p:spTree>
    <p:extLst>
      <p:ext uri="{BB962C8B-B14F-4D97-AF65-F5344CB8AC3E}">
        <p14:creationId xmlns:p14="http://schemas.microsoft.com/office/powerpoint/2010/main" val="3991597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of the Brown Act</a:t>
            </a:r>
            <a:endParaRPr lang="en-US" dirty="0"/>
          </a:p>
        </p:txBody>
      </p:sp>
      <p:sp>
        <p:nvSpPr>
          <p:cNvPr id="3" name="Content Placeholder 2"/>
          <p:cNvSpPr>
            <a:spLocks noGrp="1"/>
          </p:cNvSpPr>
          <p:nvPr>
            <p:ph idx="1"/>
          </p:nvPr>
        </p:nvSpPr>
        <p:spPr>
          <a:xfrm>
            <a:off x="685800" y="1447800"/>
            <a:ext cx="7772400" cy="5410200"/>
          </a:xfrm>
        </p:spPr>
        <p:txBody>
          <a:bodyPr/>
          <a:lstStyle/>
          <a:p>
            <a:r>
              <a:rPr lang="en-US" dirty="0" smtClean="0"/>
              <a:t>Act applies to:</a:t>
            </a:r>
          </a:p>
          <a:p>
            <a:r>
              <a:rPr lang="en-US" dirty="0" smtClean="0"/>
              <a:t>Standing Committees: committee that has continuing jurisdiction over a topic [54952(b)] i.e., budget committee</a:t>
            </a:r>
          </a:p>
          <a:p>
            <a:r>
              <a:rPr lang="en-US" dirty="0" smtClean="0"/>
              <a:t>Advisory Committees that include a majority of </a:t>
            </a:r>
            <a:r>
              <a:rPr lang="en-US" dirty="0" smtClean="0"/>
              <a:t>board</a:t>
            </a:r>
            <a:endParaRPr lang="en-US" dirty="0" smtClean="0"/>
          </a:p>
          <a:p>
            <a:r>
              <a:rPr lang="en-US" dirty="0" smtClean="0"/>
              <a:t>Advisory Committees that are Standing Committees regardless of the number of directors</a:t>
            </a:r>
            <a:endParaRPr lang="en-US" dirty="0"/>
          </a:p>
        </p:txBody>
      </p:sp>
    </p:spTree>
    <p:extLst>
      <p:ext uri="{BB962C8B-B14F-4D97-AF65-F5344CB8AC3E}">
        <p14:creationId xmlns:p14="http://schemas.microsoft.com/office/powerpoint/2010/main" val="153976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of the Brown Act</a:t>
            </a:r>
            <a:endParaRPr lang="en-US" dirty="0"/>
          </a:p>
        </p:txBody>
      </p:sp>
      <p:sp>
        <p:nvSpPr>
          <p:cNvPr id="3" name="Content Placeholder 2"/>
          <p:cNvSpPr>
            <a:spLocks noGrp="1"/>
          </p:cNvSpPr>
          <p:nvPr>
            <p:ph idx="1"/>
          </p:nvPr>
        </p:nvSpPr>
        <p:spPr/>
        <p:txBody>
          <a:bodyPr/>
          <a:lstStyle/>
          <a:p>
            <a:r>
              <a:rPr lang="en-US" dirty="0" smtClean="0"/>
              <a:t>Exception:</a:t>
            </a:r>
          </a:p>
          <a:p>
            <a:r>
              <a:rPr lang="en-US" dirty="0" smtClean="0"/>
              <a:t>Brown Act does not apply to </a:t>
            </a:r>
            <a:r>
              <a:rPr lang="en-US" dirty="0" smtClean="0"/>
              <a:t>an ad hoc  advisory committee </a:t>
            </a:r>
            <a:r>
              <a:rPr lang="en-US" dirty="0" smtClean="0"/>
              <a:t>that is made up of less than a majority of </a:t>
            </a:r>
            <a:r>
              <a:rPr lang="en-US" dirty="0" smtClean="0"/>
              <a:t>directors and that does not have continuing jurisdiction over its subject matter. </a:t>
            </a:r>
            <a:endParaRPr lang="en-US" dirty="0"/>
          </a:p>
        </p:txBody>
      </p:sp>
    </p:spTree>
    <p:extLst>
      <p:ext uri="{BB962C8B-B14F-4D97-AF65-F5344CB8AC3E}">
        <p14:creationId xmlns:p14="http://schemas.microsoft.com/office/powerpoint/2010/main" val="34474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0" y="381000"/>
            <a:ext cx="5867400" cy="1143000"/>
          </a:xfrm>
        </p:spPr>
        <p:txBody>
          <a:bodyPr/>
          <a:lstStyle/>
          <a:p>
            <a:r>
              <a:rPr lang="en-US" sz="4000" b="1" dirty="0" smtClean="0">
                <a:latin typeface="Bailey Sans ITC TT" pitchFamily="2" charset="0"/>
              </a:rPr>
              <a:t>“</a:t>
            </a:r>
            <a:r>
              <a:rPr lang="en-US" sz="4000" b="1" dirty="0">
                <a:latin typeface="Bailey Sans ITC TT" pitchFamily="2" charset="0"/>
              </a:rPr>
              <a:t>MEETINGS”</a:t>
            </a:r>
          </a:p>
        </p:txBody>
      </p:sp>
      <p:sp>
        <p:nvSpPr>
          <p:cNvPr id="10243" name="Rectangle 3"/>
          <p:cNvSpPr>
            <a:spLocks noGrp="1" noChangeArrowheads="1"/>
          </p:cNvSpPr>
          <p:nvPr>
            <p:ph type="body" idx="1"/>
          </p:nvPr>
        </p:nvSpPr>
        <p:spPr>
          <a:xfrm>
            <a:off x="457200" y="2438400"/>
            <a:ext cx="8382000" cy="3581400"/>
          </a:xfrm>
        </p:spPr>
        <p:txBody>
          <a:bodyPr/>
          <a:lstStyle/>
          <a:p>
            <a:pPr marL="406400" lvl="1" indent="-63500">
              <a:lnSpc>
                <a:spcPct val="80000"/>
              </a:lnSpc>
              <a:spcBef>
                <a:spcPct val="15000"/>
              </a:spcBef>
              <a:buFontTx/>
              <a:buNone/>
            </a:pPr>
            <a:r>
              <a:rPr lang="en-US" b="1" u="sng" dirty="0" smtClean="0">
                <a:latin typeface="GoudyOlSt BT" pitchFamily="18" charset="0"/>
              </a:rPr>
              <a:t>Prohibition</a:t>
            </a:r>
            <a:endParaRPr lang="en-US" sz="2800" b="1" u="sng" dirty="0" smtClean="0">
              <a:latin typeface="GoudyOlSt BT" pitchFamily="18" charset="0"/>
            </a:endParaRPr>
          </a:p>
          <a:p>
            <a:pPr marL="914400" lvl="2" indent="228600">
              <a:lnSpc>
                <a:spcPct val="80000"/>
              </a:lnSpc>
            </a:pPr>
            <a:r>
              <a:rPr lang="en-US" sz="2000" dirty="0" smtClean="0">
                <a:latin typeface="GoudyOlSt BT" pitchFamily="18" charset="0"/>
              </a:rPr>
              <a:t>Serial Meetings ARE NOT ALLOWED</a:t>
            </a:r>
          </a:p>
          <a:p>
            <a:pPr marL="1371600" lvl="3" indent="0">
              <a:lnSpc>
                <a:spcPct val="80000"/>
              </a:lnSpc>
              <a:buNone/>
            </a:pPr>
            <a:r>
              <a:rPr lang="en-US" sz="1600" dirty="0" smtClean="0">
                <a:latin typeface="GoudyOlSt BT" pitchFamily="18" charset="0"/>
              </a:rPr>
              <a:t>Def:  Majority of directors communicated about an issue and developed a collective concurrence</a:t>
            </a:r>
            <a:endParaRPr lang="en-US" sz="1600" dirty="0">
              <a:latin typeface="GoudyOlSt BT" pitchFamily="18" charset="0"/>
            </a:endParaRPr>
          </a:p>
          <a:p>
            <a:pPr marL="914400" lvl="2" indent="228600">
              <a:lnSpc>
                <a:spcPct val="80000"/>
              </a:lnSpc>
            </a:pPr>
            <a:r>
              <a:rPr lang="en-US" sz="2000" dirty="0">
                <a:latin typeface="GoudyOlSt BT" pitchFamily="18" charset="0"/>
              </a:rPr>
              <a:t>Using a series of communications of any </a:t>
            </a:r>
            <a:r>
              <a:rPr lang="en-US" sz="2000" dirty="0" smtClean="0">
                <a:latin typeface="GoudyOlSt BT" pitchFamily="18" charset="0"/>
              </a:rPr>
              <a:t>kind, e.g</a:t>
            </a:r>
            <a:r>
              <a:rPr lang="en-US" sz="2000" dirty="0">
                <a:latin typeface="GoudyOlSt BT" pitchFamily="18" charset="0"/>
              </a:rPr>
              <a:t>. emails, </a:t>
            </a:r>
            <a:r>
              <a:rPr lang="en-US" sz="2000" dirty="0" smtClean="0">
                <a:latin typeface="GoudyOlSt BT" pitchFamily="18" charset="0"/>
              </a:rPr>
              <a:t>phone</a:t>
            </a:r>
          </a:p>
          <a:p>
            <a:pPr marL="914400" lvl="2" indent="228600">
              <a:lnSpc>
                <a:spcPct val="80000"/>
              </a:lnSpc>
            </a:pPr>
            <a:endParaRPr lang="en-US" sz="2000" dirty="0" smtClean="0">
              <a:latin typeface="GoudyOlSt BT" pitchFamily="18" charset="0"/>
            </a:endParaRPr>
          </a:p>
          <a:p>
            <a:pPr marL="914400" lvl="2" indent="228600">
              <a:lnSpc>
                <a:spcPct val="80000"/>
              </a:lnSpc>
            </a:pPr>
            <a:r>
              <a:rPr lang="en-US" b="1" u="sng" dirty="0" smtClean="0">
                <a:latin typeface="GoudyOlSt BT" pitchFamily="18" charset="0"/>
              </a:rPr>
              <a:t>Exception</a:t>
            </a:r>
            <a:endParaRPr lang="en-US" b="1" u="sng" dirty="0">
              <a:latin typeface="GoudyOlSt BT" pitchFamily="18" charset="0"/>
            </a:endParaRPr>
          </a:p>
          <a:p>
            <a:pPr marL="1371600" lvl="3" indent="0">
              <a:lnSpc>
                <a:spcPct val="80000"/>
              </a:lnSpc>
              <a:buNone/>
            </a:pPr>
            <a:r>
              <a:rPr lang="en-US" sz="1600" dirty="0" smtClean="0">
                <a:latin typeface="GoudyOlSt BT" pitchFamily="18" charset="0"/>
              </a:rPr>
              <a:t>Staff </a:t>
            </a:r>
            <a:r>
              <a:rPr lang="en-US" sz="1600" dirty="0">
                <a:latin typeface="GoudyOlSt BT" pitchFamily="18" charset="0"/>
              </a:rPr>
              <a:t>Communications.  </a:t>
            </a:r>
          </a:p>
          <a:p>
            <a:pPr marL="1485900" lvl="3">
              <a:lnSpc>
                <a:spcPct val="80000"/>
              </a:lnSpc>
            </a:pPr>
            <a:r>
              <a:rPr lang="en-US" sz="1800" b="1" dirty="0">
                <a:latin typeface="GoudyOlSt BT" pitchFamily="18" charset="0"/>
              </a:rPr>
              <a:t>Note:</a:t>
            </a:r>
            <a:r>
              <a:rPr lang="en-US" sz="1800" dirty="0">
                <a:latin typeface="GoudyOlSt BT" pitchFamily="18" charset="0"/>
              </a:rPr>
              <a:t>  Staff may not communicate to board members the comments or position of any other board member(s).</a:t>
            </a:r>
          </a:p>
          <a:p>
            <a:pPr marL="914400" lvl="2" indent="228600">
              <a:lnSpc>
                <a:spcPct val="80000"/>
              </a:lnSpc>
              <a:buFontTx/>
              <a:buNone/>
            </a:pPr>
            <a:endParaRPr lang="en-US" sz="1600" dirty="0">
              <a:latin typeface="GoudyOlSt BT" pitchFamily="18" charset="0"/>
            </a:endParaRPr>
          </a:p>
        </p:txBody>
      </p:sp>
      <p:pic>
        <p:nvPicPr>
          <p:cNvPr id="10244" name="Picture 4" descr="MPj04392650000[1]"/>
          <p:cNvPicPr>
            <a:picLocks noChangeAspect="1" noChangeArrowheads="1"/>
          </p:cNvPicPr>
          <p:nvPr/>
        </p:nvPicPr>
        <p:blipFill>
          <a:blip r:embed="rId2" cstate="print"/>
          <a:srcRect/>
          <a:stretch>
            <a:fillRect/>
          </a:stretch>
        </p:blipFill>
        <p:spPr bwMode="auto">
          <a:xfrm>
            <a:off x="381000" y="304800"/>
            <a:ext cx="26670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Serial Meetings</a:t>
            </a:r>
            <a:endParaRPr lang="en-US" dirty="0"/>
          </a:p>
        </p:txBody>
      </p:sp>
      <p:sp>
        <p:nvSpPr>
          <p:cNvPr id="3" name="Content Placeholder 2"/>
          <p:cNvSpPr>
            <a:spLocks noGrp="1"/>
          </p:cNvSpPr>
          <p:nvPr>
            <p:ph idx="1"/>
          </p:nvPr>
        </p:nvSpPr>
        <p:spPr>
          <a:xfrm>
            <a:off x="685800" y="1371600"/>
            <a:ext cx="7772400" cy="5334000"/>
          </a:xfrm>
        </p:spPr>
        <p:txBody>
          <a:bodyPr/>
          <a:lstStyle/>
          <a:p>
            <a:r>
              <a:rPr lang="en-US" dirty="0" smtClean="0"/>
              <a:t>Daisy Chain Meeting</a:t>
            </a:r>
          </a:p>
          <a:p>
            <a:pPr lvl="1"/>
            <a:r>
              <a:rPr lang="en-US" dirty="0" smtClean="0"/>
              <a:t>Ex:  Director Jose calls Director May to discuss School business. May calls Director Ming and Ming calls Director </a:t>
            </a:r>
            <a:r>
              <a:rPr lang="en-US" dirty="0" err="1" smtClean="0"/>
              <a:t>Amad</a:t>
            </a:r>
            <a:r>
              <a:rPr lang="en-US" dirty="0" smtClean="0"/>
              <a:t>.  A majority have spoken and came to a collective concurrence. </a:t>
            </a:r>
          </a:p>
          <a:p>
            <a:r>
              <a:rPr lang="en-US" dirty="0" smtClean="0"/>
              <a:t>Hub and Spoke Meeting</a:t>
            </a:r>
          </a:p>
          <a:p>
            <a:pPr lvl="1"/>
            <a:r>
              <a:rPr lang="en-US" dirty="0" smtClean="0"/>
              <a:t>Ex: Ex. Dir. Calls Director Jose to discuss new grant.  E.D. then calls Director May and then Director </a:t>
            </a:r>
            <a:r>
              <a:rPr lang="en-US" dirty="0" err="1" smtClean="0"/>
              <a:t>Amad</a:t>
            </a:r>
            <a:r>
              <a:rPr lang="en-US" dirty="0" smtClean="0"/>
              <a:t> to discuss same and telling Directors what each other Director has said.</a:t>
            </a:r>
            <a:endParaRPr lang="en-US" dirty="0"/>
          </a:p>
        </p:txBody>
      </p:sp>
    </p:spTree>
    <p:extLst>
      <p:ext uri="{BB962C8B-B14F-4D97-AF65-F5344CB8AC3E}">
        <p14:creationId xmlns:p14="http://schemas.microsoft.com/office/powerpoint/2010/main" val="2103234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on Unilateral Communications</a:t>
            </a:r>
            <a:endParaRPr lang="en-US" dirty="0"/>
          </a:p>
        </p:txBody>
      </p:sp>
      <p:sp>
        <p:nvSpPr>
          <p:cNvPr id="3" name="Content Placeholder 2"/>
          <p:cNvSpPr>
            <a:spLocks noGrp="1"/>
          </p:cNvSpPr>
          <p:nvPr>
            <p:ph idx="1"/>
          </p:nvPr>
        </p:nvSpPr>
        <p:spPr/>
        <p:txBody>
          <a:bodyPr/>
          <a:lstStyle/>
          <a:p>
            <a:r>
              <a:rPr lang="en-US" dirty="0" smtClean="0"/>
              <a:t>An employee may have separate communications outside of a meeting with directors to answer questions or provide information; person may not tell other Board members of the communication or position of Board member</a:t>
            </a:r>
            <a:endParaRPr lang="en-US" dirty="0"/>
          </a:p>
        </p:txBody>
      </p:sp>
    </p:spTree>
    <p:extLst>
      <p:ext uri="{BB962C8B-B14F-4D97-AF65-F5344CB8AC3E}">
        <p14:creationId xmlns:p14="http://schemas.microsoft.com/office/powerpoint/2010/main" val="248188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Agendas</a:t>
            </a:r>
            <a:endParaRPr lang="en-US" dirty="0"/>
          </a:p>
        </p:txBody>
      </p:sp>
      <p:sp>
        <p:nvSpPr>
          <p:cNvPr id="6" name="Content Placeholder 5"/>
          <p:cNvSpPr>
            <a:spLocks noGrp="1"/>
          </p:cNvSpPr>
          <p:nvPr>
            <p:ph idx="1"/>
          </p:nvPr>
        </p:nvSpPr>
        <p:spPr/>
        <p:txBody>
          <a:bodyPr/>
          <a:lstStyle/>
          <a:p>
            <a:r>
              <a:rPr lang="en-US" dirty="0" smtClean="0"/>
              <a:t>Meetings of Board of Directors must have posted a proper agenda.</a:t>
            </a:r>
            <a:endParaRPr lang="en-US" dirty="0"/>
          </a:p>
        </p:txBody>
      </p:sp>
      <p:pic>
        <p:nvPicPr>
          <p:cNvPr id="1027" name="Picture 3" descr="C:\Users\115\AppData\Local\Microsoft\Windows\Temporary Internet Files\Content.IE5\4K6QJWT4\agen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91000"/>
            <a:ext cx="35433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54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457200"/>
            <a:ext cx="8763000" cy="1066800"/>
          </a:xfrm>
        </p:spPr>
        <p:txBody>
          <a:bodyPr/>
          <a:lstStyle/>
          <a:p>
            <a:pPr marL="228600" indent="-228600" algn="l"/>
            <a:r>
              <a:rPr lang="en-US" sz="3200" b="1" dirty="0"/>
              <a:t/>
            </a:r>
            <a:br>
              <a:rPr lang="en-US" sz="3200" b="1" dirty="0"/>
            </a:br>
            <a:r>
              <a:rPr lang="en-US" sz="3600" b="1" dirty="0" smtClean="0">
                <a:latin typeface="Bailey Sans ITC TT" pitchFamily="2" charset="0"/>
              </a:rPr>
              <a:t>NOTICE </a:t>
            </a:r>
            <a:r>
              <a:rPr lang="en-US" sz="3600" b="1" dirty="0">
                <a:latin typeface="Bailey Sans ITC TT" pitchFamily="2" charset="0"/>
              </a:rPr>
              <a:t>AND AGENDA REQUIREMENTS</a:t>
            </a:r>
            <a:r>
              <a:rPr lang="en-US" sz="4000" dirty="0"/>
              <a:t/>
            </a:r>
            <a:br>
              <a:rPr lang="en-US" sz="4000" dirty="0"/>
            </a:br>
            <a:endParaRPr lang="en-US" sz="4000" dirty="0"/>
          </a:p>
        </p:txBody>
      </p:sp>
      <p:sp>
        <p:nvSpPr>
          <p:cNvPr id="11267" name="Rectangle 3"/>
          <p:cNvSpPr>
            <a:spLocks noGrp="1" noChangeArrowheads="1"/>
          </p:cNvSpPr>
          <p:nvPr>
            <p:ph type="body" idx="1"/>
          </p:nvPr>
        </p:nvSpPr>
        <p:spPr>
          <a:xfrm>
            <a:off x="381000" y="2057400"/>
            <a:ext cx="8458200" cy="3962400"/>
          </a:xfrm>
        </p:spPr>
        <p:txBody>
          <a:bodyPr/>
          <a:lstStyle/>
          <a:p>
            <a:pPr marL="457200" indent="-457200">
              <a:lnSpc>
                <a:spcPct val="90000"/>
              </a:lnSpc>
              <a:buFontTx/>
              <a:buNone/>
              <a:tabLst>
                <a:tab pos="1371600" algn="l"/>
                <a:tab pos="2057400" algn="l"/>
              </a:tabLst>
            </a:pPr>
            <a:r>
              <a:rPr lang="en-US" sz="2800" dirty="0"/>
              <a:t>	</a:t>
            </a:r>
            <a:r>
              <a:rPr lang="en-US" sz="2800" b="1" dirty="0">
                <a:latin typeface="GoudyOlSt BT" pitchFamily="18" charset="0"/>
              </a:rPr>
              <a:t>A.</a:t>
            </a:r>
            <a:r>
              <a:rPr lang="en-US" sz="2800" dirty="0">
                <a:latin typeface="GoudyOlSt BT" pitchFamily="18" charset="0"/>
              </a:rPr>
              <a:t>	</a:t>
            </a:r>
            <a:r>
              <a:rPr lang="en-US" sz="2800" b="1" u="sng" dirty="0">
                <a:latin typeface="GoudyOlSt BT" pitchFamily="18" charset="0"/>
              </a:rPr>
              <a:t>Regular Meetings</a:t>
            </a:r>
            <a:r>
              <a:rPr lang="en-US" sz="2800" dirty="0">
                <a:latin typeface="GoudyOlSt BT" pitchFamily="18" charset="0"/>
              </a:rPr>
              <a:t>		</a:t>
            </a:r>
          </a:p>
          <a:p>
            <a:pPr marL="457200" indent="-457200">
              <a:lnSpc>
                <a:spcPct val="90000"/>
              </a:lnSpc>
              <a:buFontTx/>
              <a:buNone/>
              <a:tabLst>
                <a:tab pos="1371600" algn="l"/>
                <a:tab pos="2057400" algn="l"/>
              </a:tabLst>
            </a:pPr>
            <a:r>
              <a:rPr lang="en-US" sz="2800" dirty="0">
                <a:latin typeface="GoudyOlSt BT" pitchFamily="18" charset="0"/>
              </a:rPr>
              <a:t>		1.	Time and Place		</a:t>
            </a:r>
          </a:p>
          <a:p>
            <a:pPr marL="457200" indent="-457200">
              <a:lnSpc>
                <a:spcPct val="90000"/>
              </a:lnSpc>
              <a:buFontTx/>
              <a:buNone/>
              <a:tabLst>
                <a:tab pos="1371600" algn="l"/>
                <a:tab pos="2057400" algn="l"/>
              </a:tabLst>
            </a:pPr>
            <a:r>
              <a:rPr lang="en-US" sz="2800" dirty="0">
                <a:latin typeface="GoudyOlSt BT" pitchFamily="18" charset="0"/>
              </a:rPr>
              <a:t>		2.	Agenda – Brief General Description of 			Items</a:t>
            </a:r>
          </a:p>
          <a:p>
            <a:pPr marL="457200" indent="-457200">
              <a:lnSpc>
                <a:spcPct val="90000"/>
              </a:lnSpc>
              <a:buFontTx/>
              <a:buNone/>
              <a:tabLst>
                <a:tab pos="1371600" algn="l"/>
                <a:tab pos="2057400" algn="l"/>
              </a:tabLst>
            </a:pPr>
            <a:r>
              <a:rPr lang="en-US" sz="2800" dirty="0">
                <a:latin typeface="GoudyOlSt BT" pitchFamily="18" charset="0"/>
              </a:rPr>
              <a:t>		3.	Exceptions to Agenda Rule</a:t>
            </a:r>
          </a:p>
          <a:p>
            <a:pPr marL="457200" indent="-457200">
              <a:lnSpc>
                <a:spcPct val="90000"/>
              </a:lnSpc>
              <a:buFontTx/>
              <a:buNone/>
              <a:tabLst>
                <a:tab pos="1371600" algn="l"/>
                <a:tab pos="2057400" algn="l"/>
              </a:tabLst>
            </a:pPr>
            <a:r>
              <a:rPr lang="en-US" sz="2800" dirty="0">
                <a:latin typeface="GoudyOlSt BT" pitchFamily="18" charset="0"/>
              </a:rPr>
              <a:t>			</a:t>
            </a:r>
            <a:r>
              <a:rPr lang="en-US" sz="2800" dirty="0" smtClean="0">
                <a:latin typeface="GoudyOlSt BT" pitchFamily="18" charset="0"/>
              </a:rPr>
              <a:t>a.   Need </a:t>
            </a:r>
            <a:r>
              <a:rPr lang="en-US" sz="2800" dirty="0">
                <a:latin typeface="GoudyOlSt BT" pitchFamily="18" charset="0"/>
              </a:rPr>
              <a:t>to Take Immediate Action</a:t>
            </a:r>
          </a:p>
          <a:p>
            <a:pPr marL="457200" indent="-457200">
              <a:lnSpc>
                <a:spcPct val="90000"/>
              </a:lnSpc>
              <a:buFontTx/>
              <a:buNone/>
              <a:tabLst>
                <a:tab pos="1371600" algn="l"/>
                <a:tab pos="2057400" algn="l"/>
              </a:tabLst>
            </a:pPr>
            <a:r>
              <a:rPr lang="en-US" sz="2800" dirty="0">
                <a:latin typeface="GoudyOlSt BT" pitchFamily="18" charset="0"/>
              </a:rPr>
              <a:t>			b.  “Emergency” or “Dire Emergency”</a:t>
            </a:r>
          </a:p>
          <a:p>
            <a:pPr marL="457200" indent="-457200">
              <a:lnSpc>
                <a:spcPct val="90000"/>
              </a:lnSpc>
              <a:buFontTx/>
              <a:buNone/>
              <a:tabLst>
                <a:tab pos="1371600" algn="l"/>
                <a:tab pos="2057400" algn="l"/>
              </a:tabLst>
            </a:pPr>
            <a:r>
              <a:rPr lang="en-US" sz="2800" dirty="0">
                <a:latin typeface="GoudyOlSt BT" pitchFamily="18" charset="0"/>
              </a:rPr>
              <a:t>		4.	Public Testimony [“Public Forum”]</a:t>
            </a:r>
          </a:p>
        </p:txBody>
      </p:sp>
      <p:pic>
        <p:nvPicPr>
          <p:cNvPr id="11273" name="Picture 9" descr="j0439359"/>
          <p:cNvPicPr>
            <a:picLocks noChangeAspect="1" noChangeArrowheads="1"/>
          </p:cNvPicPr>
          <p:nvPr/>
        </p:nvPicPr>
        <p:blipFill>
          <a:blip r:embed="rId2" cstate="print"/>
          <a:srcRect/>
          <a:stretch>
            <a:fillRect/>
          </a:stretch>
        </p:blipFill>
        <p:spPr bwMode="auto">
          <a:xfrm>
            <a:off x="6400800" y="1143000"/>
            <a:ext cx="2286000" cy="1836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dissolve">
                                      <p:cBhvr>
                                        <p:cTn id="7" dur="500"/>
                                        <p:tgtEl>
                                          <p:spTgt spid="11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609600"/>
            <a:ext cx="8458200" cy="1143000"/>
          </a:xfrm>
        </p:spPr>
        <p:txBody>
          <a:bodyPr/>
          <a:lstStyle/>
          <a:p>
            <a:pPr algn="l"/>
            <a:r>
              <a:rPr lang="en-US" sz="3600" b="1" dirty="0" smtClean="0">
                <a:latin typeface="Bailey Sans ITC TT" pitchFamily="2" charset="0"/>
              </a:rPr>
              <a:t>NOTICE </a:t>
            </a:r>
            <a:r>
              <a:rPr lang="en-US" sz="3600" b="1" dirty="0">
                <a:latin typeface="Bailey Sans ITC TT" pitchFamily="2" charset="0"/>
              </a:rPr>
              <a:t>AND AGENDA REQUIREMENTS </a:t>
            </a:r>
          </a:p>
        </p:txBody>
      </p:sp>
      <p:sp>
        <p:nvSpPr>
          <p:cNvPr id="33795" name="Rectangle 3"/>
          <p:cNvSpPr>
            <a:spLocks noGrp="1" noChangeArrowheads="1"/>
          </p:cNvSpPr>
          <p:nvPr>
            <p:ph type="body" idx="1"/>
          </p:nvPr>
        </p:nvSpPr>
        <p:spPr>
          <a:xfrm>
            <a:off x="685800" y="1828800"/>
            <a:ext cx="7772400" cy="4800600"/>
          </a:xfrm>
        </p:spPr>
        <p:txBody>
          <a:bodyPr/>
          <a:lstStyle/>
          <a:p>
            <a:pPr marL="914400" indent="-571500">
              <a:lnSpc>
                <a:spcPct val="90000"/>
              </a:lnSpc>
              <a:buFontTx/>
              <a:buNone/>
              <a:tabLst>
                <a:tab pos="1778000" algn="l"/>
              </a:tabLst>
            </a:pPr>
            <a:r>
              <a:rPr lang="en-US" u="sng" dirty="0" smtClean="0"/>
              <a:t>Posting requirements</a:t>
            </a:r>
            <a:r>
              <a:rPr lang="en-US" dirty="0" smtClean="0"/>
              <a:t>: Post at least 72 hours before regular meeting in location freely accessible to the members of public</a:t>
            </a:r>
            <a:endParaRPr lang="en-US" dirty="0">
              <a:latin typeface="GoudyOlSt BT" pitchFamily="18" charset="0"/>
            </a:endParaRPr>
          </a:p>
          <a:p>
            <a:pPr marL="914400" indent="-571500">
              <a:lnSpc>
                <a:spcPct val="90000"/>
              </a:lnSpc>
              <a:buFontTx/>
              <a:buNone/>
              <a:tabLst>
                <a:tab pos="1778000" algn="l"/>
              </a:tabLst>
            </a:pPr>
            <a:r>
              <a:rPr lang="en-US" u="sng" dirty="0" smtClean="0">
                <a:latin typeface="GoudyOlSt BT" pitchFamily="18" charset="0"/>
              </a:rPr>
              <a:t>Content requirements</a:t>
            </a:r>
            <a:r>
              <a:rPr lang="en-US" dirty="0" smtClean="0">
                <a:latin typeface="GoudyOlSt BT" pitchFamily="18" charset="0"/>
              </a:rPr>
              <a:t>: Contain a brief general description of each item of business to be transacted or discussed at meeting, including items to be discussed in closed session.</a:t>
            </a:r>
          </a:p>
          <a:p>
            <a:pPr marL="914400" indent="-571500">
              <a:lnSpc>
                <a:spcPct val="90000"/>
              </a:lnSpc>
              <a:buFontTx/>
              <a:buNone/>
              <a:tabLst>
                <a:tab pos="1778000" algn="l"/>
              </a:tabLst>
            </a:pPr>
            <a:endParaRPr lang="en-US" dirty="0" smtClean="0">
              <a:latin typeface="GoudyOlSt BT" pitchFamily="18" charset="0"/>
            </a:endParaRPr>
          </a:p>
          <a:p>
            <a:pPr marL="914400" indent="-571500">
              <a:lnSpc>
                <a:spcPct val="90000"/>
              </a:lnSpc>
              <a:buFontTx/>
              <a:buNone/>
              <a:tabLst>
                <a:tab pos="1778000" algn="l"/>
              </a:tabLst>
            </a:pPr>
            <a:r>
              <a:rPr lang="en-US" dirty="0">
                <a:latin typeface="GoudyOlSt BT" pitchFamily="18" charset="0"/>
              </a:rPr>
              <a:t>	</a:t>
            </a:r>
          </a:p>
        </p:txBody>
      </p:sp>
      <p:pic>
        <p:nvPicPr>
          <p:cNvPr id="33797" name="Picture 5" descr="j0407886[1]"/>
          <p:cNvPicPr>
            <a:picLocks noChangeAspect="1" noChangeArrowheads="1"/>
          </p:cNvPicPr>
          <p:nvPr/>
        </p:nvPicPr>
        <p:blipFill>
          <a:blip r:embed="rId2" cstate="print"/>
          <a:srcRect/>
          <a:stretch>
            <a:fillRect/>
          </a:stretch>
        </p:blipFill>
        <p:spPr bwMode="auto">
          <a:xfrm>
            <a:off x="6705600" y="5072061"/>
            <a:ext cx="1839913" cy="1743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3797"/>
                                        </p:tgtEl>
                                        <p:attrNameLst>
                                          <p:attrName>style.visibility</p:attrName>
                                        </p:attrNameLst>
                                      </p:cBhvr>
                                      <p:to>
                                        <p:strVal val="visible"/>
                                      </p:to>
                                    </p:set>
                                    <p:anim calcmode="lin" valueType="num">
                                      <p:cBhvr additive="base">
                                        <p:cTn id="7" dur="500" fill="hold"/>
                                        <p:tgtEl>
                                          <p:spTgt spid="33797"/>
                                        </p:tgtEl>
                                        <p:attrNameLst>
                                          <p:attrName>ppt_x</p:attrName>
                                        </p:attrNameLst>
                                      </p:cBhvr>
                                      <p:tavLst>
                                        <p:tav tm="0">
                                          <p:val>
                                            <p:strVal val="1+#ppt_w/2"/>
                                          </p:val>
                                        </p:tav>
                                        <p:tav tm="100000">
                                          <p:val>
                                            <p:strVal val="#ppt_x"/>
                                          </p:val>
                                        </p:tav>
                                      </p:tavLst>
                                    </p:anim>
                                    <p:anim calcmode="lin" valueType="num">
                                      <p:cBhvr additive="base">
                                        <p:cTn id="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7" name="Picture 31" descr="drive thru lawyer"/>
          <p:cNvPicPr>
            <a:picLocks noGrp="1" noChangeAspect="1" noChangeArrowheads="1"/>
          </p:cNvPicPr>
          <p:nvPr>
            <p:ph type="pic" idx="1"/>
          </p:nvPr>
        </p:nvPicPr>
        <p:blipFill>
          <a:blip r:embed="rId2" cstate="print"/>
          <a:srcRect l="6000" r="6000"/>
          <a:stretch>
            <a:fillRect/>
          </a:stretch>
        </p:blipFill>
        <p:spPr bwMode="auto">
          <a:xfrm>
            <a:off x="609600" y="612774"/>
            <a:ext cx="7924800" cy="55594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457200"/>
            <a:ext cx="8305800" cy="1143000"/>
          </a:xfrm>
        </p:spPr>
        <p:txBody>
          <a:bodyPr/>
          <a:lstStyle/>
          <a:p>
            <a:pPr algn="l"/>
            <a:r>
              <a:rPr lang="en-US" sz="3600" b="1" dirty="0" smtClean="0">
                <a:latin typeface="Bailey Sans ITC TT" pitchFamily="2" charset="0"/>
              </a:rPr>
              <a:t>NOTICE </a:t>
            </a:r>
            <a:r>
              <a:rPr lang="en-US" sz="3600" b="1" dirty="0">
                <a:latin typeface="Bailey Sans ITC TT" pitchFamily="2" charset="0"/>
              </a:rPr>
              <a:t>AND AGENDA REQUIREMENTS</a:t>
            </a:r>
          </a:p>
        </p:txBody>
      </p:sp>
      <p:sp>
        <p:nvSpPr>
          <p:cNvPr id="34819" name="Rectangle 3"/>
          <p:cNvSpPr>
            <a:spLocks noGrp="1" noChangeArrowheads="1"/>
          </p:cNvSpPr>
          <p:nvPr>
            <p:ph type="body" idx="1"/>
          </p:nvPr>
        </p:nvSpPr>
        <p:spPr>
          <a:xfrm>
            <a:off x="533400" y="1752600"/>
            <a:ext cx="8229600" cy="4114800"/>
          </a:xfrm>
        </p:spPr>
        <p:txBody>
          <a:bodyPr/>
          <a:lstStyle/>
          <a:p>
            <a:pPr>
              <a:lnSpc>
                <a:spcPct val="90000"/>
              </a:lnSpc>
              <a:buFontTx/>
              <a:buNone/>
            </a:pPr>
            <a:r>
              <a:rPr lang="en-US" sz="2800" dirty="0">
                <a:latin typeface="GoudyOlSt BT" pitchFamily="18" charset="0"/>
              </a:rPr>
              <a:t>	</a:t>
            </a:r>
            <a:r>
              <a:rPr lang="en-US" sz="2800" b="1" dirty="0">
                <a:latin typeface="GoudyOlSt BT" pitchFamily="18" charset="0"/>
              </a:rPr>
              <a:t>D.	</a:t>
            </a:r>
            <a:r>
              <a:rPr lang="en-US" sz="2800" b="1" u="sng" dirty="0">
                <a:latin typeface="GoudyOlSt BT" pitchFamily="18" charset="0"/>
              </a:rPr>
              <a:t>Closed Sessions</a:t>
            </a:r>
            <a:r>
              <a:rPr lang="en-US" sz="2800" b="1" dirty="0">
                <a:latin typeface="GoudyOlSt BT" pitchFamily="18" charset="0"/>
              </a:rPr>
              <a:t> - </a:t>
            </a:r>
            <a:r>
              <a:rPr lang="en-US" sz="2800" dirty="0">
                <a:latin typeface="GoudyOlSt BT" pitchFamily="18" charset="0"/>
              </a:rPr>
              <a:t>Three Essential “Notice” and 	“Agenda” Requirements</a:t>
            </a:r>
          </a:p>
          <a:p>
            <a:pPr>
              <a:lnSpc>
                <a:spcPct val="90000"/>
              </a:lnSpc>
              <a:buFontTx/>
              <a:buNone/>
            </a:pPr>
            <a:r>
              <a:rPr lang="en-US" sz="2800" dirty="0">
                <a:latin typeface="GoudyOlSt BT" pitchFamily="18" charset="0"/>
              </a:rPr>
              <a:t>		1.	Briefly described on the agenda [“Safe 		Harbor” formats].</a:t>
            </a:r>
          </a:p>
          <a:p>
            <a:pPr>
              <a:lnSpc>
                <a:spcPct val="90000"/>
              </a:lnSpc>
              <a:buFontTx/>
              <a:buNone/>
            </a:pPr>
            <a:r>
              <a:rPr lang="en-US" sz="2800" dirty="0">
                <a:latin typeface="GoudyOlSt BT" pitchFamily="18" charset="0"/>
              </a:rPr>
              <a:t>		2.	Before adjourning into closed session, the 		items to be discussed in closed session are 		to be orally announced.</a:t>
            </a:r>
          </a:p>
          <a:p>
            <a:pPr>
              <a:lnSpc>
                <a:spcPct val="90000"/>
              </a:lnSpc>
              <a:buFontTx/>
              <a:buNone/>
            </a:pPr>
            <a:r>
              <a:rPr lang="en-US" sz="2800" dirty="0">
                <a:latin typeface="GoudyOlSt BT" pitchFamily="18" charset="0"/>
              </a:rPr>
              <a:t>		3.	The Board may be required to report 			actions taken in the closed session.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1143000"/>
          </a:xfrm>
        </p:spPr>
        <p:txBody>
          <a:bodyPr/>
          <a:lstStyle/>
          <a:p>
            <a:r>
              <a:rPr lang="en-US" sz="3600" b="1" dirty="0" smtClean="0">
                <a:latin typeface="Bailey Sans ITC TT" pitchFamily="2" charset="0"/>
              </a:rPr>
              <a:t>PERMISSIBLE </a:t>
            </a:r>
            <a:r>
              <a:rPr lang="en-US" sz="3600" b="1" dirty="0">
                <a:latin typeface="Bailey Sans ITC TT" pitchFamily="2" charset="0"/>
              </a:rPr>
              <a:t>CLOSED SESSIONS</a:t>
            </a:r>
          </a:p>
        </p:txBody>
      </p:sp>
      <p:sp>
        <p:nvSpPr>
          <p:cNvPr id="37891" name="Rectangle 3"/>
          <p:cNvSpPr>
            <a:spLocks noGrp="1" noChangeArrowheads="1"/>
          </p:cNvSpPr>
          <p:nvPr>
            <p:ph type="body" idx="1"/>
          </p:nvPr>
        </p:nvSpPr>
        <p:spPr>
          <a:xfrm>
            <a:off x="304800" y="1447800"/>
            <a:ext cx="8610600" cy="4648200"/>
          </a:xfrm>
        </p:spPr>
        <p:txBody>
          <a:bodyPr/>
          <a:lstStyle/>
          <a:p>
            <a:pPr>
              <a:buFontTx/>
              <a:buNone/>
              <a:tabLst>
                <a:tab pos="1143000" algn="l"/>
              </a:tabLst>
            </a:pPr>
            <a:r>
              <a:rPr lang="en-US" dirty="0"/>
              <a:t>	</a:t>
            </a:r>
            <a:r>
              <a:rPr lang="en-US" b="1" u="sng" dirty="0" smtClean="0">
                <a:latin typeface="GoudyOlSt BT" pitchFamily="18" charset="0"/>
              </a:rPr>
              <a:t>Authorized </a:t>
            </a:r>
            <a:r>
              <a:rPr lang="en-US" b="1" u="sng" dirty="0">
                <a:latin typeface="GoudyOlSt BT" pitchFamily="18" charset="0"/>
              </a:rPr>
              <a:t>Closed Sessions</a:t>
            </a:r>
          </a:p>
          <a:p>
            <a:pPr>
              <a:buFontTx/>
              <a:buNone/>
              <a:tabLst>
                <a:tab pos="1143000" algn="l"/>
              </a:tabLst>
            </a:pPr>
            <a:r>
              <a:rPr lang="en-US" dirty="0">
                <a:latin typeface="GoudyOlSt BT" pitchFamily="18" charset="0"/>
              </a:rPr>
              <a:t>	</a:t>
            </a:r>
            <a:r>
              <a:rPr lang="en-US" dirty="0" smtClean="0">
                <a:latin typeface="GoudyOlSt BT" pitchFamily="18" charset="0"/>
              </a:rPr>
              <a:t>Personnel</a:t>
            </a:r>
          </a:p>
          <a:p>
            <a:pPr>
              <a:buFontTx/>
              <a:buNone/>
              <a:tabLst>
                <a:tab pos="1143000" algn="l"/>
              </a:tabLst>
            </a:pPr>
            <a:r>
              <a:rPr lang="en-US" dirty="0">
                <a:latin typeface="GoudyOlSt BT" pitchFamily="18" charset="0"/>
              </a:rPr>
              <a:t>		</a:t>
            </a:r>
            <a:r>
              <a:rPr lang="en-US" dirty="0" smtClean="0">
                <a:latin typeface="GoudyOlSt BT" pitchFamily="18" charset="0"/>
              </a:rPr>
              <a:t>Employee appointment or employment</a:t>
            </a:r>
          </a:p>
          <a:p>
            <a:pPr>
              <a:buFontTx/>
              <a:buNone/>
              <a:tabLst>
                <a:tab pos="1143000" algn="l"/>
              </a:tabLst>
            </a:pPr>
            <a:r>
              <a:rPr lang="en-US" dirty="0">
                <a:latin typeface="GoudyOlSt BT" pitchFamily="18" charset="0"/>
              </a:rPr>
              <a:t>	</a:t>
            </a:r>
            <a:r>
              <a:rPr lang="en-US" dirty="0" smtClean="0">
                <a:latin typeface="GoudyOlSt BT" pitchFamily="18" charset="0"/>
              </a:rPr>
              <a:t>	Evaluation of performance</a:t>
            </a:r>
          </a:p>
          <a:p>
            <a:pPr>
              <a:buFontTx/>
              <a:buNone/>
              <a:tabLst>
                <a:tab pos="1143000" algn="l"/>
              </a:tabLst>
            </a:pPr>
            <a:r>
              <a:rPr lang="en-US" dirty="0">
                <a:latin typeface="GoudyOlSt BT" pitchFamily="18" charset="0"/>
              </a:rPr>
              <a:t>	</a:t>
            </a:r>
            <a:r>
              <a:rPr lang="en-US" dirty="0" smtClean="0">
                <a:latin typeface="GoudyOlSt BT" pitchFamily="18" charset="0"/>
              </a:rPr>
              <a:t>	Discipline/dismissal</a:t>
            </a:r>
          </a:p>
          <a:p>
            <a:pPr>
              <a:buFontTx/>
              <a:buNone/>
              <a:tabLst>
                <a:tab pos="1143000" algn="l"/>
              </a:tabLst>
            </a:pPr>
            <a:r>
              <a:rPr lang="en-US" dirty="0">
                <a:latin typeface="GoudyOlSt BT" pitchFamily="18" charset="0"/>
              </a:rPr>
              <a:t>	</a:t>
            </a:r>
            <a:r>
              <a:rPr lang="en-US" dirty="0" smtClean="0">
                <a:latin typeface="GoudyOlSt BT" pitchFamily="18" charset="0"/>
              </a:rPr>
              <a:t>	Complaints against employee</a:t>
            </a:r>
            <a:endParaRPr lang="en-US" dirty="0">
              <a:latin typeface="GoudyOlSt BT" pitchFamily="18" charset="0"/>
            </a:endParaRPr>
          </a:p>
          <a:p>
            <a:pPr>
              <a:buFontTx/>
              <a:buNone/>
              <a:tabLst>
                <a:tab pos="1143000" algn="l"/>
              </a:tabLst>
            </a:pPr>
            <a:r>
              <a:rPr lang="en-US" dirty="0">
                <a:latin typeface="GoudyOlSt BT" pitchFamily="18" charset="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4000" b="1" dirty="0" smtClean="0">
                <a:latin typeface="Bailey Sans ITC TT" pitchFamily="2" charset="0"/>
              </a:rPr>
              <a:t>PERMISSIBLE </a:t>
            </a:r>
            <a:r>
              <a:rPr lang="en-US" sz="4000" b="1" dirty="0">
                <a:latin typeface="Bailey Sans ITC TT" pitchFamily="2" charset="0"/>
              </a:rPr>
              <a:t>CLOSED SESSIONS</a:t>
            </a:r>
            <a:endParaRPr lang="en-US" sz="3600" b="1" dirty="0"/>
          </a:p>
        </p:txBody>
      </p:sp>
      <p:sp>
        <p:nvSpPr>
          <p:cNvPr id="38915" name="Rectangle 3"/>
          <p:cNvSpPr>
            <a:spLocks noGrp="1" noChangeArrowheads="1"/>
          </p:cNvSpPr>
          <p:nvPr>
            <p:ph type="body" idx="1"/>
          </p:nvPr>
        </p:nvSpPr>
        <p:spPr>
          <a:xfrm>
            <a:off x="304800" y="1447800"/>
            <a:ext cx="8686800" cy="4648200"/>
          </a:xfrm>
        </p:spPr>
        <p:txBody>
          <a:bodyPr/>
          <a:lstStyle/>
          <a:p>
            <a:pPr marL="609600" indent="-609600">
              <a:buFontTx/>
              <a:buNone/>
              <a:tabLst>
                <a:tab pos="1143000" algn="l"/>
              </a:tabLst>
            </a:pPr>
            <a:r>
              <a:rPr lang="en-US" dirty="0" smtClean="0"/>
              <a:t>Pending litigation</a:t>
            </a:r>
          </a:p>
          <a:p>
            <a:pPr marL="609600" indent="-609600">
              <a:buFontTx/>
              <a:buNone/>
              <a:tabLst>
                <a:tab pos="1143000" algn="l"/>
              </a:tabLst>
            </a:pPr>
            <a:r>
              <a:rPr lang="en-US" dirty="0"/>
              <a:t>	</a:t>
            </a:r>
            <a:r>
              <a:rPr lang="en-US" dirty="0" smtClean="0"/>
              <a:t>Existing litigation</a:t>
            </a:r>
          </a:p>
          <a:p>
            <a:pPr marL="609600" indent="-609600">
              <a:buFontTx/>
              <a:buNone/>
              <a:tabLst>
                <a:tab pos="1143000" algn="l"/>
              </a:tabLst>
            </a:pPr>
            <a:r>
              <a:rPr lang="en-US" dirty="0"/>
              <a:t>	</a:t>
            </a:r>
            <a:r>
              <a:rPr lang="en-US" dirty="0" smtClean="0"/>
              <a:t>Threatened litigation</a:t>
            </a:r>
          </a:p>
          <a:p>
            <a:pPr marL="609600" indent="-609600">
              <a:buFontTx/>
              <a:buNone/>
              <a:tabLst>
                <a:tab pos="1143000" algn="l"/>
              </a:tabLst>
            </a:pPr>
            <a:r>
              <a:rPr lang="en-US" dirty="0"/>
              <a:t>	</a:t>
            </a:r>
            <a:r>
              <a:rPr lang="en-US" dirty="0" smtClean="0"/>
              <a:t>Potential litigation</a:t>
            </a:r>
          </a:p>
          <a:p>
            <a:pPr marL="609600" indent="-609600">
              <a:buFontTx/>
              <a:buNone/>
              <a:tabLst>
                <a:tab pos="1143000" algn="l"/>
              </a:tabLst>
            </a:pPr>
            <a:r>
              <a:rPr lang="en-US" dirty="0" smtClean="0"/>
              <a:t>* Attorney general opined that lawyer must be present during closed session</a:t>
            </a:r>
            <a:r>
              <a:rPr lang="en-US"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Meetings</a:t>
            </a:r>
            <a:endParaRPr lang="en-US" dirty="0"/>
          </a:p>
        </p:txBody>
      </p:sp>
      <p:sp>
        <p:nvSpPr>
          <p:cNvPr id="3" name="Content Placeholder 2"/>
          <p:cNvSpPr>
            <a:spLocks noGrp="1"/>
          </p:cNvSpPr>
          <p:nvPr>
            <p:ph idx="1"/>
          </p:nvPr>
        </p:nvSpPr>
        <p:spPr>
          <a:xfrm>
            <a:off x="685800" y="1524000"/>
            <a:ext cx="7772400" cy="4572000"/>
          </a:xfrm>
        </p:spPr>
        <p:txBody>
          <a:bodyPr/>
          <a:lstStyle/>
          <a:p>
            <a:r>
              <a:rPr lang="en-US" dirty="0" smtClean="0"/>
              <a:t>Meetings must be held within School boundaries</a:t>
            </a:r>
          </a:p>
          <a:p>
            <a:r>
              <a:rPr lang="en-US" dirty="0" smtClean="0"/>
              <a:t>Hawaii most likely not a good place to hold a meeting</a:t>
            </a:r>
          </a:p>
          <a:p>
            <a:r>
              <a:rPr lang="en-US" dirty="0" smtClean="0"/>
              <a:t>Meeting may not be held in a facility that discriminates based on race, religion, color, or inaccessible to disabled or where public may not attend without making payment/purchase</a:t>
            </a:r>
            <a:endParaRPr lang="en-US" dirty="0"/>
          </a:p>
        </p:txBody>
      </p:sp>
    </p:spTree>
    <p:extLst>
      <p:ext uri="{BB962C8B-B14F-4D97-AF65-F5344CB8AC3E}">
        <p14:creationId xmlns:p14="http://schemas.microsoft.com/office/powerpoint/2010/main" val="1587927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Meetings	</a:t>
            </a:r>
            <a:endParaRPr lang="en-US" dirty="0"/>
          </a:p>
        </p:txBody>
      </p:sp>
      <p:sp>
        <p:nvSpPr>
          <p:cNvPr id="3" name="Content Placeholder 2"/>
          <p:cNvSpPr>
            <a:spLocks noGrp="1"/>
          </p:cNvSpPr>
          <p:nvPr>
            <p:ph idx="1"/>
          </p:nvPr>
        </p:nvSpPr>
        <p:spPr/>
        <p:txBody>
          <a:bodyPr/>
          <a:lstStyle/>
          <a:p>
            <a:r>
              <a:rPr lang="en-US" dirty="0" smtClean="0"/>
              <a:t>Some </a:t>
            </a:r>
            <a:r>
              <a:rPr lang="en-US" dirty="0" smtClean="0"/>
              <a:t>exceptions</a:t>
            </a:r>
            <a:r>
              <a:rPr lang="en-US" dirty="0" smtClean="0"/>
              <a:t>:</a:t>
            </a:r>
          </a:p>
          <a:p>
            <a:pPr lvl="1"/>
            <a:r>
              <a:rPr lang="en-US" dirty="0" smtClean="0"/>
              <a:t>To comply with judicial order or law</a:t>
            </a:r>
          </a:p>
          <a:p>
            <a:pPr lvl="1"/>
            <a:r>
              <a:rPr lang="en-US" dirty="0" smtClean="0"/>
              <a:t>To inspect real property</a:t>
            </a:r>
          </a:p>
          <a:p>
            <a:pPr lvl="1"/>
            <a:r>
              <a:rPr lang="en-US" dirty="0" smtClean="0"/>
              <a:t>Participating in multi-agency meeting</a:t>
            </a:r>
          </a:p>
          <a:p>
            <a:pPr lvl="1"/>
            <a:r>
              <a:rPr lang="en-US" dirty="0" smtClean="0"/>
              <a:t>If no facility within school boundaries, can meet in closest facility or at the principal office of the school if the office is located outside of school boundaries</a:t>
            </a:r>
            <a:endParaRPr lang="en-US" dirty="0"/>
          </a:p>
        </p:txBody>
      </p:sp>
    </p:spTree>
    <p:extLst>
      <p:ext uri="{BB962C8B-B14F-4D97-AF65-F5344CB8AC3E}">
        <p14:creationId xmlns:p14="http://schemas.microsoft.com/office/powerpoint/2010/main" val="3125125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Close Sessions</a:t>
            </a:r>
            <a:endParaRPr lang="en-US" dirty="0"/>
          </a:p>
        </p:txBody>
      </p:sp>
      <p:sp>
        <p:nvSpPr>
          <p:cNvPr id="3" name="Content Placeholder 2"/>
          <p:cNvSpPr>
            <a:spLocks noGrp="1"/>
          </p:cNvSpPr>
          <p:nvPr>
            <p:ph idx="1"/>
          </p:nvPr>
        </p:nvSpPr>
        <p:spPr/>
        <p:txBody>
          <a:bodyPr/>
          <a:lstStyle/>
          <a:p>
            <a:r>
              <a:rPr lang="en-US" dirty="0" smtClean="0"/>
              <a:t>Real estate negotiations:</a:t>
            </a:r>
          </a:p>
          <a:p>
            <a:pPr lvl="1"/>
            <a:r>
              <a:rPr lang="en-US" dirty="0" smtClean="0"/>
              <a:t>To discuss with negotiator the purchase, sale, exchange or lease of real property</a:t>
            </a:r>
          </a:p>
          <a:p>
            <a:pPr lvl="1"/>
            <a:r>
              <a:rPr lang="en-US" dirty="0" smtClean="0"/>
              <a:t>Before going into close session, identify the negotiator and describe the property and name the parties with whom the school is negotiating</a:t>
            </a:r>
            <a:endParaRPr lang="en-US" dirty="0"/>
          </a:p>
        </p:txBody>
      </p:sp>
    </p:spTree>
    <p:extLst>
      <p:ext uri="{BB962C8B-B14F-4D97-AF65-F5344CB8AC3E}">
        <p14:creationId xmlns:p14="http://schemas.microsoft.com/office/powerpoint/2010/main" val="2098400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Minutes of Close Session</a:t>
            </a:r>
            <a:endParaRPr lang="en-US" dirty="0"/>
          </a:p>
        </p:txBody>
      </p:sp>
      <p:sp>
        <p:nvSpPr>
          <p:cNvPr id="3" name="Content Placeholder 2"/>
          <p:cNvSpPr>
            <a:spLocks noGrp="1"/>
          </p:cNvSpPr>
          <p:nvPr>
            <p:ph idx="1"/>
          </p:nvPr>
        </p:nvSpPr>
        <p:spPr/>
        <p:txBody>
          <a:bodyPr/>
          <a:lstStyle/>
          <a:p>
            <a:r>
              <a:rPr lang="en-US" dirty="0" smtClean="0"/>
              <a:t>School may designate a clerk to take notes and enter them in a minute book</a:t>
            </a:r>
          </a:p>
          <a:p>
            <a:r>
              <a:rPr lang="en-US" dirty="0" smtClean="0"/>
              <a:t>Minute book is not public and is exempt from disclosure under the Public Records Act</a:t>
            </a:r>
            <a:endParaRPr lang="en-US" dirty="0"/>
          </a:p>
        </p:txBody>
      </p:sp>
    </p:spTree>
    <p:extLst>
      <p:ext uri="{BB962C8B-B14F-4D97-AF65-F5344CB8AC3E}">
        <p14:creationId xmlns:p14="http://schemas.microsoft.com/office/powerpoint/2010/main" val="1764825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Teleconference</a:t>
            </a:r>
            <a:endParaRPr lang="en-US" dirty="0"/>
          </a:p>
        </p:txBody>
      </p:sp>
      <p:sp>
        <p:nvSpPr>
          <p:cNvPr id="6" name="Content Placeholder 5"/>
          <p:cNvSpPr>
            <a:spLocks noGrp="1"/>
          </p:cNvSpPr>
          <p:nvPr>
            <p:ph idx="1"/>
          </p:nvPr>
        </p:nvSpPr>
        <p:spPr>
          <a:xfrm>
            <a:off x="685800" y="1524000"/>
            <a:ext cx="7772400" cy="5257800"/>
          </a:xfrm>
        </p:spPr>
        <p:txBody>
          <a:bodyPr/>
          <a:lstStyle/>
          <a:p>
            <a:r>
              <a:rPr lang="en-US" dirty="0" smtClean="0"/>
              <a:t>Requirements for phoning in:</a:t>
            </a:r>
          </a:p>
          <a:p>
            <a:pPr lvl="1"/>
            <a:r>
              <a:rPr lang="en-US" dirty="0" smtClean="0"/>
              <a:t>Votes taken must be by roll-call</a:t>
            </a:r>
          </a:p>
          <a:p>
            <a:pPr lvl="1"/>
            <a:r>
              <a:rPr lang="en-US" dirty="0" smtClean="0"/>
              <a:t>Post agenda at all tele-conference locations</a:t>
            </a:r>
          </a:p>
          <a:p>
            <a:pPr lvl="1"/>
            <a:r>
              <a:rPr lang="en-US" dirty="0" smtClean="0"/>
              <a:t>Each tele-conference location on agenda</a:t>
            </a:r>
          </a:p>
          <a:p>
            <a:pPr lvl="1"/>
            <a:r>
              <a:rPr lang="en-US" dirty="0" smtClean="0"/>
              <a:t>Tele-conference location accessible by public</a:t>
            </a:r>
          </a:p>
          <a:p>
            <a:pPr lvl="1"/>
            <a:r>
              <a:rPr lang="en-US" dirty="0" smtClean="0"/>
              <a:t>Quorum participating in district boundaries</a:t>
            </a:r>
          </a:p>
          <a:p>
            <a:pPr lvl="1"/>
            <a:r>
              <a:rPr lang="en-US" dirty="0" smtClean="0"/>
              <a:t>Provide for public comment at each location</a:t>
            </a:r>
          </a:p>
        </p:txBody>
      </p:sp>
      <p:pic>
        <p:nvPicPr>
          <p:cNvPr id="2051" name="Picture 3" descr="C:\Users\115\AppData\Local\Microsoft\Windows\Temporary Internet Files\Content.IE5\4K6QJWT4\768px-Phone_Shiny_Icon.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34000"/>
            <a:ext cx="16764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15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81000"/>
            <a:ext cx="8305800" cy="914400"/>
          </a:xfrm>
        </p:spPr>
        <p:txBody>
          <a:bodyPr/>
          <a:lstStyle/>
          <a:p>
            <a:r>
              <a:rPr lang="en-US" sz="3600" b="1" dirty="0" smtClean="0">
                <a:latin typeface="Bailey Sans ITC TT" pitchFamily="2" charset="0"/>
              </a:rPr>
              <a:t>ENFORCEMENT/REMEDIES</a:t>
            </a:r>
            <a:endParaRPr lang="en-US" sz="3600" b="1" dirty="0">
              <a:latin typeface="Bailey Sans ITC TT" pitchFamily="2" charset="0"/>
            </a:endParaRPr>
          </a:p>
        </p:txBody>
      </p:sp>
      <p:sp>
        <p:nvSpPr>
          <p:cNvPr id="39939" name="Rectangle 3"/>
          <p:cNvSpPr>
            <a:spLocks noGrp="1" noChangeArrowheads="1"/>
          </p:cNvSpPr>
          <p:nvPr>
            <p:ph type="body" idx="1"/>
          </p:nvPr>
        </p:nvSpPr>
        <p:spPr>
          <a:xfrm>
            <a:off x="457200" y="1066800"/>
            <a:ext cx="8305800" cy="5029200"/>
          </a:xfrm>
        </p:spPr>
        <p:txBody>
          <a:bodyPr/>
          <a:lstStyle/>
          <a:p>
            <a:pPr marL="546100" indent="254000">
              <a:buFontTx/>
              <a:buNone/>
            </a:pPr>
            <a:r>
              <a:rPr lang="en-US" dirty="0"/>
              <a:t>						</a:t>
            </a:r>
          </a:p>
          <a:p>
            <a:pPr marL="1778000" lvl="1" indent="-863600">
              <a:buFontTx/>
              <a:buNone/>
            </a:pPr>
            <a:r>
              <a:rPr lang="en-US" sz="3200" u="sng" dirty="0" smtClean="0">
                <a:latin typeface="GoudyOlSt BT" pitchFamily="18" charset="0"/>
              </a:rPr>
              <a:t>Criminal Penalties</a:t>
            </a:r>
          </a:p>
          <a:p>
            <a:pPr marL="1778000" lvl="1" indent="-863600">
              <a:buFontTx/>
              <a:buNone/>
            </a:pPr>
            <a:r>
              <a:rPr lang="en-US" sz="3200" dirty="0">
                <a:latin typeface="GoudyOlSt BT" pitchFamily="18" charset="0"/>
              </a:rPr>
              <a:t>	</a:t>
            </a:r>
            <a:r>
              <a:rPr lang="en-US" sz="3200" dirty="0" smtClean="0">
                <a:latin typeface="GoudyOlSt BT" pitchFamily="18" charset="0"/>
              </a:rPr>
              <a:t>	Misdemeanor </a:t>
            </a:r>
            <a:endParaRPr lang="en-US" sz="3200" dirty="0">
              <a:latin typeface="GoudyOlSt BT" pitchFamily="18" charset="0"/>
            </a:endParaRPr>
          </a:p>
          <a:p>
            <a:pPr marL="546100" indent="254000">
              <a:buFontTx/>
              <a:buNone/>
            </a:pPr>
            <a:r>
              <a:rPr lang="en-US" u="sng" dirty="0" smtClean="0">
                <a:latin typeface="GoudyOlSt BT" pitchFamily="18" charset="0"/>
              </a:rPr>
              <a:t>Civil Remedies</a:t>
            </a:r>
          </a:p>
          <a:p>
            <a:pPr marL="546100" indent="254000">
              <a:buFontTx/>
              <a:buNone/>
            </a:pPr>
            <a:r>
              <a:rPr lang="en-US" dirty="0">
                <a:latin typeface="GoudyOlSt BT" pitchFamily="18" charset="0"/>
              </a:rPr>
              <a:t>	</a:t>
            </a:r>
            <a:r>
              <a:rPr lang="en-US" dirty="0" smtClean="0">
                <a:latin typeface="GoudyOlSt BT" pitchFamily="18" charset="0"/>
              </a:rPr>
              <a:t>	Injunction, action void past acts</a:t>
            </a:r>
          </a:p>
          <a:p>
            <a:pPr marL="546100" indent="254000">
              <a:buFontTx/>
              <a:buNone/>
            </a:pPr>
            <a:r>
              <a:rPr lang="en-US" dirty="0">
                <a:latin typeface="GoudyOlSt BT" pitchFamily="18" charset="0"/>
              </a:rPr>
              <a:t>	</a:t>
            </a:r>
            <a:r>
              <a:rPr lang="en-US" dirty="0" smtClean="0">
                <a:latin typeface="GoudyOlSt BT" pitchFamily="18" charset="0"/>
              </a:rPr>
              <a:t>	Award of attorneys fees</a:t>
            </a:r>
            <a:endParaRPr lang="en-US" dirty="0">
              <a:latin typeface="GoudyOlSt BT" pitchFamily="18" charset="0"/>
            </a:endParaRPr>
          </a:p>
          <a:p>
            <a:pPr marL="546100" indent="254000">
              <a:buFontTx/>
              <a:buNone/>
            </a:pPr>
            <a:endParaRPr lang="en-US" dirty="0">
              <a:latin typeface="GoudyOlSt BT" pitchFamily="18" charset="0"/>
            </a:endParaRPr>
          </a:p>
          <a:p>
            <a:pPr marL="546100" indent="254000">
              <a:buFontTx/>
              <a:buNone/>
            </a:pPr>
            <a:endParaRPr lang="en-US" dirty="0">
              <a:latin typeface="GoudyOlSt BT" pitchFamily="18" charset="0"/>
            </a:endParaRPr>
          </a:p>
        </p:txBody>
      </p:sp>
      <p:pic>
        <p:nvPicPr>
          <p:cNvPr id="3075" name="Picture 3" descr="C:\Users\115\AppData\Local\Microsoft\Windows\Temporary Internet Files\Content.IE5\JWEBA07E\handcuff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0700" y="4800600"/>
            <a:ext cx="18288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15\AppData\Local\Microsoft\Windows\Temporary Internet Files\Content.IE5\4K6QJWT4\Gold_question_mark_3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576262"/>
            <a:ext cx="2952750"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8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62200" y="381000"/>
            <a:ext cx="6553200" cy="1752600"/>
          </a:xfrm>
        </p:spPr>
        <p:txBody>
          <a:bodyPr/>
          <a:lstStyle/>
          <a:p>
            <a:r>
              <a:rPr lang="en-US" sz="3200" b="1" dirty="0">
                <a:latin typeface="Bailey Sans ITC TT" pitchFamily="2" charset="0"/>
              </a:rPr>
              <a:t>PURPOSE AND SCOPE; BASIC AUTHORITIES</a:t>
            </a:r>
            <a:br>
              <a:rPr lang="en-US" sz="3200" b="1" dirty="0">
                <a:latin typeface="Bailey Sans ITC TT" pitchFamily="2" charset="0"/>
              </a:rPr>
            </a:br>
            <a:r>
              <a:rPr lang="en-US" sz="2800" b="1" dirty="0">
                <a:latin typeface="Bailey Sans ITC TT" pitchFamily="2" charset="0"/>
              </a:rPr>
              <a:t>[CA Gov. Code § 54950 </a:t>
            </a:r>
            <a:r>
              <a:rPr lang="en-US" sz="2800" b="1" u="sng" dirty="0">
                <a:latin typeface="Bailey Sans ITC TT" pitchFamily="2" charset="0"/>
              </a:rPr>
              <a:t>et seq</a:t>
            </a:r>
            <a:r>
              <a:rPr lang="en-US" sz="2800" b="1" dirty="0">
                <a:latin typeface="Bailey Sans ITC TT" pitchFamily="2" charset="0"/>
              </a:rPr>
              <a:t>.]</a:t>
            </a:r>
            <a:r>
              <a:rPr lang="en-US" sz="3200" b="1" dirty="0"/>
              <a:t>	</a:t>
            </a:r>
          </a:p>
        </p:txBody>
      </p:sp>
      <p:sp>
        <p:nvSpPr>
          <p:cNvPr id="6147" name="Rectangle 3"/>
          <p:cNvSpPr>
            <a:spLocks noGrp="1" noChangeArrowheads="1"/>
          </p:cNvSpPr>
          <p:nvPr>
            <p:ph type="body" idx="1"/>
          </p:nvPr>
        </p:nvSpPr>
        <p:spPr>
          <a:xfrm>
            <a:off x="304800" y="2438400"/>
            <a:ext cx="8610600" cy="3657600"/>
          </a:xfrm>
        </p:spPr>
        <p:txBody>
          <a:bodyPr/>
          <a:lstStyle/>
          <a:p>
            <a:pPr marL="228600" lvl="1" indent="0">
              <a:buFontTx/>
              <a:buChar char="•"/>
            </a:pPr>
            <a:r>
              <a:rPr lang="en-US" dirty="0"/>
              <a:t>	</a:t>
            </a:r>
            <a:r>
              <a:rPr lang="en-US" dirty="0">
                <a:latin typeface="GoudyOlSt BT" pitchFamily="18" charset="0"/>
              </a:rPr>
              <a:t>Actions of public boards and agencies shall be taken 	openly, and their deliberations conducted openly; 	and</a:t>
            </a:r>
          </a:p>
          <a:p>
            <a:pPr marL="228600" lvl="1" indent="0">
              <a:buFontTx/>
              <a:buChar char="•"/>
            </a:pPr>
            <a:r>
              <a:rPr lang="en-US" dirty="0">
                <a:latin typeface="GoudyOlSt BT" pitchFamily="18" charset="0"/>
              </a:rPr>
              <a:t>	The People of the State do not yield their 	sovereignty to public agencies, and the People insist 	on remaining informed so that they may retain 	control over the agencies they have created.</a:t>
            </a:r>
          </a:p>
        </p:txBody>
      </p:sp>
      <p:pic>
        <p:nvPicPr>
          <p:cNvPr id="6150" name="Picture 6" descr="CG6E"/>
          <p:cNvPicPr>
            <a:picLocks noChangeAspect="1" noChangeArrowheads="1"/>
          </p:cNvPicPr>
          <p:nvPr/>
        </p:nvPicPr>
        <p:blipFill>
          <a:blip r:embed="rId2" cstate="print"/>
          <a:srcRect/>
          <a:stretch>
            <a:fillRect/>
          </a:stretch>
        </p:blipFill>
        <p:spPr bwMode="auto">
          <a:xfrm>
            <a:off x="228600" y="304800"/>
            <a:ext cx="2057400" cy="205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dissolve">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743200" y="381000"/>
            <a:ext cx="6248400" cy="1600200"/>
          </a:xfrm>
        </p:spPr>
        <p:txBody>
          <a:bodyPr/>
          <a:lstStyle/>
          <a:p>
            <a:r>
              <a:rPr lang="en-US" sz="3200" b="1" dirty="0" smtClean="0">
                <a:latin typeface="Bailey Sans ITC TT" pitchFamily="2" charset="0"/>
              </a:rPr>
              <a:t>  PURPOSE </a:t>
            </a:r>
            <a:r>
              <a:rPr lang="en-US" sz="3200" b="1" dirty="0">
                <a:latin typeface="Bailey Sans ITC TT" pitchFamily="2" charset="0"/>
              </a:rPr>
              <a:t>AND SCOPE; BASIC AUTHORITIES</a:t>
            </a:r>
            <a:br>
              <a:rPr lang="en-US" sz="3200" b="1" dirty="0">
                <a:latin typeface="Bailey Sans ITC TT" pitchFamily="2" charset="0"/>
              </a:rPr>
            </a:br>
            <a:r>
              <a:rPr lang="en-US" sz="2800" b="1" dirty="0">
                <a:latin typeface="Bailey Sans ITC TT" pitchFamily="2" charset="0"/>
              </a:rPr>
              <a:t>[CA Gov. Code § 54950 </a:t>
            </a:r>
            <a:r>
              <a:rPr lang="en-US" sz="2800" b="1" u="sng" dirty="0">
                <a:latin typeface="Bailey Sans ITC TT" pitchFamily="2" charset="0"/>
              </a:rPr>
              <a:t>et seq</a:t>
            </a:r>
            <a:r>
              <a:rPr lang="en-US" sz="2800" b="1" dirty="0">
                <a:latin typeface="Bailey Sans ITC TT" pitchFamily="2" charset="0"/>
              </a:rPr>
              <a:t>.]</a:t>
            </a:r>
            <a:r>
              <a:rPr lang="en-US" sz="2800" b="1" dirty="0"/>
              <a:t> </a:t>
            </a:r>
            <a:r>
              <a:rPr lang="en-US" sz="2800" b="1" dirty="0">
                <a:latin typeface="Bailey Sans ITC TT" pitchFamily="2" charset="0"/>
              </a:rPr>
              <a:t>(Cont.)</a:t>
            </a:r>
          </a:p>
        </p:txBody>
      </p:sp>
      <p:sp>
        <p:nvSpPr>
          <p:cNvPr id="7171" name="Rectangle 3"/>
          <p:cNvSpPr>
            <a:spLocks noGrp="1" noChangeArrowheads="1"/>
          </p:cNvSpPr>
          <p:nvPr>
            <p:ph type="body" idx="1"/>
          </p:nvPr>
        </p:nvSpPr>
        <p:spPr>
          <a:xfrm>
            <a:off x="533400" y="2514600"/>
            <a:ext cx="8077200" cy="3429000"/>
          </a:xfrm>
        </p:spPr>
        <p:txBody>
          <a:bodyPr/>
          <a:lstStyle/>
          <a:p>
            <a:pPr indent="3175" algn="just">
              <a:buFontTx/>
              <a:buNone/>
            </a:pPr>
            <a:r>
              <a:rPr lang="en-US" sz="2800" dirty="0">
                <a:latin typeface="GoudyOlSt BT" pitchFamily="18" charset="0"/>
              </a:rPr>
              <a:t>The Brown Act is intended to ensure the public’s right to attend public agency meetings to facilitate public participation in all phases of local government decision-making, and to curb misuse of the democratic process by secret legislation of public bodies. </a:t>
            </a:r>
          </a:p>
          <a:p>
            <a:pPr indent="3175" algn="just">
              <a:buFontTx/>
              <a:buNone/>
            </a:pPr>
            <a:r>
              <a:rPr lang="en-US" sz="2800" b="1" u="sng" dirty="0">
                <a:latin typeface="GoudyOlSt BT" pitchFamily="18" charset="0"/>
              </a:rPr>
              <a:t>Exception</a:t>
            </a:r>
            <a:r>
              <a:rPr lang="en-US" sz="2800" b="1" dirty="0">
                <a:latin typeface="GoudyOlSt BT" pitchFamily="18" charset="0"/>
              </a:rPr>
              <a:t>:</a:t>
            </a:r>
            <a:r>
              <a:rPr lang="en-US" sz="2800" dirty="0">
                <a:latin typeface="GoudyOlSt BT" pitchFamily="18" charset="0"/>
              </a:rPr>
              <a:t>  Closed sessions (construed narrowly).</a:t>
            </a:r>
          </a:p>
        </p:txBody>
      </p:sp>
      <p:pic>
        <p:nvPicPr>
          <p:cNvPr id="7174" name="Picture 6" descr="j0439345"/>
          <p:cNvPicPr>
            <a:picLocks noChangeAspect="1" noChangeArrowheads="1"/>
          </p:cNvPicPr>
          <p:nvPr/>
        </p:nvPicPr>
        <p:blipFill>
          <a:blip r:embed="rId2" cstate="print"/>
          <a:srcRect/>
          <a:stretch>
            <a:fillRect/>
          </a:stretch>
        </p:blipFill>
        <p:spPr bwMode="auto">
          <a:xfrm>
            <a:off x="304800" y="152400"/>
            <a:ext cx="2438400" cy="2209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 calcmode="lin" valueType="num">
                                      <p:cBhvr>
                                        <p:cTn id="9" dur="500" fill="hold"/>
                                        <p:tgtEl>
                                          <p:spTgt spid="7174"/>
                                        </p:tgtEl>
                                        <p:attrNameLst>
                                          <p:attrName>style.rotation</p:attrName>
                                        </p:attrNameLst>
                                      </p:cBhvr>
                                      <p:tavLst>
                                        <p:tav tm="0">
                                          <p:val>
                                            <p:fltVal val="360"/>
                                          </p:val>
                                        </p:tav>
                                        <p:tav tm="100000">
                                          <p:val>
                                            <p:fltVal val="0"/>
                                          </p:val>
                                        </p:tav>
                                      </p:tavLst>
                                    </p:anim>
                                    <p:animEffect transition="in" filter="fade">
                                      <p:cBhvr>
                                        <p:cTn id="10"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67000" y="381000"/>
            <a:ext cx="6248400" cy="990600"/>
          </a:xfrm>
        </p:spPr>
        <p:txBody>
          <a:bodyPr/>
          <a:lstStyle/>
          <a:p>
            <a:r>
              <a:rPr lang="en-US" b="1" dirty="0" smtClean="0">
                <a:latin typeface="Bailey Sans ITC TT" pitchFamily="2" charset="0"/>
              </a:rPr>
              <a:t>“</a:t>
            </a:r>
            <a:r>
              <a:rPr lang="en-US" b="1" dirty="0">
                <a:latin typeface="Bailey Sans ITC TT" pitchFamily="2" charset="0"/>
              </a:rPr>
              <a:t>MEETINGS”</a:t>
            </a:r>
          </a:p>
        </p:txBody>
      </p:sp>
      <p:sp>
        <p:nvSpPr>
          <p:cNvPr id="9219" name="Rectangle 3"/>
          <p:cNvSpPr>
            <a:spLocks noGrp="1" noChangeArrowheads="1"/>
          </p:cNvSpPr>
          <p:nvPr>
            <p:ph type="body" idx="1"/>
          </p:nvPr>
        </p:nvSpPr>
        <p:spPr>
          <a:xfrm>
            <a:off x="457200" y="2286000"/>
            <a:ext cx="8458200" cy="3581400"/>
          </a:xfrm>
        </p:spPr>
        <p:txBody>
          <a:bodyPr/>
          <a:lstStyle/>
          <a:p>
            <a:pPr marL="914400" indent="-685800">
              <a:lnSpc>
                <a:spcPct val="80000"/>
              </a:lnSpc>
              <a:buFontTx/>
              <a:buNone/>
            </a:pPr>
            <a:endParaRPr lang="en-US" sz="2400"/>
          </a:p>
          <a:p>
            <a:pPr marL="914400" indent="-685800">
              <a:lnSpc>
                <a:spcPct val="80000"/>
              </a:lnSpc>
              <a:buFontTx/>
              <a:buNone/>
            </a:pPr>
            <a:r>
              <a:rPr lang="en-US" sz="2000">
                <a:latin typeface="GoudyOlSt BT" pitchFamily="18" charset="0"/>
              </a:rPr>
              <a:t>Meetings of a legislative body are subject to the Brown Act.</a:t>
            </a:r>
          </a:p>
          <a:p>
            <a:pPr marL="914400" indent="-685800">
              <a:lnSpc>
                <a:spcPct val="80000"/>
              </a:lnSpc>
              <a:buFontTx/>
              <a:buNone/>
            </a:pPr>
            <a:r>
              <a:rPr lang="en-US" sz="2000" b="1">
                <a:latin typeface="GoudyOlSt BT" pitchFamily="18" charset="0"/>
              </a:rPr>
              <a:t>A.	</a:t>
            </a:r>
            <a:r>
              <a:rPr lang="en-US" sz="2000" b="1" u="sng">
                <a:latin typeface="GoudyOlSt BT" pitchFamily="18" charset="0"/>
              </a:rPr>
              <a:t>Scope</a:t>
            </a:r>
            <a:r>
              <a:rPr lang="en-US" sz="2000" b="1">
                <a:latin typeface="GoudyOlSt BT" pitchFamily="18" charset="0"/>
              </a:rPr>
              <a:t>:</a:t>
            </a:r>
          </a:p>
          <a:p>
            <a:pPr marL="914400" indent="-685800">
              <a:lnSpc>
                <a:spcPct val="80000"/>
              </a:lnSpc>
              <a:buFontTx/>
              <a:buNone/>
            </a:pPr>
            <a:r>
              <a:rPr lang="en-US" sz="2000">
                <a:latin typeface="GoudyOlSt BT" pitchFamily="18" charset="0"/>
              </a:rPr>
              <a:t>	Any congregation of a majority of members 	of a legislative body at the same time and location to hear, discuss, deliberate or take any action.</a:t>
            </a:r>
          </a:p>
          <a:p>
            <a:pPr marL="914400" indent="-685800">
              <a:lnSpc>
                <a:spcPct val="80000"/>
              </a:lnSpc>
              <a:buFontTx/>
              <a:buAutoNum type="alphaUcPeriod" startAt="2"/>
            </a:pPr>
            <a:r>
              <a:rPr lang="en-US" sz="2000" b="1">
                <a:latin typeface="GoudyOlSt BT" pitchFamily="18" charset="0"/>
              </a:rPr>
              <a:t>“</a:t>
            </a:r>
            <a:r>
              <a:rPr lang="en-US" sz="2000" b="1" u="sng">
                <a:latin typeface="GoudyOlSt BT" pitchFamily="18" charset="0"/>
              </a:rPr>
              <a:t>Deliberations</a:t>
            </a:r>
            <a:r>
              <a:rPr lang="en-US" sz="2000" b="1">
                <a:latin typeface="GoudyOlSt BT" pitchFamily="18" charset="0"/>
              </a:rPr>
              <a:t>”</a:t>
            </a:r>
          </a:p>
          <a:p>
            <a:pPr marL="914400" indent="-685800">
              <a:lnSpc>
                <a:spcPct val="80000"/>
              </a:lnSpc>
              <a:buFontTx/>
              <a:buNone/>
            </a:pPr>
            <a:r>
              <a:rPr lang="en-US" sz="2000" b="1">
                <a:latin typeface="GoudyOlSt BT" pitchFamily="18" charset="0"/>
              </a:rPr>
              <a:t>	</a:t>
            </a:r>
            <a:r>
              <a:rPr lang="en-US" sz="2000">
                <a:latin typeface="GoudyOlSt BT" pitchFamily="18" charset="0"/>
              </a:rPr>
              <a:t>Collective acquisition and exchange of facts preliminary to the ultimate outcome.</a:t>
            </a:r>
          </a:p>
          <a:p>
            <a:pPr marL="914400" indent="-685800">
              <a:lnSpc>
                <a:spcPct val="80000"/>
              </a:lnSpc>
              <a:buFontTx/>
              <a:buNone/>
            </a:pPr>
            <a:r>
              <a:rPr lang="en-US" sz="2000" b="1">
                <a:latin typeface="GoudyOlSt BT" pitchFamily="18" charset="0"/>
              </a:rPr>
              <a:t>C.</a:t>
            </a:r>
            <a:r>
              <a:rPr lang="en-US" sz="2000">
                <a:latin typeface="GoudyOlSt BT" pitchFamily="18" charset="0"/>
              </a:rPr>
              <a:t>	</a:t>
            </a:r>
            <a:r>
              <a:rPr lang="en-US" sz="2000" b="1">
                <a:latin typeface="GoudyOlSt BT" pitchFamily="18" charset="0"/>
              </a:rPr>
              <a:t>“</a:t>
            </a:r>
            <a:r>
              <a:rPr lang="en-US" sz="2000" b="1" u="sng">
                <a:latin typeface="GoudyOlSt BT" pitchFamily="18" charset="0"/>
              </a:rPr>
              <a:t>Action Taken</a:t>
            </a:r>
            <a:r>
              <a:rPr lang="en-US" sz="2000" b="1">
                <a:latin typeface="GoudyOlSt BT" pitchFamily="18" charset="0"/>
              </a:rPr>
              <a:t>”</a:t>
            </a:r>
          </a:p>
          <a:p>
            <a:pPr marL="914400" indent="-685800">
              <a:lnSpc>
                <a:spcPct val="80000"/>
              </a:lnSpc>
              <a:buFontTx/>
              <a:buNone/>
            </a:pPr>
            <a:r>
              <a:rPr lang="en-US" sz="2000">
                <a:latin typeface="GoudyOlSt BT" pitchFamily="18" charset="0"/>
              </a:rPr>
              <a:t>	Collective decision; collective commitment or promise to make a positive or negative decision; actual vote.</a:t>
            </a:r>
          </a:p>
          <a:p>
            <a:pPr marL="914400" indent="-685800">
              <a:lnSpc>
                <a:spcPct val="80000"/>
              </a:lnSpc>
              <a:buFontTx/>
              <a:buNone/>
            </a:pPr>
            <a:endParaRPr lang="en-US" sz="2000">
              <a:latin typeface="GoudyOlSt BT" pitchFamily="18" charset="0"/>
            </a:endParaRPr>
          </a:p>
        </p:txBody>
      </p:sp>
      <p:pic>
        <p:nvPicPr>
          <p:cNvPr id="9224" name="Picture 8" descr="j0439588"/>
          <p:cNvPicPr>
            <a:picLocks noChangeAspect="1" noChangeArrowheads="1"/>
          </p:cNvPicPr>
          <p:nvPr/>
        </p:nvPicPr>
        <p:blipFill>
          <a:blip r:embed="rId2" cstate="print"/>
          <a:srcRect/>
          <a:stretch>
            <a:fillRect/>
          </a:stretch>
        </p:blipFill>
        <p:spPr bwMode="auto">
          <a:xfrm>
            <a:off x="381000" y="304800"/>
            <a:ext cx="25908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dissolve">
                                      <p:cBhvr>
                                        <p:cTn id="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Meeting?</a:t>
            </a:r>
            <a:endParaRPr lang="en-US" dirty="0"/>
          </a:p>
        </p:txBody>
      </p:sp>
      <p:sp>
        <p:nvSpPr>
          <p:cNvPr id="3" name="Content Placeholder 2"/>
          <p:cNvSpPr>
            <a:spLocks noGrp="1"/>
          </p:cNvSpPr>
          <p:nvPr>
            <p:ph idx="1"/>
          </p:nvPr>
        </p:nvSpPr>
        <p:spPr>
          <a:xfrm>
            <a:off x="685800" y="1447800"/>
            <a:ext cx="7772400" cy="4648200"/>
          </a:xfrm>
        </p:spPr>
        <p:txBody>
          <a:bodyPr/>
          <a:lstStyle/>
          <a:p>
            <a:r>
              <a:rPr lang="en-US" dirty="0" smtClean="0"/>
              <a:t>Definition: gathering of majority of members to hear or discuss any item of </a:t>
            </a:r>
            <a:r>
              <a:rPr lang="en-US" dirty="0" smtClean="0"/>
              <a:t>school business or </a:t>
            </a:r>
            <a:r>
              <a:rPr lang="en-US" dirty="0" smtClean="0"/>
              <a:t>potential business.</a:t>
            </a:r>
          </a:p>
          <a:p>
            <a:r>
              <a:rPr lang="en-US" dirty="0" smtClean="0"/>
              <a:t>Three types of meetings</a:t>
            </a:r>
          </a:p>
          <a:p>
            <a:pPr lvl="1"/>
            <a:r>
              <a:rPr lang="en-US" dirty="0" smtClean="0"/>
              <a:t>Regular: Regularly scheduled board meetings.  School must set time, place for regular meeting in </a:t>
            </a:r>
            <a:r>
              <a:rPr lang="en-US" dirty="0" smtClean="0"/>
              <a:t>by-laws or by resolutions.</a:t>
            </a:r>
            <a:endParaRPr lang="en-US" dirty="0" smtClean="0"/>
          </a:p>
          <a:p>
            <a:pPr lvl="1"/>
            <a:r>
              <a:rPr lang="en-US" dirty="0" smtClean="0"/>
              <a:t>Special: </a:t>
            </a:r>
            <a:r>
              <a:rPr lang="en-US" dirty="0" smtClean="0"/>
              <a:t>Meetings called by </a:t>
            </a:r>
            <a:r>
              <a:rPr lang="en-US" dirty="0" smtClean="0"/>
              <a:t>the chair or by agreement </a:t>
            </a:r>
            <a:r>
              <a:rPr lang="en-US" dirty="0" smtClean="0"/>
              <a:t>of a majority of board</a:t>
            </a:r>
          </a:p>
          <a:p>
            <a:pPr lvl="1"/>
            <a:r>
              <a:rPr lang="en-US" dirty="0" smtClean="0"/>
              <a:t>Emergency: </a:t>
            </a:r>
            <a:r>
              <a:rPr lang="en-US" dirty="0" smtClean="0"/>
              <a:t>Meetings </a:t>
            </a:r>
            <a:r>
              <a:rPr lang="en-US" dirty="0" smtClean="0"/>
              <a:t>to deal with emergencies</a:t>
            </a:r>
            <a:endParaRPr lang="en-US" dirty="0"/>
          </a:p>
        </p:txBody>
      </p:sp>
    </p:spTree>
    <p:extLst>
      <p:ext uri="{BB962C8B-B14F-4D97-AF65-F5344CB8AC3E}">
        <p14:creationId xmlns:p14="http://schemas.microsoft.com/office/powerpoint/2010/main" val="618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Briefings</a:t>
            </a:r>
            <a:endParaRPr lang="en-US" dirty="0"/>
          </a:p>
        </p:txBody>
      </p:sp>
      <p:sp>
        <p:nvSpPr>
          <p:cNvPr id="3" name="Content Placeholder 2"/>
          <p:cNvSpPr>
            <a:spLocks noGrp="1"/>
          </p:cNvSpPr>
          <p:nvPr>
            <p:ph idx="1"/>
          </p:nvPr>
        </p:nvSpPr>
        <p:spPr/>
        <p:txBody>
          <a:bodyPr/>
          <a:lstStyle/>
          <a:p>
            <a:r>
              <a:rPr lang="en-US" dirty="0" smtClean="0"/>
              <a:t>Collective briefings are not permitted.  Any briefings involving </a:t>
            </a:r>
            <a:r>
              <a:rPr lang="en-US" dirty="0" smtClean="0"/>
              <a:t>a </a:t>
            </a:r>
            <a:r>
              <a:rPr lang="en-US" dirty="0" smtClean="0"/>
              <a:t>majority </a:t>
            </a:r>
            <a:r>
              <a:rPr lang="en-US" dirty="0" smtClean="0"/>
              <a:t>of directors must be open to the public and satisfy the Brown Act’s notice and agenda requirements</a:t>
            </a:r>
          </a:p>
          <a:p>
            <a:r>
              <a:rPr lang="en-US" dirty="0" smtClean="0"/>
              <a:t>The Board </a:t>
            </a:r>
            <a:r>
              <a:rPr lang="en-US" dirty="0" smtClean="0"/>
              <a:t>cannot meet to discuss school business outside of a meeting without complying with agenda and notice requirements</a:t>
            </a:r>
            <a:endParaRPr lang="en-US" dirty="0"/>
          </a:p>
        </p:txBody>
      </p:sp>
    </p:spTree>
    <p:extLst>
      <p:ext uri="{BB962C8B-B14F-4D97-AF65-F5344CB8AC3E}">
        <p14:creationId xmlns:p14="http://schemas.microsoft.com/office/powerpoint/2010/main" val="3847766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Meetings</a:t>
            </a:r>
            <a:endParaRPr lang="en-US" dirty="0"/>
          </a:p>
        </p:txBody>
      </p:sp>
      <p:sp>
        <p:nvSpPr>
          <p:cNvPr id="3" name="Content Placeholder 2"/>
          <p:cNvSpPr>
            <a:spLocks noGrp="1"/>
          </p:cNvSpPr>
          <p:nvPr>
            <p:ph idx="1"/>
          </p:nvPr>
        </p:nvSpPr>
        <p:spPr/>
        <p:txBody>
          <a:bodyPr/>
          <a:lstStyle/>
          <a:p>
            <a:pPr marL="914400" indent="-685800">
              <a:lnSpc>
                <a:spcPct val="90000"/>
              </a:lnSpc>
              <a:spcBef>
                <a:spcPts val="576"/>
              </a:spcBef>
              <a:spcAft>
                <a:spcPts val="0"/>
              </a:spcAft>
            </a:pPr>
            <a:r>
              <a:rPr lang="en-US" sz="2400" dirty="0">
                <a:solidFill>
                  <a:srgbClr val="000000"/>
                </a:solidFill>
                <a:latin typeface="GoudyOlSt BT"/>
              </a:rPr>
              <a:t>Subject to some ground rules, the following occasions are not meetings:</a:t>
            </a:r>
            <a:endParaRPr lang="en-US" dirty="0"/>
          </a:p>
          <a:p>
            <a:pPr marL="1600200" indent="-512064">
              <a:lnSpc>
                <a:spcPct val="90000"/>
              </a:lnSpc>
              <a:spcBef>
                <a:spcPts val="480"/>
              </a:spcBef>
              <a:spcAft>
                <a:spcPts val="0"/>
              </a:spcAft>
            </a:pPr>
            <a:r>
              <a:rPr lang="en-US" sz="2000" dirty="0">
                <a:solidFill>
                  <a:srgbClr val="000000"/>
                </a:solidFill>
                <a:latin typeface="GoudyOlSt BT"/>
              </a:rPr>
              <a:t>Individual contacts or conversations</a:t>
            </a:r>
            <a:endParaRPr lang="en-US" dirty="0"/>
          </a:p>
          <a:p>
            <a:pPr marL="1600200" indent="-512064">
              <a:lnSpc>
                <a:spcPct val="90000"/>
              </a:lnSpc>
              <a:spcBef>
                <a:spcPts val="480"/>
              </a:spcBef>
              <a:spcAft>
                <a:spcPts val="0"/>
              </a:spcAft>
            </a:pPr>
            <a:r>
              <a:rPr lang="en-US" sz="2000" dirty="0">
                <a:solidFill>
                  <a:srgbClr val="000000"/>
                </a:solidFill>
                <a:latin typeface="GoudyOlSt BT"/>
              </a:rPr>
              <a:t>Conferences and similar gatherings, open to the public</a:t>
            </a:r>
            <a:endParaRPr lang="en-US" dirty="0"/>
          </a:p>
          <a:p>
            <a:pPr marL="1600200" indent="-512064">
              <a:lnSpc>
                <a:spcPct val="90000"/>
              </a:lnSpc>
              <a:spcBef>
                <a:spcPts val="480"/>
              </a:spcBef>
              <a:spcAft>
                <a:spcPts val="0"/>
              </a:spcAft>
            </a:pPr>
            <a:r>
              <a:rPr lang="en-US" sz="2000" dirty="0">
                <a:solidFill>
                  <a:srgbClr val="000000"/>
                </a:solidFill>
                <a:latin typeface="GoudyOlSt BT"/>
              </a:rPr>
              <a:t>Open and publicized meeting organized by a person or organization other than the local agency</a:t>
            </a:r>
            <a:endParaRPr lang="en-US" dirty="0"/>
          </a:p>
          <a:p>
            <a:pPr marL="1600200" indent="-512064">
              <a:lnSpc>
                <a:spcPct val="90000"/>
              </a:lnSpc>
              <a:spcBef>
                <a:spcPts val="480"/>
              </a:spcBef>
              <a:spcAft>
                <a:spcPts val="0"/>
              </a:spcAft>
            </a:pPr>
            <a:r>
              <a:rPr lang="en-US" sz="2000" dirty="0">
                <a:solidFill>
                  <a:srgbClr val="000000"/>
                </a:solidFill>
                <a:latin typeface="GoudyOlSt BT"/>
              </a:rPr>
              <a:t>Open and noticed meeting of:  (a) another body of the same local agency; or (b) a legislative body of another local agency.</a:t>
            </a:r>
            <a:endParaRPr lang="en-US" dirty="0"/>
          </a:p>
          <a:p>
            <a:pPr marL="1600200" indent="-512064">
              <a:lnSpc>
                <a:spcPct val="90000"/>
              </a:lnSpc>
              <a:spcBef>
                <a:spcPts val="480"/>
              </a:spcBef>
              <a:spcAft>
                <a:spcPts val="0"/>
              </a:spcAft>
            </a:pPr>
            <a:r>
              <a:rPr lang="en-US" sz="2000" dirty="0">
                <a:solidFill>
                  <a:srgbClr val="000000"/>
                </a:solidFill>
                <a:latin typeface="GoudyOlSt BT"/>
              </a:rPr>
              <a:t>Purely social or ceremonial occasions.</a:t>
            </a:r>
            <a:endParaRPr lang="en-US" dirty="0"/>
          </a:p>
          <a:p>
            <a:endParaRPr lang="en-US" dirty="0"/>
          </a:p>
        </p:txBody>
      </p:sp>
    </p:spTree>
    <p:extLst>
      <p:ext uri="{BB962C8B-B14F-4D97-AF65-F5344CB8AC3E}">
        <p14:creationId xmlns:p14="http://schemas.microsoft.com/office/powerpoint/2010/main" val="184299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Meetings</a:t>
            </a:r>
            <a:endParaRPr lang="en-US" dirty="0"/>
          </a:p>
        </p:txBody>
      </p:sp>
      <p:sp>
        <p:nvSpPr>
          <p:cNvPr id="3" name="Content Placeholder 2"/>
          <p:cNvSpPr>
            <a:spLocks noGrp="1"/>
          </p:cNvSpPr>
          <p:nvPr>
            <p:ph idx="1"/>
          </p:nvPr>
        </p:nvSpPr>
        <p:spPr/>
        <p:txBody>
          <a:bodyPr/>
          <a:lstStyle/>
          <a:p>
            <a:r>
              <a:rPr lang="en-US" dirty="0" smtClean="0"/>
              <a:t>Rule of Thumb:</a:t>
            </a:r>
          </a:p>
          <a:p>
            <a:r>
              <a:rPr lang="en-US" dirty="0" smtClean="0"/>
              <a:t>With all of the exceptions, Directors must not talk about school business at social/ceremonial/other event.</a:t>
            </a:r>
          </a:p>
          <a:p>
            <a:r>
              <a:rPr lang="en-US" dirty="0" smtClean="0"/>
              <a:t>The only time school business may be discussed is </a:t>
            </a:r>
            <a:r>
              <a:rPr lang="en-US" dirty="0" smtClean="0"/>
              <a:t>in a </a:t>
            </a:r>
            <a:r>
              <a:rPr lang="en-US" dirty="0" smtClean="0"/>
              <a:t>meeting properly noticed and on the agenda</a:t>
            </a:r>
            <a:endParaRPr lang="en-US" dirty="0"/>
          </a:p>
        </p:txBody>
      </p:sp>
    </p:spTree>
    <p:extLst>
      <p:ext uri="{BB962C8B-B14F-4D97-AF65-F5344CB8AC3E}">
        <p14:creationId xmlns:p14="http://schemas.microsoft.com/office/powerpoint/2010/main" val="3658202031"/>
      </p:ext>
    </p:extLst>
  </p:cSld>
  <p:clrMapOvr>
    <a:masterClrMapping/>
  </p:clrMapOvr>
</p:sld>
</file>

<file path=ppt/theme/theme1.xml><?xml version="1.0" encoding="utf-8"?>
<a:theme xmlns:a="http://schemas.openxmlformats.org/drawingml/2006/main" name="Firm PPT Template DLB 2006">
  <a:themeElements>
    <a:clrScheme name="Firm PPT Template DLB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irm PPT Template DLB 2006">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rm PPT Template DLB 2006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irm PPT Template DLB 2006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irm PPT Template DLB 2006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irm PPT Template DLB 2006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irm PPT Template DLB 20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irm PPT Template DLB 20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irm PPT Template DLB 20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Firm PPT Template DLB 2006</Template>
  <TotalTime>1528</TotalTime>
  <Words>1028</Words>
  <Application>Microsoft Office PowerPoint</Application>
  <PresentationFormat>On-screen Show (4:3)</PresentationFormat>
  <Paragraphs>145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Firm PPT Template DLB 2006</vt:lpstr>
      <vt:lpstr>  </vt:lpstr>
      <vt:lpstr>PowerPoint Presentation</vt:lpstr>
      <vt:lpstr>PURPOSE AND SCOPE; BASIC AUTHORITIES [CA Gov. Code § 54950 et seq.] </vt:lpstr>
      <vt:lpstr>  PURPOSE AND SCOPE; BASIC AUTHORITIES [CA Gov. Code § 54950 et seq.] (Cont.)</vt:lpstr>
      <vt:lpstr>“MEETINGS”</vt:lpstr>
      <vt:lpstr>What’s a Meeting?</vt:lpstr>
      <vt:lpstr>Collective Briefings</vt:lpstr>
      <vt:lpstr>Exceptions to Meetings</vt:lpstr>
      <vt:lpstr>Exceptions to Meetings</vt:lpstr>
      <vt:lpstr>Special Meetings</vt:lpstr>
      <vt:lpstr>Emergency Meetings</vt:lpstr>
      <vt:lpstr>Reach of the Brown Act</vt:lpstr>
      <vt:lpstr>Reach of the Brown Act</vt:lpstr>
      <vt:lpstr>“MEETINGS”</vt:lpstr>
      <vt:lpstr>Types of Serial Meetings</vt:lpstr>
      <vt:lpstr>Limit on Unilateral Communications</vt:lpstr>
      <vt:lpstr>Meeting Agendas</vt:lpstr>
      <vt:lpstr> NOTICE AND AGENDA REQUIREMENTS </vt:lpstr>
      <vt:lpstr>NOTICE AND AGENDA REQUIREMENTS </vt:lpstr>
      <vt:lpstr>NOTICE AND AGENDA REQUIREMENTS</vt:lpstr>
      <vt:lpstr>PERMISSIBLE CLOSED SESSIONS</vt:lpstr>
      <vt:lpstr>PERMISSIBLE CLOSED SESSIONS</vt:lpstr>
      <vt:lpstr>Location of Meetings</vt:lpstr>
      <vt:lpstr>Location of Meetings </vt:lpstr>
      <vt:lpstr>Permissible Close Sessions</vt:lpstr>
      <vt:lpstr>Minutes of Close Session</vt:lpstr>
      <vt:lpstr>Use of Teleconference</vt:lpstr>
      <vt:lpstr>ENFORCEMENT/REMEDIES</vt:lpstr>
      <vt:lpstr>PowerPoint Presentation</vt:lpstr>
    </vt:vector>
  </TitlesOfParts>
  <Company>Nordman Cormany Hair &amp; Compton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California Public Records Act</dc:title>
  <dc:creator>Sysadmin</dc:creator>
  <cp:lastModifiedBy>Brian L. Holman</cp:lastModifiedBy>
  <cp:revision>127</cp:revision>
  <cp:lastPrinted>2016-01-05T01:11:17Z</cp:lastPrinted>
  <dcterms:created xsi:type="dcterms:W3CDTF">2006-04-03T18:05:33Z</dcterms:created>
  <dcterms:modified xsi:type="dcterms:W3CDTF">2017-05-18T19:55:50Z</dcterms:modified>
</cp:coreProperties>
</file>