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 id="2147483665" r:id="rId2"/>
    <p:sldMasterId id="2147483666" r:id="rId3"/>
  </p:sldMasterIdLst>
  <p:notesMasterIdLst>
    <p:notesMasterId r:id="rId10"/>
  </p:notesMasterIdLst>
  <p:sldIdLst>
    <p:sldId id="256" r:id="rId4"/>
    <p:sldId id="257" r:id="rId5"/>
    <p:sldId id="258" r:id="rId6"/>
    <p:sldId id="259" r:id="rId7"/>
    <p:sldId id="260" r:id="rId8"/>
    <p:sldId id="261" r:id="rId9"/>
  </p:sldIdLst>
  <p:sldSz cx="9144000" cy="5143500" type="screen16x9"/>
  <p:notesSz cx="6858000" cy="9144000"/>
  <p:embeddedFontLst>
    <p:embeddedFont>
      <p:font typeface="Raleway" panose="020B0604020202020204" charset="0"/>
      <p:regular r:id="rId11"/>
      <p:bold r:id="rId12"/>
      <p:italic r:id="rId13"/>
      <p:boldItalic r:id="rId14"/>
    </p:embeddedFont>
    <p:embeddedFont>
      <p:font typeface="Calibri" panose="020F0502020204030204" pitchFamily="3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2" d="100"/>
          <a:sy n="112" d="100"/>
        </p:scale>
        <p:origin x="610"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Master" Target="slideMasters/slideMaster2.xml"/><Relationship Id="rId16" Type="http://schemas.openxmlformats.org/officeDocument/2006/relationships/font" Target="fonts/font6.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font" Target="fonts/font1.fntdata"/><Relationship Id="rId5" Type="http://schemas.openxmlformats.org/officeDocument/2006/relationships/slide" Target="slides/slide2.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font" Target="fonts/font4.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41846374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Here at The G.L.O.B.E. Academy we have begun creating a strategic plan to guide us through the next five years of growth and development.</a:t>
            </a:r>
            <a:endParaRPr/>
          </a:p>
        </p:txBody>
      </p:sp>
    </p:spTree>
    <p:extLst>
      <p:ext uri="{BB962C8B-B14F-4D97-AF65-F5344CB8AC3E}">
        <p14:creationId xmlns:p14="http://schemas.microsoft.com/office/powerpoint/2010/main" val="2254203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47c8d4177b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47c8d4177b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think of strategic planning as planning the best route to get our school to where we want to be in five years, based on where we are now.</a:t>
            </a:r>
            <a:endParaRPr/>
          </a:p>
        </p:txBody>
      </p:sp>
    </p:spTree>
    <p:extLst>
      <p:ext uri="{BB962C8B-B14F-4D97-AF65-F5344CB8AC3E}">
        <p14:creationId xmlns:p14="http://schemas.microsoft.com/office/powerpoint/2010/main" val="1760355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47e3f97184_0_10:notes"/>
          <p:cNvSpPr txBox="1">
            <a:spLocks noGrp="1"/>
          </p:cNvSpPr>
          <p:nvPr>
            <p:ph type="body" idx="1"/>
          </p:nvPr>
        </p:nvSpPr>
        <p:spPr>
          <a:xfrm>
            <a:off x="685800" y="4344025"/>
            <a:ext cx="5486400" cy="4114500"/>
          </a:xfrm>
          <a:prstGeom prst="rect">
            <a:avLst/>
          </a:prstGeom>
          <a:noFill/>
          <a:ln>
            <a:noFill/>
          </a:ln>
        </p:spPr>
        <p:txBody>
          <a:bodyPr spcFirstLastPara="1" wrap="square" lIns="89600" tIns="89600" rIns="89600" bIns="89600" anchor="ctr"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To create our strategic plan, we will ask ourselves several questions.  We’ll start with our intended impact.  What is most important for us to accomplish in the next five years?  Then we’ll make a plan to make that impact happen.  We’ll decide what strategic initiatives are needed, how our organization will have to grow and change, how we’ll need to spend our money, and how we’ll measure our success.</a:t>
            </a:r>
            <a:endParaRPr sz="1400">
              <a:solidFill>
                <a:schemeClr val="dk1"/>
              </a:solidFill>
            </a:endParaRPr>
          </a:p>
          <a:p>
            <a:pPr marL="0" lvl="0" indent="0" algn="l" rtl="0">
              <a:spcBef>
                <a:spcPts val="0"/>
              </a:spcBef>
              <a:spcAft>
                <a:spcPts val="0"/>
              </a:spcAft>
              <a:buNone/>
            </a:pPr>
            <a:endParaRPr sz="1400"/>
          </a:p>
        </p:txBody>
      </p:sp>
      <p:sp>
        <p:nvSpPr>
          <p:cNvPr id="103" name="Google Shape;103;g47e3f9718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246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480ac5e8ee_1_0:notes"/>
          <p:cNvSpPr txBox="1">
            <a:spLocks noGrp="1"/>
          </p:cNvSpPr>
          <p:nvPr>
            <p:ph type="body" idx="1"/>
          </p:nvPr>
        </p:nvSpPr>
        <p:spPr>
          <a:xfrm>
            <a:off x="685800" y="4344025"/>
            <a:ext cx="5486400" cy="4114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800">
                <a:solidFill>
                  <a:schemeClr val="dk1"/>
                </a:solidFill>
              </a:rPr>
              <a:t>Amara</a:t>
            </a:r>
            <a:endParaRPr sz="1800">
              <a:solidFill>
                <a:schemeClr val="dk1"/>
              </a:solidFill>
            </a:endParaRPr>
          </a:p>
          <a:p>
            <a:pPr marL="0" marR="0" lvl="0" indent="0" algn="l" rtl="0">
              <a:spcBef>
                <a:spcPts val="0"/>
              </a:spcBef>
              <a:spcAft>
                <a:spcPts val="0"/>
              </a:spcAft>
              <a:buClr>
                <a:schemeClr val="dk1"/>
              </a:buClr>
              <a:buSzPts val="1800"/>
              <a:buFont typeface="Arial"/>
              <a:buNone/>
            </a:pPr>
            <a:endParaRPr sz="1800">
              <a:solidFill>
                <a:schemeClr val="dk1"/>
              </a:solidFill>
            </a:endParaRPr>
          </a:p>
        </p:txBody>
      </p:sp>
      <p:sp>
        <p:nvSpPr>
          <p:cNvPr id="125" name="Google Shape;125;g480ac5e8ee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
            <a:headEnd type="none" w="sm" len="sm"/>
            <a:tailEnd type="none" w="sm" len="sm"/>
          </a:ln>
        </p:spPr>
      </p:sp>
    </p:spTree>
    <p:extLst>
      <p:ext uri="{BB962C8B-B14F-4D97-AF65-F5344CB8AC3E}">
        <p14:creationId xmlns:p14="http://schemas.microsoft.com/office/powerpoint/2010/main" val="2271928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480ac5e8ee_1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480ac5e8ee_1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42194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47c8d4177b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47c8d4177b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plan will be really important for everyone in our school community.  It will help us decide where to put our focus and energy.  It will help us decide what to do and what not to do.  So we want everyone to be part of the planning process.  We believe that’s how we’ll come out of it with the best possible plan to guide us into our future.  Staff will have three ways to share thoughts and ideas. 1. Complete the staff survey (which we will do today) 2. Share thoughts, ideas, and feedback on an ongoing basis through the strategic planning feedback form.  3. Review and provide feedback on a draft plan during a 90 minute working session on __ that will take the place of that week’s staff meeting.</a:t>
            </a:r>
            <a:endParaRPr/>
          </a:p>
        </p:txBody>
      </p:sp>
    </p:spTree>
    <p:extLst>
      <p:ext uri="{BB962C8B-B14F-4D97-AF65-F5344CB8AC3E}">
        <p14:creationId xmlns:p14="http://schemas.microsoft.com/office/powerpoint/2010/main" val="406638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55"/>
        <p:cNvGrpSpPr/>
        <p:nvPr/>
      </p:nvGrpSpPr>
      <p:grpSpPr>
        <a:xfrm>
          <a:off x="0" y="0"/>
          <a:ext cx="0" cy="0"/>
          <a:chOff x="0" y="0"/>
          <a:chExt cx="0" cy="0"/>
        </a:xfrm>
      </p:grpSpPr>
      <p:sp>
        <p:nvSpPr>
          <p:cNvPr id="56" name="Google Shape;56;p14"/>
          <p:cNvSpPr txBox="1">
            <a:spLocks noGrp="1"/>
          </p:cNvSpPr>
          <p:nvPr>
            <p:ph type="title"/>
          </p:nvPr>
        </p:nvSpPr>
        <p:spPr>
          <a:xfrm>
            <a:off x="457204" y="205980"/>
            <a:ext cx="8229600" cy="8574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4400" b="0" i="0" u="none" strike="noStrike" cap="none">
                <a:solidFill>
                  <a:srgbClr val="00A500"/>
                </a:solidFill>
                <a:latin typeface="Calibri"/>
                <a:ea typeface="Calibri"/>
                <a:cs typeface="Calibri"/>
                <a:sym typeface="Calibri"/>
              </a:defRPr>
            </a:lvl1pPr>
            <a:lvl2pPr marL="0" marR="0" lvl="1" indent="0" algn="l" rtl="0">
              <a:spcBef>
                <a:spcPts val="0"/>
              </a:spcBef>
              <a:spcAft>
                <a:spcPts val="0"/>
              </a:spcAft>
              <a:buSzPts val="1400"/>
              <a:buNone/>
              <a:defRPr sz="4400" b="0" i="0" u="none" strike="noStrike" cap="none">
                <a:solidFill>
                  <a:srgbClr val="00A500"/>
                </a:solidFill>
                <a:latin typeface="Calibri"/>
                <a:ea typeface="Calibri"/>
                <a:cs typeface="Calibri"/>
                <a:sym typeface="Calibri"/>
              </a:defRPr>
            </a:lvl2pPr>
            <a:lvl3pPr marL="0" marR="0" lvl="2" indent="0" algn="l" rtl="0">
              <a:spcBef>
                <a:spcPts val="0"/>
              </a:spcBef>
              <a:spcAft>
                <a:spcPts val="0"/>
              </a:spcAft>
              <a:buSzPts val="1400"/>
              <a:buNone/>
              <a:defRPr sz="4400" b="0" i="0" u="none" strike="noStrike" cap="none">
                <a:solidFill>
                  <a:srgbClr val="00A500"/>
                </a:solidFill>
                <a:latin typeface="Calibri"/>
                <a:ea typeface="Calibri"/>
                <a:cs typeface="Calibri"/>
                <a:sym typeface="Calibri"/>
              </a:defRPr>
            </a:lvl3pPr>
            <a:lvl4pPr marL="0" marR="0" lvl="3" indent="0" algn="l" rtl="0">
              <a:spcBef>
                <a:spcPts val="0"/>
              </a:spcBef>
              <a:spcAft>
                <a:spcPts val="0"/>
              </a:spcAft>
              <a:buSzPts val="1400"/>
              <a:buNone/>
              <a:defRPr sz="4400" b="0" i="0" u="none" strike="noStrike" cap="none">
                <a:solidFill>
                  <a:srgbClr val="00A500"/>
                </a:solidFill>
                <a:latin typeface="Calibri"/>
                <a:ea typeface="Calibri"/>
                <a:cs typeface="Calibri"/>
                <a:sym typeface="Calibri"/>
              </a:defRPr>
            </a:lvl4pPr>
            <a:lvl5pPr marL="0" marR="0" lvl="4" indent="0" algn="l" rtl="0">
              <a:spcBef>
                <a:spcPts val="0"/>
              </a:spcBef>
              <a:spcAft>
                <a:spcPts val="0"/>
              </a:spcAft>
              <a:buSzPts val="1400"/>
              <a:buNone/>
              <a:defRPr sz="4400" b="0" i="0" u="none" strike="noStrike" cap="none">
                <a:solidFill>
                  <a:srgbClr val="00A500"/>
                </a:solidFill>
                <a:latin typeface="Calibri"/>
                <a:ea typeface="Calibri"/>
                <a:cs typeface="Calibri"/>
                <a:sym typeface="Calibri"/>
              </a:defRPr>
            </a:lvl5pPr>
            <a:lvl6pPr marL="457200" marR="0" lvl="5" indent="0" algn="l" rtl="0">
              <a:spcBef>
                <a:spcPts val="0"/>
              </a:spcBef>
              <a:spcAft>
                <a:spcPts val="0"/>
              </a:spcAft>
              <a:buSzPts val="1400"/>
              <a:buNone/>
              <a:defRPr sz="4400" b="0" i="0" u="none" strike="noStrike" cap="none">
                <a:solidFill>
                  <a:srgbClr val="00A500"/>
                </a:solidFill>
                <a:latin typeface="Calibri"/>
                <a:ea typeface="Calibri"/>
                <a:cs typeface="Calibri"/>
                <a:sym typeface="Calibri"/>
              </a:defRPr>
            </a:lvl6pPr>
            <a:lvl7pPr marL="914400" marR="0" lvl="6" indent="0" algn="l" rtl="0">
              <a:spcBef>
                <a:spcPts val="0"/>
              </a:spcBef>
              <a:spcAft>
                <a:spcPts val="0"/>
              </a:spcAft>
              <a:buSzPts val="1400"/>
              <a:buNone/>
              <a:defRPr sz="4400" b="0" i="0" u="none" strike="noStrike" cap="none">
                <a:solidFill>
                  <a:srgbClr val="00A500"/>
                </a:solidFill>
                <a:latin typeface="Calibri"/>
                <a:ea typeface="Calibri"/>
                <a:cs typeface="Calibri"/>
                <a:sym typeface="Calibri"/>
              </a:defRPr>
            </a:lvl7pPr>
            <a:lvl8pPr marL="1371600" marR="0" lvl="7" indent="0" algn="l" rtl="0">
              <a:spcBef>
                <a:spcPts val="0"/>
              </a:spcBef>
              <a:spcAft>
                <a:spcPts val="0"/>
              </a:spcAft>
              <a:buSzPts val="1400"/>
              <a:buNone/>
              <a:defRPr sz="4400" b="0" i="0" u="none" strike="noStrike" cap="none">
                <a:solidFill>
                  <a:srgbClr val="00A500"/>
                </a:solidFill>
                <a:latin typeface="Calibri"/>
                <a:ea typeface="Calibri"/>
                <a:cs typeface="Calibri"/>
                <a:sym typeface="Calibri"/>
              </a:defRPr>
            </a:lvl8pPr>
            <a:lvl9pPr marL="1828800" marR="0" lvl="8" indent="0" algn="l" rtl="0">
              <a:spcBef>
                <a:spcPts val="0"/>
              </a:spcBef>
              <a:spcAft>
                <a:spcPts val="0"/>
              </a:spcAft>
              <a:buSzPts val="1400"/>
              <a:buNone/>
              <a:defRPr sz="4400" b="0" i="0" u="none" strike="noStrike" cap="none">
                <a:solidFill>
                  <a:srgbClr val="00A500"/>
                </a:solidFill>
                <a:latin typeface="Calibri"/>
                <a:ea typeface="Calibri"/>
                <a:cs typeface="Calibri"/>
                <a:sym typeface="Calibri"/>
              </a:defRPr>
            </a:lvl9pPr>
          </a:lstStyle>
          <a:p>
            <a:endParaRPr/>
          </a:p>
        </p:txBody>
      </p:sp>
      <p:sp>
        <p:nvSpPr>
          <p:cNvPr id="57" name="Google Shape;57;p14"/>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rgbClr val="898989"/>
                </a:solidFill>
                <a:latin typeface="Calibri"/>
                <a:ea typeface="Calibri"/>
                <a:cs typeface="Calibri"/>
                <a:sym typeface="Calibri"/>
              </a:defRPr>
            </a:lvl1pPr>
            <a:lvl2pPr marL="455612" marR="0" lvl="1"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2812" marR="0" lvl="2"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0012" marR="0" lvl="3"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7212" marR="0" lvl="4"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4412" marR="0" lvl="5"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3198812" marR="0" lvl="6"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4570412" marR="0" lvl="7"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6399212" marR="0" lvl="8"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8" name="Google Shape;58;p14"/>
          <p:cNvSpPr txBox="1">
            <a:spLocks noGrp="1"/>
          </p:cNvSpPr>
          <p:nvPr>
            <p:ph type="ftr" idx="11"/>
          </p:nvPr>
        </p:nvSpPr>
        <p:spPr>
          <a:xfrm>
            <a:off x="3205162" y="4782740"/>
            <a:ext cx="2895600" cy="2739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L="455612" marR="0" lvl="1"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2812" marR="0" lvl="2"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0012" marR="0" lvl="3"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7212" marR="0" lvl="4"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4412" marR="0" lvl="5"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3198812" marR="0" lvl="6"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4570412" marR="0" lvl="7"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6399212" marR="0" lvl="8"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Google Shape;59;p14"/>
          <p:cNvSpPr txBox="1">
            <a:spLocks noGrp="1"/>
          </p:cNvSpPr>
          <p:nvPr>
            <p:ph type="sldNum" idx="12"/>
          </p:nvPr>
        </p:nvSpPr>
        <p:spPr>
          <a:xfrm>
            <a:off x="6816725" y="4782740"/>
            <a:ext cx="2133600" cy="2739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Calibri"/>
              <a:buNone/>
              <a:defRPr sz="1800" b="0" i="0" u="none">
                <a:solidFill>
                  <a:srgbClr val="000000"/>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800"/>
              <a:buFont typeface="Calibri"/>
              <a:buNone/>
              <a:defRPr sz="1800" b="0" i="0" u="none">
                <a:solidFill>
                  <a:srgbClr val="000000"/>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800"/>
              <a:buFont typeface="Calibri"/>
              <a:buNone/>
              <a:defRPr sz="1800" b="0" i="0" u="none">
                <a:solidFill>
                  <a:srgbClr val="000000"/>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800"/>
              <a:buFont typeface="Calibri"/>
              <a:buNone/>
              <a:defRPr sz="1800" b="0" i="0" u="none">
                <a:solidFill>
                  <a:srgbClr val="000000"/>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800"/>
              <a:buFont typeface="Calibri"/>
              <a:buNone/>
              <a:defRPr sz="1800" b="0" i="0" u="none">
                <a:solidFill>
                  <a:srgbClr val="000000"/>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800"/>
              <a:buFont typeface="Calibri"/>
              <a:buNone/>
              <a:defRPr sz="1800" b="0" i="0" u="none">
                <a:solidFill>
                  <a:srgbClr val="000000"/>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800"/>
              <a:buFont typeface="Calibri"/>
              <a:buNone/>
              <a:defRPr sz="1800" b="0" i="0" u="none">
                <a:solidFill>
                  <a:srgbClr val="000000"/>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800"/>
              <a:buFont typeface="Calibri"/>
              <a:buNone/>
              <a:defRPr sz="1800" b="0" i="0" u="none">
                <a:solidFill>
                  <a:srgbClr val="000000"/>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800"/>
              <a:buFont typeface="Calibri"/>
              <a:buNone/>
              <a:defRPr sz="1800" b="0" i="0" u="none">
                <a:solidFill>
                  <a:srgbClr val="000000"/>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4"/>
        <p:cNvGrpSpPr/>
        <p:nvPr/>
      </p:nvGrpSpPr>
      <p:grpSpPr>
        <a:xfrm>
          <a:off x="0" y="0"/>
          <a:ext cx="0" cy="0"/>
          <a:chOff x="0" y="0"/>
          <a:chExt cx="0" cy="0"/>
        </a:xfrm>
      </p:grpSpPr>
      <p:sp>
        <p:nvSpPr>
          <p:cNvPr id="65" name="Google Shape;65;p16"/>
          <p:cNvSpPr txBox="1">
            <a:spLocks noGrp="1"/>
          </p:cNvSpPr>
          <p:nvPr>
            <p:ph type="title"/>
          </p:nvPr>
        </p:nvSpPr>
        <p:spPr>
          <a:xfrm>
            <a:off x="457202" y="31363"/>
            <a:ext cx="8229600" cy="857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1pPr>
            <a:lvl2pPr marR="0" lvl="1" algn="l" rtl="0">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2pPr>
            <a:lvl3pPr marR="0" lvl="2" algn="l" rtl="0">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3pPr>
            <a:lvl4pPr marR="0" lvl="3" algn="l" rtl="0">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4pPr>
            <a:lvl5pPr marR="0" lvl="4" algn="l" rtl="0">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5pPr>
            <a:lvl6pPr marR="0" lvl="5" algn="l" rtl="0">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6pPr>
            <a:lvl7pPr marR="0" lvl="6" algn="l" rtl="0">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7pPr>
            <a:lvl8pPr marR="0" lvl="7" algn="l" rtl="0">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8pPr>
            <a:lvl9pPr marR="0" lvl="8" algn="l" rtl="0">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9pPr>
          </a:lstStyle>
          <a:p>
            <a:endParaRPr/>
          </a:p>
        </p:txBody>
      </p:sp>
      <p:sp>
        <p:nvSpPr>
          <p:cNvPr id="66" name="Google Shape;66;p16"/>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7" name="Google Shape;67;p16"/>
          <p:cNvSpPr txBox="1">
            <a:spLocks noGrp="1"/>
          </p:cNvSpPr>
          <p:nvPr>
            <p:ph type="ftr" idx="11"/>
          </p:nvPr>
        </p:nvSpPr>
        <p:spPr>
          <a:xfrm>
            <a:off x="3205161" y="4782740"/>
            <a:ext cx="2895600" cy="2739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8" name="Google Shape;68;p16"/>
          <p:cNvSpPr txBox="1">
            <a:spLocks noGrp="1"/>
          </p:cNvSpPr>
          <p:nvPr>
            <p:ph type="sldNum" idx="12"/>
          </p:nvPr>
        </p:nvSpPr>
        <p:spPr>
          <a:xfrm>
            <a:off x="6816725" y="4782740"/>
            <a:ext cx="2133600" cy="2739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69"/>
        <p:cNvGrpSpPr/>
        <p:nvPr/>
      </p:nvGrpSpPr>
      <p:grpSpPr>
        <a:xfrm>
          <a:off x="0" y="0"/>
          <a:ext cx="0" cy="0"/>
          <a:chOff x="0" y="0"/>
          <a:chExt cx="0" cy="0"/>
        </a:xfrm>
      </p:grpSpPr>
      <p:sp>
        <p:nvSpPr>
          <p:cNvPr id="70" name="Google Shape;70;p17"/>
          <p:cNvSpPr txBox="1">
            <a:spLocks noGrp="1"/>
          </p:cNvSpPr>
          <p:nvPr>
            <p:ph type="title"/>
          </p:nvPr>
        </p:nvSpPr>
        <p:spPr>
          <a:xfrm>
            <a:off x="109859" y="1822799"/>
            <a:ext cx="6397800" cy="548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lt1"/>
              </a:buClr>
              <a:buSzPts val="3700"/>
              <a:buFont typeface="Calibri"/>
              <a:buNone/>
              <a:defRPr sz="3700" b="0" i="0" u="none" strike="noStrike" cap="none">
                <a:solidFill>
                  <a:schemeClr val="lt1"/>
                </a:solidFill>
                <a:latin typeface="Calibri"/>
                <a:ea typeface="Calibri"/>
                <a:cs typeface="Calibri"/>
                <a:sym typeface="Calibri"/>
              </a:defRPr>
            </a:lvl1pPr>
            <a:lvl2pPr marR="0" lvl="1" algn="l" rtl="0">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2pPr>
            <a:lvl3pPr marR="0" lvl="2" algn="l" rtl="0">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3pPr>
            <a:lvl4pPr marR="0" lvl="3" algn="l" rtl="0">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4pPr>
            <a:lvl5pPr marR="0" lvl="4" algn="l" rtl="0">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5pPr>
            <a:lvl6pPr marR="0" lvl="5" algn="l" rtl="0">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6pPr>
            <a:lvl7pPr marR="0" lvl="6" algn="l" rtl="0">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7pPr>
            <a:lvl8pPr marR="0" lvl="7" algn="l" rtl="0">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8pPr>
            <a:lvl9pPr marR="0" lvl="8" algn="l" rtl="0">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9pPr>
          </a:lstStyle>
          <a:p>
            <a:endParaRPr/>
          </a:p>
        </p:txBody>
      </p:sp>
      <p:sp>
        <p:nvSpPr>
          <p:cNvPr id="71" name="Google Shape;71;p17"/>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2" name="Google Shape;72;p17"/>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3" name="Google Shape;73;p17"/>
          <p:cNvSpPr txBox="1">
            <a:spLocks noGrp="1"/>
          </p:cNvSpPr>
          <p:nvPr>
            <p:ph type="sldNum" idx="12"/>
          </p:nvPr>
        </p:nvSpPr>
        <p:spPr>
          <a:xfrm>
            <a:off x="6553200" y="4767263"/>
            <a:ext cx="2133600" cy="273900"/>
          </a:xfrm>
          <a:prstGeom prst="rect">
            <a:avLst/>
          </a:prstGeom>
          <a:noFill/>
          <a:ln>
            <a:noFill/>
          </a:ln>
        </p:spPr>
        <p:txBody>
          <a:bodyPr spcFirstLastPara="1" wrap="square" lIns="85150" tIns="42575" rIns="85150" bIns="42575" anchor="t" anchorCtr="0">
            <a:noAutofit/>
          </a:bodyPr>
          <a:lstStyle>
            <a:lvl1pPr marL="0" marR="0" lvl="0" indent="0" algn="r"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1pPr>
            <a:lvl2pPr marL="0" marR="0" lvl="1" indent="0" algn="r"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2pPr>
            <a:lvl3pPr marL="0" marR="0" lvl="2" indent="0" algn="r"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3pPr>
            <a:lvl4pPr marL="0" marR="0" lvl="3" indent="0" algn="r"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4pPr>
            <a:lvl5pPr marL="0" marR="0" lvl="4" indent="0" algn="r"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5pPr>
            <a:lvl6pPr marL="0" marR="0" lvl="5" indent="0" algn="r"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6pPr>
            <a:lvl7pPr marL="0" marR="0" lvl="6" indent="0" algn="r"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7pPr>
            <a:lvl8pPr marL="0" marR="0" lvl="7" indent="0" algn="r"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8pPr>
            <a:lvl9pPr marL="0" marR="0" lvl="8" indent="0" algn="r" rtl="0">
              <a:lnSpc>
                <a:spcPct val="100000"/>
              </a:lnSpc>
              <a:spcBef>
                <a:spcPts val="0"/>
              </a:spcBef>
              <a:spcAft>
                <a:spcPts val="0"/>
              </a:spcAft>
              <a:buClr>
                <a:schemeClr val="dk1"/>
              </a:buClr>
              <a:buSzPts val="450"/>
              <a:buFont typeface="Calibri"/>
              <a:buNone/>
              <a:defRPr sz="1800" b="0" i="0" u="none" strike="noStrike" cap="none">
                <a:solidFill>
                  <a:schemeClr val="dk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74"/>
        <p:cNvGrpSpPr/>
        <p:nvPr/>
      </p:nvGrpSpPr>
      <p:grpSpPr>
        <a:xfrm>
          <a:off x="0" y="0"/>
          <a:ext cx="0" cy="0"/>
          <a:chOff x="0" y="0"/>
          <a:chExt cx="0" cy="0"/>
        </a:xfrm>
      </p:grpSpPr>
      <p:sp>
        <p:nvSpPr>
          <p:cNvPr id="75" name="Google Shape;75;p18"/>
          <p:cNvSpPr txBox="1">
            <a:spLocks noGrp="1"/>
          </p:cNvSpPr>
          <p:nvPr>
            <p:ph type="title"/>
          </p:nvPr>
        </p:nvSpPr>
        <p:spPr>
          <a:xfrm>
            <a:off x="457204" y="205979"/>
            <a:ext cx="8229600" cy="8574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1pPr>
            <a:lvl2pPr marR="0" lvl="1" algn="l" rtl="0">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2pPr>
            <a:lvl3pPr marR="0" lvl="2" algn="l" rtl="0">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3pPr>
            <a:lvl4pPr marR="0" lvl="3" algn="l" rtl="0">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4pPr>
            <a:lvl5pPr marR="0" lvl="4" algn="l" rtl="0">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5pPr>
            <a:lvl6pPr marR="0" lvl="5" algn="l" rtl="0">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6pPr>
            <a:lvl7pPr marR="0" lvl="6" algn="l" rtl="0">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7pPr>
            <a:lvl8pPr marR="0" lvl="7" algn="l" rtl="0">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8pPr>
            <a:lvl9pPr marR="0" lvl="8" algn="l" rtl="0">
              <a:spcBef>
                <a:spcPts val="0"/>
              </a:spcBef>
              <a:spcAft>
                <a:spcPts val="0"/>
              </a:spcAft>
              <a:buClr>
                <a:srgbClr val="00A500"/>
              </a:buClr>
              <a:buSzPts val="4400"/>
              <a:buFont typeface="Calibri"/>
              <a:buNone/>
              <a:defRPr sz="4400" b="0" i="0" u="none" strike="noStrike" cap="none">
                <a:solidFill>
                  <a:srgbClr val="00A500"/>
                </a:solidFill>
                <a:latin typeface="Calibri"/>
                <a:ea typeface="Calibri"/>
                <a:cs typeface="Calibri"/>
                <a:sym typeface="Calibri"/>
              </a:defRPr>
            </a:lvl9pPr>
          </a:lstStyle>
          <a:p>
            <a:endParaRPr/>
          </a:p>
        </p:txBody>
      </p:sp>
      <p:sp>
        <p:nvSpPr>
          <p:cNvPr id="76" name="Google Shape;76;p18"/>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7" name="Google Shape;77;p18"/>
          <p:cNvSpPr txBox="1">
            <a:spLocks noGrp="1"/>
          </p:cNvSpPr>
          <p:nvPr>
            <p:ph type="ftr" idx="11"/>
          </p:nvPr>
        </p:nvSpPr>
        <p:spPr>
          <a:xfrm>
            <a:off x="3205161" y="4782740"/>
            <a:ext cx="2895600" cy="2739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8" name="Google Shape;78;p18"/>
          <p:cNvSpPr txBox="1">
            <a:spLocks noGrp="1"/>
          </p:cNvSpPr>
          <p:nvPr>
            <p:ph type="sldNum" idx="12"/>
          </p:nvPr>
        </p:nvSpPr>
        <p:spPr>
          <a:xfrm>
            <a:off x="6816725" y="4782740"/>
            <a:ext cx="2133600" cy="2739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9"/>
        <p:cNvGrpSpPr/>
        <p:nvPr/>
      </p:nvGrpSpPr>
      <p:grpSpPr>
        <a:xfrm>
          <a:off x="0" y="0"/>
          <a:ext cx="0" cy="0"/>
          <a:chOff x="0" y="0"/>
          <a:chExt cx="0" cy="0"/>
        </a:xfrm>
      </p:grpSpPr>
      <p:sp>
        <p:nvSpPr>
          <p:cNvPr id="80" name="Google Shape;80;p19"/>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rtl="0">
              <a:spcBef>
                <a:spcPts val="0"/>
              </a:spcBef>
              <a:spcAft>
                <a:spcPts val="0"/>
              </a:spcAft>
              <a:buSzPts val="1800"/>
              <a:buFont typeface="Arial"/>
              <a:buNone/>
              <a:defRPr sz="1800"/>
            </a:lvl2pPr>
            <a:lvl3pPr lvl="2" rtl="0">
              <a:spcBef>
                <a:spcPts val="0"/>
              </a:spcBef>
              <a:spcAft>
                <a:spcPts val="0"/>
              </a:spcAft>
              <a:buSzPts val="1800"/>
              <a:buFont typeface="Arial"/>
              <a:buNone/>
              <a:defRPr sz="1800"/>
            </a:lvl3pPr>
            <a:lvl4pPr lvl="3" rtl="0">
              <a:spcBef>
                <a:spcPts val="0"/>
              </a:spcBef>
              <a:spcAft>
                <a:spcPts val="0"/>
              </a:spcAft>
              <a:buSzPts val="1800"/>
              <a:buFont typeface="Arial"/>
              <a:buNone/>
              <a:defRPr sz="1800"/>
            </a:lvl4pPr>
            <a:lvl5pPr lvl="4" rtl="0">
              <a:spcBef>
                <a:spcPts val="0"/>
              </a:spcBef>
              <a:spcAft>
                <a:spcPts val="0"/>
              </a:spcAft>
              <a:buSzPts val="1800"/>
              <a:buFont typeface="Arial"/>
              <a:buNone/>
              <a:defRPr sz="1800"/>
            </a:lvl5pPr>
            <a:lvl6pPr lvl="5" rtl="0">
              <a:spcBef>
                <a:spcPts val="0"/>
              </a:spcBef>
              <a:spcAft>
                <a:spcPts val="0"/>
              </a:spcAft>
              <a:buSzPts val="1800"/>
              <a:buFont typeface="Arial"/>
              <a:buNone/>
              <a:defRPr sz="1800"/>
            </a:lvl6pPr>
            <a:lvl7pPr lvl="6" rtl="0">
              <a:spcBef>
                <a:spcPts val="0"/>
              </a:spcBef>
              <a:spcAft>
                <a:spcPts val="0"/>
              </a:spcAft>
              <a:buSzPts val="1800"/>
              <a:buFont typeface="Arial"/>
              <a:buNone/>
              <a:defRPr sz="1800"/>
            </a:lvl7pPr>
            <a:lvl8pPr lvl="7" rtl="0">
              <a:spcBef>
                <a:spcPts val="0"/>
              </a:spcBef>
              <a:spcAft>
                <a:spcPts val="0"/>
              </a:spcAft>
              <a:buSzPts val="1800"/>
              <a:buFont typeface="Arial"/>
              <a:buNone/>
              <a:defRPr sz="1800"/>
            </a:lvl8pPr>
            <a:lvl9pPr lvl="8" rtl="0">
              <a:spcBef>
                <a:spcPts val="0"/>
              </a:spcBef>
              <a:spcAft>
                <a:spcPts val="0"/>
              </a:spcAft>
              <a:buSzPts val="1800"/>
              <a:buFont typeface="Arial"/>
              <a:buNone/>
              <a:defRPr sz="1800"/>
            </a:lvl9pPr>
          </a:lstStyle>
          <a:p>
            <a:endParaRPr/>
          </a:p>
        </p:txBody>
      </p:sp>
      <p:sp>
        <p:nvSpPr>
          <p:cNvPr id="81" name="Google Shape;81;p19"/>
          <p:cNvSpPr txBox="1">
            <a:spLocks noGrp="1"/>
          </p:cNvSpPr>
          <p:nvPr>
            <p:ph type="body" idx="1"/>
          </p:nvPr>
        </p:nvSpPr>
        <p:spPr>
          <a:xfrm>
            <a:off x="457200" y="1200150"/>
            <a:ext cx="8229600" cy="3394500"/>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2" name="Google Shape;82;p19"/>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3" name="Google Shape;83;p19"/>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4" name="Google Shape;84;p19"/>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3.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pic>
        <p:nvPicPr>
          <p:cNvPr id="51" name="Google Shape;51;p13"/>
          <p:cNvPicPr preferRelativeResize="0"/>
          <p:nvPr/>
        </p:nvPicPr>
        <p:blipFill rotWithShape="1">
          <a:blip r:embed="rId3">
            <a:alphaModFix/>
          </a:blip>
          <a:srcRect/>
          <a:stretch/>
        </p:blipFill>
        <p:spPr>
          <a:xfrm>
            <a:off x="328612" y="4526756"/>
            <a:ext cx="1660188" cy="455371"/>
          </a:xfrm>
          <a:prstGeom prst="rect">
            <a:avLst/>
          </a:prstGeom>
          <a:noFill/>
          <a:ln>
            <a:noFill/>
          </a:ln>
        </p:spPr>
      </p:pic>
      <p:sp>
        <p:nvSpPr>
          <p:cNvPr id="52" name="Google Shape;52;p13"/>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rgbClr val="898989"/>
                </a:solidFill>
                <a:latin typeface="Calibri"/>
                <a:ea typeface="Calibri"/>
                <a:cs typeface="Calibri"/>
                <a:sym typeface="Calibri"/>
              </a:defRPr>
            </a:lvl1pPr>
            <a:lvl2pPr marL="455612" marR="0" lvl="1"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2812" marR="0" lvl="2"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0012" marR="0" lvl="3"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7212" marR="0" lvl="4"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4412" marR="0" lvl="5"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3198812" marR="0" lvl="6"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4570412" marR="0" lvl="7"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6399212" marR="0" lvl="8"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ftr" idx="11"/>
          </p:nvPr>
        </p:nvSpPr>
        <p:spPr>
          <a:xfrm>
            <a:off x="3205162" y="4782740"/>
            <a:ext cx="2895600" cy="2739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L="455612" marR="0" lvl="1"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2812" marR="0" lvl="2"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0012" marR="0" lvl="3"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7212" marR="0" lvl="4"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4412" marR="0" lvl="5"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3198812" marR="0" lvl="6"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4570412" marR="0" lvl="7"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6399212" marR="0" lvl="8" indent="158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sldNum" idx="12"/>
          </p:nvPr>
        </p:nvSpPr>
        <p:spPr>
          <a:xfrm>
            <a:off x="6816725" y="4782740"/>
            <a:ext cx="2133600" cy="2739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Calibri"/>
              <a:buNone/>
              <a:defRPr sz="1800" b="0" i="0" u="none">
                <a:solidFill>
                  <a:srgbClr val="000000"/>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800"/>
              <a:buFont typeface="Calibri"/>
              <a:buNone/>
              <a:defRPr sz="1800" b="0" i="0" u="none">
                <a:solidFill>
                  <a:srgbClr val="000000"/>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800"/>
              <a:buFont typeface="Calibri"/>
              <a:buNone/>
              <a:defRPr sz="1800" b="0" i="0" u="none">
                <a:solidFill>
                  <a:srgbClr val="000000"/>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800"/>
              <a:buFont typeface="Calibri"/>
              <a:buNone/>
              <a:defRPr sz="1800" b="0" i="0" u="none">
                <a:solidFill>
                  <a:srgbClr val="000000"/>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800"/>
              <a:buFont typeface="Calibri"/>
              <a:buNone/>
              <a:defRPr sz="1800" b="0" i="0" u="none">
                <a:solidFill>
                  <a:srgbClr val="000000"/>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800"/>
              <a:buFont typeface="Calibri"/>
              <a:buNone/>
              <a:defRPr sz="1800" b="0" i="0" u="none">
                <a:solidFill>
                  <a:srgbClr val="000000"/>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800"/>
              <a:buFont typeface="Calibri"/>
              <a:buNone/>
              <a:defRPr sz="1800" b="0" i="0" u="none">
                <a:solidFill>
                  <a:srgbClr val="000000"/>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800"/>
              <a:buFont typeface="Calibri"/>
              <a:buNone/>
              <a:defRPr sz="1800" b="0" i="0" u="none">
                <a:solidFill>
                  <a:srgbClr val="000000"/>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800"/>
              <a:buFont typeface="Calibri"/>
              <a:buNone/>
              <a:defRPr sz="1800" b="0" i="0" u="none">
                <a:solidFill>
                  <a:srgbClr val="000000"/>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sz="1400">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0"/>
        <p:cNvGrpSpPr/>
        <p:nvPr/>
      </p:nvGrpSpPr>
      <p:grpSpPr>
        <a:xfrm>
          <a:off x="0" y="0"/>
          <a:ext cx="0" cy="0"/>
          <a:chOff x="0" y="0"/>
          <a:chExt cx="0" cy="0"/>
        </a:xfrm>
      </p:grpSpPr>
      <p:sp>
        <p:nvSpPr>
          <p:cNvPr id="61" name="Google Shape;61;p15"/>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898989"/>
              </a:buClr>
              <a:buSzPts val="1800"/>
              <a:buFont typeface="Calibri"/>
              <a:buNone/>
              <a:defRPr sz="18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2" name="Google Shape;62;p15"/>
          <p:cNvSpPr txBox="1">
            <a:spLocks noGrp="1"/>
          </p:cNvSpPr>
          <p:nvPr>
            <p:ph type="ftr" idx="11"/>
          </p:nvPr>
        </p:nvSpPr>
        <p:spPr>
          <a:xfrm>
            <a:off x="3205161" y="4782740"/>
            <a:ext cx="2895600" cy="2739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3" name="Google Shape;63;p15"/>
          <p:cNvSpPr txBox="1">
            <a:spLocks noGrp="1"/>
          </p:cNvSpPr>
          <p:nvPr>
            <p:ph type="sldNum" idx="12"/>
          </p:nvPr>
        </p:nvSpPr>
        <p:spPr>
          <a:xfrm>
            <a:off x="6816725" y="4782740"/>
            <a:ext cx="2133600" cy="2739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450"/>
              <a:buFont typeface="Calibri"/>
              <a:buNone/>
              <a:defRPr sz="1800" b="0" i="0" u="none" strike="noStrike" cap="none">
                <a:solidFill>
                  <a:srgbClr val="000000"/>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0"/>
          <p:cNvSpPr txBox="1"/>
          <p:nvPr/>
        </p:nvSpPr>
        <p:spPr>
          <a:xfrm>
            <a:off x="1302000" y="1009800"/>
            <a:ext cx="6540000" cy="3123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latin typeface="Raleway"/>
                <a:ea typeface="Raleway"/>
                <a:cs typeface="Raleway"/>
                <a:sym typeface="Raleway"/>
              </a:rPr>
              <a:t>2019-2024 Strategic Plan</a:t>
            </a:r>
            <a:endParaRPr sz="3000">
              <a:latin typeface="Raleway"/>
              <a:ea typeface="Raleway"/>
              <a:cs typeface="Raleway"/>
              <a:sym typeface="Raleway"/>
            </a:endParaRPr>
          </a:p>
          <a:p>
            <a:pPr marL="0" lvl="0" indent="0" algn="l" rtl="0">
              <a:spcBef>
                <a:spcPts val="0"/>
              </a:spcBef>
              <a:spcAft>
                <a:spcPts val="0"/>
              </a:spcAft>
              <a:buNone/>
            </a:pPr>
            <a:r>
              <a:rPr lang="en" sz="6000" b="1">
                <a:latin typeface="Raleway"/>
                <a:ea typeface="Raleway"/>
                <a:cs typeface="Raleway"/>
                <a:sym typeface="Raleway"/>
              </a:rPr>
              <a:t>The GLOBE Academy</a:t>
            </a:r>
            <a:endParaRPr sz="6000" b="1">
              <a:latin typeface="Raleway"/>
              <a:ea typeface="Raleway"/>
              <a:cs typeface="Raleway"/>
              <a:sym typeface="Raleway"/>
            </a:endParaRPr>
          </a:p>
        </p:txBody>
      </p:sp>
      <p:pic>
        <p:nvPicPr>
          <p:cNvPr id="90" name="Google Shape;90;p20"/>
          <p:cNvPicPr preferRelativeResize="0"/>
          <p:nvPr/>
        </p:nvPicPr>
        <p:blipFill>
          <a:blip r:embed="rId3">
            <a:alphaModFix/>
          </a:blip>
          <a:stretch>
            <a:fillRect/>
          </a:stretch>
        </p:blipFill>
        <p:spPr>
          <a:xfrm>
            <a:off x="5170225" y="2647013"/>
            <a:ext cx="3524250" cy="23526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pic>
        <p:nvPicPr>
          <p:cNvPr id="95" name="Google Shape;95;p21"/>
          <p:cNvPicPr preferRelativeResize="0"/>
          <p:nvPr/>
        </p:nvPicPr>
        <p:blipFill rotWithShape="1">
          <a:blip r:embed="rId3">
            <a:alphaModFix/>
          </a:blip>
          <a:srcRect t="2334"/>
          <a:stretch/>
        </p:blipFill>
        <p:spPr>
          <a:xfrm>
            <a:off x="2621925" y="663950"/>
            <a:ext cx="4604075" cy="4496750"/>
          </a:xfrm>
          <a:prstGeom prst="rect">
            <a:avLst/>
          </a:prstGeom>
          <a:noFill/>
          <a:ln>
            <a:noFill/>
          </a:ln>
        </p:spPr>
      </p:pic>
      <p:sp>
        <p:nvSpPr>
          <p:cNvPr id="96" name="Google Shape;96;p21"/>
          <p:cNvSpPr txBox="1"/>
          <p:nvPr/>
        </p:nvSpPr>
        <p:spPr>
          <a:xfrm>
            <a:off x="539450" y="1237775"/>
            <a:ext cx="1016100" cy="60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a:latin typeface="Raleway"/>
                <a:ea typeface="Raleway"/>
                <a:cs typeface="Raleway"/>
                <a:sym typeface="Raleway"/>
              </a:rPr>
              <a:t>Now</a:t>
            </a:r>
            <a:endParaRPr sz="3000" b="1">
              <a:latin typeface="Raleway"/>
              <a:ea typeface="Raleway"/>
              <a:cs typeface="Raleway"/>
              <a:sym typeface="Raleway"/>
            </a:endParaRPr>
          </a:p>
        </p:txBody>
      </p:sp>
      <p:cxnSp>
        <p:nvCxnSpPr>
          <p:cNvPr id="97" name="Google Shape;97;p21"/>
          <p:cNvCxnSpPr>
            <a:stCxn id="96" idx="3"/>
          </p:cNvCxnSpPr>
          <p:nvPr/>
        </p:nvCxnSpPr>
        <p:spPr>
          <a:xfrm rot="10800000" flipH="1">
            <a:off x="1555550" y="1467725"/>
            <a:ext cx="991200" cy="71100"/>
          </a:xfrm>
          <a:prstGeom prst="straightConnector1">
            <a:avLst/>
          </a:prstGeom>
          <a:noFill/>
          <a:ln w="76200" cap="flat" cmpd="sng">
            <a:solidFill>
              <a:srgbClr val="000000"/>
            </a:solidFill>
            <a:prstDash val="solid"/>
            <a:round/>
            <a:headEnd type="none" w="med" len="med"/>
            <a:tailEnd type="triangle" w="med" len="med"/>
          </a:ln>
        </p:spPr>
      </p:cxnSp>
      <p:sp>
        <p:nvSpPr>
          <p:cNvPr id="98" name="Google Shape;98;p21"/>
          <p:cNvSpPr txBox="1"/>
          <p:nvPr/>
        </p:nvSpPr>
        <p:spPr>
          <a:xfrm>
            <a:off x="7226000" y="1750250"/>
            <a:ext cx="1191900" cy="60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a:latin typeface="Raleway"/>
                <a:ea typeface="Raleway"/>
                <a:cs typeface="Raleway"/>
                <a:sym typeface="Raleway"/>
              </a:rPr>
              <a:t>2024</a:t>
            </a:r>
            <a:endParaRPr sz="3000" b="1">
              <a:latin typeface="Raleway"/>
              <a:ea typeface="Raleway"/>
              <a:cs typeface="Raleway"/>
              <a:sym typeface="Raleway"/>
            </a:endParaRPr>
          </a:p>
        </p:txBody>
      </p:sp>
      <p:cxnSp>
        <p:nvCxnSpPr>
          <p:cNvPr id="99" name="Google Shape;99;p21"/>
          <p:cNvCxnSpPr>
            <a:stCxn id="98" idx="2"/>
            <a:endCxn id="95" idx="3"/>
          </p:cNvCxnSpPr>
          <p:nvPr/>
        </p:nvCxnSpPr>
        <p:spPr>
          <a:xfrm flipH="1">
            <a:off x="7225850" y="2352350"/>
            <a:ext cx="596100" cy="560100"/>
          </a:xfrm>
          <a:prstGeom prst="straightConnector1">
            <a:avLst/>
          </a:prstGeom>
          <a:noFill/>
          <a:ln w="76200" cap="flat" cmpd="sng">
            <a:solidFill>
              <a:srgbClr val="000000"/>
            </a:solidFill>
            <a:prstDash val="solid"/>
            <a:round/>
            <a:headEnd type="none" w="med" len="med"/>
            <a:tailEnd type="triangle" w="med" len="med"/>
          </a:ln>
        </p:spPr>
      </p:cxnSp>
      <p:sp>
        <p:nvSpPr>
          <p:cNvPr id="100" name="Google Shape;100;p21"/>
          <p:cNvSpPr txBox="1">
            <a:spLocks noGrp="1"/>
          </p:cNvSpPr>
          <p:nvPr>
            <p:ph type="title" idx="4294967295"/>
          </p:nvPr>
        </p:nvSpPr>
        <p:spPr>
          <a:xfrm>
            <a:off x="457200" y="194072"/>
            <a:ext cx="8229600" cy="857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E6100"/>
              </a:buClr>
              <a:buSzPts val="2400"/>
              <a:buFont typeface="Calibri"/>
              <a:buNone/>
            </a:pPr>
            <a:r>
              <a:rPr lang="en" sz="2400" b="1">
                <a:solidFill>
                  <a:srgbClr val="FE6100"/>
                </a:solidFill>
              </a:rPr>
              <a:t>What is strategic planning?</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2"/>
          <p:cNvSpPr txBox="1">
            <a:spLocks noGrp="1"/>
          </p:cNvSpPr>
          <p:nvPr>
            <p:ph type="title"/>
          </p:nvPr>
        </p:nvSpPr>
        <p:spPr>
          <a:xfrm>
            <a:off x="457200" y="194072"/>
            <a:ext cx="8229600" cy="857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E6100"/>
              </a:buClr>
              <a:buSzPts val="2400"/>
              <a:buFont typeface="Calibri"/>
              <a:buNone/>
            </a:pPr>
            <a:r>
              <a:rPr lang="en" sz="2400" b="1">
                <a:solidFill>
                  <a:srgbClr val="FE6100"/>
                </a:solidFill>
              </a:rPr>
              <a:t>Components of the Strategic Planning Process</a:t>
            </a:r>
            <a:endParaRPr/>
          </a:p>
        </p:txBody>
      </p:sp>
      <p:sp>
        <p:nvSpPr>
          <p:cNvPr id="106" name="Google Shape;106;p22"/>
          <p:cNvSpPr txBox="1"/>
          <p:nvPr/>
        </p:nvSpPr>
        <p:spPr>
          <a:xfrm>
            <a:off x="1170950" y="149344"/>
            <a:ext cx="6021600" cy="527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22"/>
          <p:cNvSpPr/>
          <p:nvPr/>
        </p:nvSpPr>
        <p:spPr>
          <a:xfrm>
            <a:off x="2079235" y="905471"/>
            <a:ext cx="2109000" cy="570600"/>
          </a:xfrm>
          <a:prstGeom prst="rect">
            <a:avLst/>
          </a:prstGeom>
          <a:solidFill>
            <a:srgbClr val="FE6100"/>
          </a:solidFill>
          <a:ln>
            <a:noFill/>
          </a:ln>
        </p:spPr>
        <p:txBody>
          <a:bodyPr spcFirstLastPara="1" wrap="square" lIns="15150" tIns="0" rIns="15150" bIns="0" anchor="ctr" anchorCtr="0">
            <a:noAutofit/>
          </a:bodyPr>
          <a:lstStyle/>
          <a:p>
            <a:pPr marL="0" marR="0" lvl="0" indent="0" algn="ctr" rtl="0">
              <a:spcBef>
                <a:spcPts val="0"/>
              </a:spcBef>
              <a:spcAft>
                <a:spcPts val="0"/>
              </a:spcAft>
              <a:buNone/>
            </a:pPr>
            <a:r>
              <a:rPr lang="en" sz="2000" b="1">
                <a:solidFill>
                  <a:srgbClr val="FFFFFF"/>
                </a:solidFill>
                <a:latin typeface="Calibri"/>
                <a:ea typeface="Calibri"/>
                <a:cs typeface="Calibri"/>
                <a:sym typeface="Calibri"/>
              </a:rPr>
              <a:t>Intended Impact</a:t>
            </a:r>
            <a:endParaRPr sz="2000" b="1">
              <a:solidFill>
                <a:srgbClr val="FFFFFF"/>
              </a:solidFill>
              <a:latin typeface="Calibri"/>
              <a:ea typeface="Calibri"/>
              <a:cs typeface="Calibri"/>
              <a:sym typeface="Calibri"/>
            </a:endParaRPr>
          </a:p>
        </p:txBody>
      </p:sp>
      <p:sp>
        <p:nvSpPr>
          <p:cNvPr id="108" name="Google Shape;108;p22"/>
          <p:cNvSpPr/>
          <p:nvPr/>
        </p:nvSpPr>
        <p:spPr>
          <a:xfrm>
            <a:off x="5247024" y="905471"/>
            <a:ext cx="2109000" cy="570600"/>
          </a:xfrm>
          <a:prstGeom prst="rect">
            <a:avLst/>
          </a:prstGeom>
          <a:solidFill>
            <a:srgbClr val="FE6100"/>
          </a:solidFill>
          <a:ln>
            <a:noFill/>
          </a:ln>
        </p:spPr>
        <p:txBody>
          <a:bodyPr spcFirstLastPara="1" wrap="square" lIns="15150" tIns="0" rIns="15150" bIns="0" anchor="ctr" anchorCtr="0">
            <a:noAutofit/>
          </a:bodyPr>
          <a:lstStyle/>
          <a:p>
            <a:pPr marL="0" marR="0" lvl="0" indent="0" algn="ctr" rtl="0">
              <a:spcBef>
                <a:spcPts val="0"/>
              </a:spcBef>
              <a:spcAft>
                <a:spcPts val="0"/>
              </a:spcAft>
              <a:buNone/>
            </a:pPr>
            <a:r>
              <a:rPr lang="en" sz="2000" b="1">
                <a:solidFill>
                  <a:srgbClr val="FFFFFF"/>
                </a:solidFill>
                <a:latin typeface="Calibri"/>
                <a:ea typeface="Calibri"/>
                <a:cs typeface="Calibri"/>
                <a:sym typeface="Calibri"/>
              </a:rPr>
              <a:t>Theory of Change</a:t>
            </a:r>
            <a:endParaRPr sz="2000" b="1">
              <a:solidFill>
                <a:srgbClr val="FFFFFF"/>
              </a:solidFill>
              <a:latin typeface="Calibri"/>
              <a:ea typeface="Calibri"/>
              <a:cs typeface="Calibri"/>
              <a:sym typeface="Calibri"/>
            </a:endParaRPr>
          </a:p>
        </p:txBody>
      </p:sp>
      <p:sp>
        <p:nvSpPr>
          <p:cNvPr id="109" name="Google Shape;109;p22"/>
          <p:cNvSpPr/>
          <p:nvPr/>
        </p:nvSpPr>
        <p:spPr>
          <a:xfrm>
            <a:off x="1694326" y="3090161"/>
            <a:ext cx="2134200" cy="570600"/>
          </a:xfrm>
          <a:prstGeom prst="rect">
            <a:avLst/>
          </a:prstGeom>
          <a:solidFill>
            <a:srgbClr val="6E6E6E"/>
          </a:solidFill>
          <a:ln>
            <a:noFill/>
          </a:ln>
        </p:spPr>
        <p:txBody>
          <a:bodyPr spcFirstLastPara="1" wrap="square" lIns="15150" tIns="0" rIns="15150" bIns="0" anchor="ctr" anchorCtr="0">
            <a:noAutofit/>
          </a:bodyPr>
          <a:lstStyle/>
          <a:p>
            <a:pPr marL="0" marR="0" lvl="0" indent="0" algn="ctr" rtl="0">
              <a:spcBef>
                <a:spcPts val="0"/>
              </a:spcBef>
              <a:spcAft>
                <a:spcPts val="0"/>
              </a:spcAft>
              <a:buNone/>
            </a:pPr>
            <a:r>
              <a:rPr lang="en" sz="2000" b="1">
                <a:solidFill>
                  <a:srgbClr val="FFFFFF"/>
                </a:solidFill>
                <a:latin typeface="Calibri"/>
                <a:ea typeface="Calibri"/>
                <a:cs typeface="Calibri"/>
                <a:sym typeface="Calibri"/>
              </a:rPr>
              <a:t>Organization</a:t>
            </a:r>
            <a:endParaRPr sz="2000" b="1">
              <a:solidFill>
                <a:srgbClr val="FFFFFF"/>
              </a:solidFill>
              <a:latin typeface="Calibri"/>
              <a:ea typeface="Calibri"/>
              <a:cs typeface="Calibri"/>
              <a:sym typeface="Calibri"/>
            </a:endParaRPr>
          </a:p>
        </p:txBody>
      </p:sp>
      <p:sp>
        <p:nvSpPr>
          <p:cNvPr id="110" name="Google Shape;110;p22"/>
          <p:cNvSpPr/>
          <p:nvPr/>
        </p:nvSpPr>
        <p:spPr>
          <a:xfrm>
            <a:off x="5725684" y="3090161"/>
            <a:ext cx="2070900" cy="570600"/>
          </a:xfrm>
          <a:prstGeom prst="rect">
            <a:avLst/>
          </a:prstGeom>
          <a:solidFill>
            <a:srgbClr val="6E6E6E"/>
          </a:solidFill>
          <a:ln>
            <a:noFill/>
          </a:ln>
        </p:spPr>
        <p:txBody>
          <a:bodyPr spcFirstLastPara="1" wrap="square" lIns="15150" tIns="0" rIns="15150" bIns="0" anchor="ctr" anchorCtr="0">
            <a:noAutofit/>
          </a:bodyPr>
          <a:lstStyle/>
          <a:p>
            <a:pPr marL="0" marR="0" lvl="0" indent="0" algn="ctr" rtl="0">
              <a:spcBef>
                <a:spcPts val="0"/>
              </a:spcBef>
              <a:spcAft>
                <a:spcPts val="0"/>
              </a:spcAft>
              <a:buNone/>
            </a:pPr>
            <a:r>
              <a:rPr lang="en" sz="2000" b="1">
                <a:solidFill>
                  <a:srgbClr val="FFFFFF"/>
                </a:solidFill>
                <a:latin typeface="Calibri"/>
                <a:ea typeface="Calibri"/>
                <a:cs typeface="Calibri"/>
                <a:sym typeface="Calibri"/>
              </a:rPr>
              <a:t>Finances</a:t>
            </a:r>
            <a:endParaRPr sz="2000" b="1">
              <a:solidFill>
                <a:srgbClr val="FFFFFF"/>
              </a:solidFill>
              <a:latin typeface="Calibri"/>
              <a:ea typeface="Calibri"/>
              <a:cs typeface="Calibri"/>
              <a:sym typeface="Calibri"/>
            </a:endParaRPr>
          </a:p>
        </p:txBody>
      </p:sp>
      <p:sp>
        <p:nvSpPr>
          <p:cNvPr id="111" name="Google Shape;111;p22"/>
          <p:cNvSpPr/>
          <p:nvPr/>
        </p:nvSpPr>
        <p:spPr>
          <a:xfrm>
            <a:off x="1816900" y="3898182"/>
            <a:ext cx="5912400" cy="318600"/>
          </a:xfrm>
          <a:prstGeom prst="rect">
            <a:avLst/>
          </a:prstGeom>
          <a:solidFill>
            <a:srgbClr val="AFBCD8"/>
          </a:solidFill>
          <a:ln>
            <a:noFill/>
          </a:ln>
        </p:spPr>
        <p:txBody>
          <a:bodyPr spcFirstLastPara="1" wrap="square" lIns="15150" tIns="0" rIns="15150" bIns="0" anchor="ctr" anchorCtr="0">
            <a:noAutofit/>
          </a:bodyPr>
          <a:lstStyle/>
          <a:p>
            <a:pPr marL="0" marR="0" lvl="0" indent="0" algn="ctr" rtl="0">
              <a:spcBef>
                <a:spcPts val="0"/>
              </a:spcBef>
              <a:spcAft>
                <a:spcPts val="0"/>
              </a:spcAft>
              <a:buNone/>
            </a:pPr>
            <a:r>
              <a:rPr lang="en" sz="2000" b="1">
                <a:solidFill>
                  <a:srgbClr val="FFFFFF"/>
                </a:solidFill>
                <a:latin typeface="Calibri"/>
                <a:ea typeface="Calibri"/>
                <a:cs typeface="Calibri"/>
                <a:sym typeface="Calibri"/>
              </a:rPr>
              <a:t>Performance metrics</a:t>
            </a:r>
            <a:endParaRPr sz="2000" b="1">
              <a:solidFill>
                <a:srgbClr val="FFFFFF"/>
              </a:solidFill>
              <a:latin typeface="Calibri"/>
              <a:ea typeface="Calibri"/>
              <a:cs typeface="Calibri"/>
              <a:sym typeface="Calibri"/>
            </a:endParaRPr>
          </a:p>
        </p:txBody>
      </p:sp>
      <p:sp>
        <p:nvSpPr>
          <p:cNvPr id="112" name="Google Shape;112;p22"/>
          <p:cNvSpPr/>
          <p:nvPr/>
        </p:nvSpPr>
        <p:spPr>
          <a:xfrm>
            <a:off x="7344450" y="910238"/>
            <a:ext cx="1718400" cy="642900"/>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2592" y="20962"/>
                </a:moveTo>
                <a:lnTo>
                  <a:pt x="11492" y="51833"/>
                </a:lnTo>
              </a:path>
            </a:pathLst>
          </a:custGeom>
          <a:noFill/>
          <a:ln>
            <a:noFill/>
          </a:ln>
        </p:spPr>
        <p:txBody>
          <a:bodyPr spcFirstLastPara="1" wrap="square" lIns="45700" tIns="45700" rIns="45700" bIns="45700" anchor="ctr" anchorCtr="0">
            <a:noAutofit/>
          </a:bodyPr>
          <a:lstStyle/>
          <a:p>
            <a:pPr marL="173089" marR="0" lvl="0" indent="-173089" algn="l" rtl="0">
              <a:spcBef>
                <a:spcPts val="0"/>
              </a:spcBef>
              <a:spcAft>
                <a:spcPts val="0"/>
              </a:spcAft>
              <a:buClr>
                <a:srgbClr val="000000"/>
              </a:buClr>
              <a:buSzPts val="1800"/>
              <a:buFont typeface="Calibri"/>
              <a:buChar char="•"/>
            </a:pPr>
            <a:r>
              <a:rPr lang="en" sz="1800" i="1">
                <a:solidFill>
                  <a:srgbClr val="000000"/>
                </a:solidFill>
                <a:latin typeface="Calibri"/>
                <a:ea typeface="Calibri"/>
                <a:cs typeface="Calibri"/>
                <a:sym typeface="Calibri"/>
              </a:rPr>
              <a:t>How do you make impact happen?</a:t>
            </a:r>
            <a:endParaRPr sz="1800" i="1">
              <a:solidFill>
                <a:srgbClr val="000000"/>
              </a:solidFill>
              <a:latin typeface="Calibri"/>
              <a:ea typeface="Calibri"/>
              <a:cs typeface="Calibri"/>
              <a:sym typeface="Calibri"/>
            </a:endParaRPr>
          </a:p>
        </p:txBody>
      </p:sp>
      <p:sp>
        <p:nvSpPr>
          <p:cNvPr id="113" name="Google Shape;113;p22"/>
          <p:cNvSpPr/>
          <p:nvPr/>
        </p:nvSpPr>
        <p:spPr>
          <a:xfrm>
            <a:off x="109109" y="1088035"/>
            <a:ext cx="1929600" cy="522000"/>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125918" y="25859"/>
                </a:moveTo>
                <a:lnTo>
                  <a:pt x="64916" y="65874"/>
                </a:lnTo>
              </a:path>
            </a:pathLst>
          </a:custGeom>
          <a:noFill/>
          <a:ln>
            <a:noFill/>
          </a:ln>
        </p:spPr>
        <p:txBody>
          <a:bodyPr spcFirstLastPara="1" wrap="square" lIns="45700" tIns="45700" rIns="45700" bIns="45700" anchor="ctr" anchorCtr="0">
            <a:noAutofit/>
          </a:bodyPr>
          <a:lstStyle/>
          <a:p>
            <a:pPr marL="173037" marR="0" lvl="0" indent="-173037" algn="l" rtl="0">
              <a:spcBef>
                <a:spcPts val="0"/>
              </a:spcBef>
              <a:spcAft>
                <a:spcPts val="0"/>
              </a:spcAft>
              <a:buClr>
                <a:srgbClr val="000000"/>
              </a:buClr>
              <a:buSzPts val="1800"/>
              <a:buFont typeface="Calibri"/>
              <a:buChar char="•"/>
            </a:pPr>
            <a:r>
              <a:rPr lang="en" sz="1800" i="1">
                <a:solidFill>
                  <a:srgbClr val="000000"/>
                </a:solidFill>
                <a:latin typeface="Calibri"/>
                <a:ea typeface="Calibri"/>
                <a:cs typeface="Calibri"/>
                <a:sym typeface="Calibri"/>
              </a:rPr>
              <a:t>What are you trying to accomplish? For whom?</a:t>
            </a:r>
            <a:endParaRPr>
              <a:latin typeface="Calibri"/>
              <a:ea typeface="Calibri"/>
              <a:cs typeface="Calibri"/>
              <a:sym typeface="Calibri"/>
            </a:endParaRPr>
          </a:p>
        </p:txBody>
      </p:sp>
      <p:sp>
        <p:nvSpPr>
          <p:cNvPr id="114" name="Google Shape;114;p22"/>
          <p:cNvSpPr/>
          <p:nvPr/>
        </p:nvSpPr>
        <p:spPr>
          <a:xfrm>
            <a:off x="-11952" y="2869484"/>
            <a:ext cx="1803300" cy="1242600"/>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125918" y="33478"/>
                </a:moveTo>
                <a:lnTo>
                  <a:pt x="181001" y="74213"/>
                </a:lnTo>
              </a:path>
            </a:pathLst>
          </a:custGeom>
          <a:noFill/>
          <a:ln>
            <a:noFill/>
          </a:ln>
        </p:spPr>
        <p:txBody>
          <a:bodyPr spcFirstLastPara="1" wrap="square" lIns="45700" tIns="45700" rIns="45700" bIns="45700" anchor="ctr" anchorCtr="0">
            <a:noAutofit/>
          </a:bodyPr>
          <a:lstStyle/>
          <a:p>
            <a:pPr marL="173089" marR="0" lvl="0" indent="-173089" algn="l" rtl="0">
              <a:spcBef>
                <a:spcPts val="0"/>
              </a:spcBef>
              <a:spcAft>
                <a:spcPts val="0"/>
              </a:spcAft>
              <a:buClr>
                <a:srgbClr val="000000"/>
              </a:buClr>
              <a:buSzPts val="1800"/>
              <a:buFont typeface="Calibri"/>
              <a:buChar char="•"/>
            </a:pPr>
            <a:r>
              <a:rPr lang="en" sz="1800" i="1">
                <a:solidFill>
                  <a:srgbClr val="000000"/>
                </a:solidFill>
                <a:latin typeface="Calibri"/>
                <a:ea typeface="Calibri"/>
                <a:cs typeface="Calibri"/>
                <a:sym typeface="Calibri"/>
              </a:rPr>
              <a:t>What skills, staffing, systems, and structure </a:t>
            </a:r>
            <a:br>
              <a:rPr lang="en" sz="1800" i="1">
                <a:solidFill>
                  <a:srgbClr val="000000"/>
                </a:solidFill>
                <a:latin typeface="Calibri"/>
                <a:ea typeface="Calibri"/>
                <a:cs typeface="Calibri"/>
                <a:sym typeface="Calibri"/>
              </a:rPr>
            </a:br>
            <a:r>
              <a:rPr lang="en" sz="1800" i="1">
                <a:solidFill>
                  <a:srgbClr val="000000"/>
                </a:solidFill>
                <a:latin typeface="Calibri"/>
                <a:ea typeface="Calibri"/>
                <a:cs typeface="Calibri"/>
                <a:sym typeface="Calibri"/>
              </a:rPr>
              <a:t>are needed?</a:t>
            </a:r>
            <a:endParaRPr sz="1800" i="1">
              <a:solidFill>
                <a:srgbClr val="000000"/>
              </a:solidFill>
              <a:latin typeface="Calibri"/>
              <a:ea typeface="Calibri"/>
              <a:cs typeface="Calibri"/>
              <a:sym typeface="Calibri"/>
            </a:endParaRPr>
          </a:p>
        </p:txBody>
      </p:sp>
      <p:sp>
        <p:nvSpPr>
          <p:cNvPr id="115" name="Google Shape;115;p22"/>
          <p:cNvSpPr/>
          <p:nvPr/>
        </p:nvSpPr>
        <p:spPr>
          <a:xfrm>
            <a:off x="7836851" y="2918089"/>
            <a:ext cx="1610400" cy="934200"/>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2592" y="20962"/>
                </a:moveTo>
                <a:lnTo>
                  <a:pt x="-53825" y="70820"/>
                </a:lnTo>
              </a:path>
            </a:pathLst>
          </a:custGeom>
          <a:noFill/>
          <a:ln>
            <a:noFill/>
          </a:ln>
        </p:spPr>
        <p:txBody>
          <a:bodyPr spcFirstLastPara="1" wrap="square" lIns="45700" tIns="45700" rIns="45700" bIns="45700" anchor="ctr" anchorCtr="0">
            <a:noAutofit/>
          </a:bodyPr>
          <a:lstStyle/>
          <a:p>
            <a:pPr marL="173089" marR="0" lvl="0" indent="-173089" algn="l" rtl="0">
              <a:spcBef>
                <a:spcPts val="0"/>
              </a:spcBef>
              <a:spcAft>
                <a:spcPts val="0"/>
              </a:spcAft>
              <a:buClr>
                <a:srgbClr val="000000"/>
              </a:buClr>
              <a:buSzPts val="1800"/>
              <a:buFont typeface="Calibri"/>
              <a:buChar char="•"/>
            </a:pPr>
            <a:r>
              <a:rPr lang="en" sz="1800" i="1">
                <a:solidFill>
                  <a:srgbClr val="000000"/>
                </a:solidFill>
                <a:latin typeface="Calibri"/>
                <a:ea typeface="Calibri"/>
                <a:cs typeface="Calibri"/>
                <a:sym typeface="Calibri"/>
              </a:rPr>
              <a:t>What is the financial model to deliver the strategy?</a:t>
            </a:r>
            <a:endParaRPr sz="1800" i="1">
              <a:solidFill>
                <a:srgbClr val="000000"/>
              </a:solidFill>
              <a:latin typeface="Calibri"/>
              <a:ea typeface="Calibri"/>
              <a:cs typeface="Calibri"/>
              <a:sym typeface="Calibri"/>
            </a:endParaRPr>
          </a:p>
        </p:txBody>
      </p:sp>
      <p:sp>
        <p:nvSpPr>
          <p:cNvPr id="116" name="Google Shape;116;p22"/>
          <p:cNvSpPr/>
          <p:nvPr/>
        </p:nvSpPr>
        <p:spPr>
          <a:xfrm>
            <a:off x="1816900" y="4263900"/>
            <a:ext cx="6709200" cy="318600"/>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124064" y="34834"/>
                </a:moveTo>
                <a:lnTo>
                  <a:pt x="157261" y="69812"/>
                </a:lnTo>
              </a:path>
            </a:pathLst>
          </a:custGeom>
          <a:noFill/>
          <a:ln>
            <a:noFill/>
          </a:ln>
        </p:spPr>
        <p:txBody>
          <a:bodyPr spcFirstLastPara="1" wrap="square" lIns="45700" tIns="45700" rIns="45700" bIns="45700" anchor="ctr" anchorCtr="0">
            <a:noAutofit/>
          </a:bodyPr>
          <a:lstStyle/>
          <a:p>
            <a:pPr marL="173089" marR="0" lvl="0" indent="-173089" algn="l" rtl="0">
              <a:spcBef>
                <a:spcPts val="0"/>
              </a:spcBef>
              <a:spcAft>
                <a:spcPts val="0"/>
              </a:spcAft>
              <a:buClr>
                <a:srgbClr val="000000"/>
              </a:buClr>
              <a:buSzPts val="1800"/>
              <a:buFont typeface="Calibri"/>
              <a:buChar char="•"/>
            </a:pPr>
            <a:r>
              <a:rPr lang="en" sz="1800" i="1">
                <a:solidFill>
                  <a:srgbClr val="000000"/>
                </a:solidFill>
                <a:latin typeface="Calibri"/>
                <a:ea typeface="Calibri"/>
                <a:cs typeface="Calibri"/>
                <a:sym typeface="Calibri"/>
              </a:rPr>
              <a:t>How do you know you’re achieving the desired results? </a:t>
            </a:r>
            <a:endParaRPr sz="1800" i="1">
              <a:solidFill>
                <a:srgbClr val="000000"/>
              </a:solidFill>
              <a:latin typeface="Calibri"/>
              <a:ea typeface="Calibri"/>
              <a:cs typeface="Calibri"/>
              <a:sym typeface="Calibri"/>
            </a:endParaRPr>
          </a:p>
        </p:txBody>
      </p:sp>
      <p:sp>
        <p:nvSpPr>
          <p:cNvPr id="117" name="Google Shape;117;p22"/>
          <p:cNvSpPr/>
          <p:nvPr/>
        </p:nvSpPr>
        <p:spPr>
          <a:xfrm>
            <a:off x="4453223" y="962779"/>
            <a:ext cx="583200" cy="437400"/>
          </a:xfrm>
          <a:prstGeom prst="mathPlus">
            <a:avLst>
              <a:gd name="adj1" fmla="val 0"/>
            </a:avLst>
          </a:prstGeom>
          <a:solidFill>
            <a:srgbClr val="006331"/>
          </a:solidFill>
          <a:ln w="19050" cap="flat" cmpd="sng">
            <a:solidFill>
              <a:srgbClr val="002A38"/>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spcBef>
                <a:spcPts val="0"/>
              </a:spcBef>
              <a:spcAft>
                <a:spcPts val="0"/>
              </a:spcAft>
              <a:buNone/>
            </a:pPr>
            <a:endParaRPr sz="2000">
              <a:solidFill>
                <a:srgbClr val="000000"/>
              </a:solidFill>
              <a:latin typeface="Calibri"/>
              <a:ea typeface="Calibri"/>
              <a:cs typeface="Calibri"/>
              <a:sym typeface="Calibri"/>
            </a:endParaRPr>
          </a:p>
        </p:txBody>
      </p:sp>
      <p:sp>
        <p:nvSpPr>
          <p:cNvPr id="118" name="Google Shape;118;p22"/>
          <p:cNvSpPr/>
          <p:nvPr/>
        </p:nvSpPr>
        <p:spPr>
          <a:xfrm>
            <a:off x="4552418" y="1553064"/>
            <a:ext cx="441300" cy="402000"/>
          </a:xfrm>
          <a:prstGeom prst="downArrow">
            <a:avLst>
              <a:gd name="adj1" fmla="val 50000"/>
              <a:gd name="adj2" fmla="val 50000"/>
            </a:avLst>
          </a:prstGeom>
          <a:solidFill>
            <a:srgbClr val="000000"/>
          </a:solidFill>
          <a:ln>
            <a:noFill/>
          </a:ln>
        </p:spPr>
        <p:txBody>
          <a:bodyPr spcFirstLastPara="1" wrap="square" lIns="45700" tIns="45700" rIns="45700" bIns="45700" anchor="ctr" anchorCtr="0">
            <a:noAutofit/>
          </a:bodyPr>
          <a:lstStyle/>
          <a:p>
            <a:pPr marL="0" marR="0" lvl="0" indent="0" algn="ctr" rtl="0">
              <a:spcBef>
                <a:spcPts val="0"/>
              </a:spcBef>
              <a:spcAft>
                <a:spcPts val="0"/>
              </a:spcAft>
              <a:buNone/>
            </a:pPr>
            <a:endParaRPr sz="2000">
              <a:solidFill>
                <a:srgbClr val="000000"/>
              </a:solidFill>
              <a:latin typeface="Calibri"/>
              <a:ea typeface="Calibri"/>
              <a:cs typeface="Calibri"/>
              <a:sym typeface="Calibri"/>
            </a:endParaRPr>
          </a:p>
        </p:txBody>
      </p:sp>
      <p:sp>
        <p:nvSpPr>
          <p:cNvPr id="119" name="Google Shape;119;p22"/>
          <p:cNvSpPr/>
          <p:nvPr/>
        </p:nvSpPr>
        <p:spPr>
          <a:xfrm>
            <a:off x="3913915" y="2698034"/>
            <a:ext cx="1718400" cy="910200"/>
          </a:xfrm>
          <a:prstGeom prst="leftRightUpArrow">
            <a:avLst>
              <a:gd name="adj1" fmla="val 15584"/>
              <a:gd name="adj2" fmla="val 25000"/>
              <a:gd name="adj3" fmla="val 25000"/>
            </a:avLst>
          </a:prstGeom>
          <a:solidFill>
            <a:srgbClr val="000000"/>
          </a:solidFill>
          <a:ln>
            <a:noFill/>
          </a:ln>
        </p:spPr>
        <p:txBody>
          <a:bodyPr spcFirstLastPara="1" wrap="square" lIns="45700" tIns="45700" rIns="45700" bIns="45700" anchor="ctr" anchorCtr="0">
            <a:noAutofit/>
          </a:bodyPr>
          <a:lstStyle/>
          <a:p>
            <a:pPr marL="0" marR="0" lvl="0" indent="0" algn="ctr" rtl="0">
              <a:spcBef>
                <a:spcPts val="0"/>
              </a:spcBef>
              <a:spcAft>
                <a:spcPts val="0"/>
              </a:spcAft>
              <a:buNone/>
            </a:pPr>
            <a:endParaRPr sz="2000">
              <a:solidFill>
                <a:srgbClr val="000000"/>
              </a:solidFill>
              <a:latin typeface="Calibri"/>
              <a:ea typeface="Calibri"/>
              <a:cs typeface="Calibri"/>
              <a:sym typeface="Calibri"/>
            </a:endParaRPr>
          </a:p>
        </p:txBody>
      </p:sp>
      <p:sp>
        <p:nvSpPr>
          <p:cNvPr id="120" name="Google Shape;120;p22"/>
          <p:cNvSpPr/>
          <p:nvPr/>
        </p:nvSpPr>
        <p:spPr>
          <a:xfrm>
            <a:off x="1311416" y="1994738"/>
            <a:ext cx="6935400" cy="318600"/>
          </a:xfrm>
          <a:prstGeom prst="rect">
            <a:avLst/>
          </a:prstGeom>
          <a:solidFill>
            <a:srgbClr val="AFBCD8"/>
          </a:solidFill>
          <a:ln>
            <a:noFill/>
          </a:ln>
        </p:spPr>
        <p:txBody>
          <a:bodyPr spcFirstLastPara="1" wrap="square" lIns="15150" tIns="0" rIns="15150" bIns="0" anchor="ctr" anchorCtr="0">
            <a:noAutofit/>
          </a:bodyPr>
          <a:lstStyle/>
          <a:p>
            <a:pPr marL="0" marR="0" lvl="0" indent="0" algn="ctr" rtl="0">
              <a:spcBef>
                <a:spcPts val="0"/>
              </a:spcBef>
              <a:spcAft>
                <a:spcPts val="0"/>
              </a:spcAft>
              <a:buNone/>
            </a:pPr>
            <a:r>
              <a:rPr lang="en" sz="2000" b="1">
                <a:solidFill>
                  <a:srgbClr val="FFFFFF"/>
                </a:solidFill>
                <a:latin typeface="Calibri"/>
                <a:ea typeface="Calibri"/>
                <a:cs typeface="Calibri"/>
                <a:sym typeface="Calibri"/>
              </a:rPr>
              <a:t>Instruction, Culture, Inclusion, Talent, Etc. </a:t>
            </a:r>
            <a:endParaRPr sz="2000" b="1">
              <a:solidFill>
                <a:srgbClr val="FFFFFF"/>
              </a:solidFill>
              <a:latin typeface="Calibri"/>
              <a:ea typeface="Calibri"/>
              <a:cs typeface="Calibri"/>
              <a:sym typeface="Calibri"/>
            </a:endParaRPr>
          </a:p>
        </p:txBody>
      </p:sp>
      <p:sp>
        <p:nvSpPr>
          <p:cNvPr id="121" name="Google Shape;121;p22"/>
          <p:cNvSpPr txBox="1"/>
          <p:nvPr/>
        </p:nvSpPr>
        <p:spPr>
          <a:xfrm>
            <a:off x="1311425" y="2367309"/>
            <a:ext cx="7275000" cy="318600"/>
          </a:xfrm>
          <a:prstGeom prst="rect">
            <a:avLst/>
          </a:prstGeom>
          <a:noFill/>
          <a:ln>
            <a:noFill/>
          </a:ln>
        </p:spPr>
        <p:txBody>
          <a:bodyPr spcFirstLastPara="1" wrap="square" lIns="91425" tIns="91425" rIns="91425" bIns="91425" anchor="ctr" anchorCtr="0">
            <a:noAutofit/>
          </a:bodyPr>
          <a:lstStyle/>
          <a:p>
            <a:pPr marL="173089" lvl="0" indent="-173089" algn="l" rtl="0">
              <a:spcBef>
                <a:spcPts val="0"/>
              </a:spcBef>
              <a:spcAft>
                <a:spcPts val="0"/>
              </a:spcAft>
              <a:buClr>
                <a:srgbClr val="000000"/>
              </a:buClr>
              <a:buSzPts val="1800"/>
              <a:buFont typeface="Calibri"/>
              <a:buChar char="•"/>
            </a:pPr>
            <a:r>
              <a:rPr lang="en" sz="1800" i="1">
                <a:solidFill>
                  <a:srgbClr val="000000"/>
                </a:solidFill>
                <a:latin typeface="Calibri"/>
                <a:ea typeface="Calibri"/>
                <a:cs typeface="Calibri"/>
                <a:sym typeface="Calibri"/>
              </a:rPr>
              <a:t>What </a:t>
            </a:r>
            <a:r>
              <a:rPr lang="en" sz="1800" i="1">
                <a:latin typeface="Calibri"/>
                <a:ea typeface="Calibri"/>
                <a:cs typeface="Calibri"/>
                <a:sym typeface="Calibri"/>
              </a:rPr>
              <a:t>strategic</a:t>
            </a:r>
            <a:r>
              <a:rPr lang="en" sz="1800" i="1">
                <a:solidFill>
                  <a:srgbClr val="000000"/>
                </a:solidFill>
                <a:latin typeface="Calibri"/>
                <a:ea typeface="Calibri"/>
                <a:cs typeface="Calibri"/>
                <a:sym typeface="Calibri"/>
              </a:rPr>
              <a:t> initiatives are needed t</a:t>
            </a:r>
            <a:r>
              <a:rPr lang="en" sz="1800" i="1">
                <a:latin typeface="Calibri"/>
                <a:ea typeface="Calibri"/>
                <a:cs typeface="Calibri"/>
                <a:sym typeface="Calibri"/>
              </a:rPr>
              <a:t>o achieve the intended impact</a:t>
            </a:r>
            <a:r>
              <a:rPr lang="en" sz="1800" i="1">
                <a:solidFill>
                  <a:srgbClr val="000000"/>
                </a:solidFill>
                <a:latin typeface="Calibri"/>
                <a:ea typeface="Calibri"/>
                <a:cs typeface="Calibri"/>
                <a:sym typeface="Calibri"/>
              </a:rPr>
              <a:t>?</a:t>
            </a:r>
            <a:endParaRPr>
              <a:solidFill>
                <a:srgbClr val="000000"/>
              </a:solidFill>
              <a:latin typeface="Calibri"/>
              <a:ea typeface="Calibri"/>
              <a:cs typeface="Calibri"/>
              <a:sym typeface="Calibri"/>
            </a:endParaRPr>
          </a:p>
        </p:txBody>
      </p:sp>
      <p:sp>
        <p:nvSpPr>
          <p:cNvPr id="122" name="Google Shape;122;p22"/>
          <p:cNvSpPr txBox="1">
            <a:spLocks noGrp="1"/>
          </p:cNvSpPr>
          <p:nvPr>
            <p:ph type="sldNum" idx="12"/>
          </p:nvPr>
        </p:nvSpPr>
        <p:spPr>
          <a:xfrm>
            <a:off x="8534409" y="4825301"/>
            <a:ext cx="548700" cy="393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 sz="1300">
                <a:solidFill>
                  <a:srgbClr val="666666"/>
                </a:solidFill>
                <a:latin typeface="Raleway"/>
                <a:ea typeface="Raleway"/>
                <a:cs typeface="Raleway"/>
                <a:sym typeface="Raleway"/>
              </a:rPr>
              <a:t>3</a:t>
            </a:fld>
            <a:endParaRPr sz="1300">
              <a:solidFill>
                <a:srgbClr val="666666"/>
              </a:solidFill>
              <a:latin typeface="Raleway"/>
              <a:ea typeface="Raleway"/>
              <a:cs typeface="Raleway"/>
              <a:sym typeface="Raleway"/>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3"/>
          <p:cNvSpPr txBox="1">
            <a:spLocks noGrp="1"/>
          </p:cNvSpPr>
          <p:nvPr>
            <p:ph type="title"/>
          </p:nvPr>
        </p:nvSpPr>
        <p:spPr>
          <a:xfrm>
            <a:off x="457200" y="205978"/>
            <a:ext cx="8229600" cy="365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E6100"/>
              </a:buClr>
              <a:buSzPts val="500"/>
              <a:buFont typeface="Calibri"/>
              <a:buNone/>
            </a:pPr>
            <a:r>
              <a:rPr lang="en" sz="2400" b="1">
                <a:solidFill>
                  <a:srgbClr val="FE6100"/>
                </a:solidFill>
              </a:rPr>
              <a:t>Data Collection Plan</a:t>
            </a:r>
            <a:endParaRPr sz="2400" b="1" i="0" u="none" strike="noStrike" cap="none">
              <a:solidFill>
                <a:srgbClr val="FE6100"/>
              </a:solidFill>
              <a:latin typeface="Calibri"/>
              <a:ea typeface="Calibri"/>
              <a:cs typeface="Calibri"/>
              <a:sym typeface="Calibri"/>
            </a:endParaRPr>
          </a:p>
        </p:txBody>
      </p:sp>
      <p:pic>
        <p:nvPicPr>
          <p:cNvPr id="128" name="Google Shape;128;p23"/>
          <p:cNvPicPr preferRelativeResize="0"/>
          <p:nvPr/>
        </p:nvPicPr>
        <p:blipFill rotWithShape="1">
          <a:blip r:embed="rId3">
            <a:alphaModFix/>
          </a:blip>
          <a:srcRect/>
          <a:stretch/>
        </p:blipFill>
        <p:spPr>
          <a:xfrm>
            <a:off x="6775937" y="116663"/>
            <a:ext cx="1660188" cy="455371"/>
          </a:xfrm>
          <a:prstGeom prst="rect">
            <a:avLst/>
          </a:prstGeom>
          <a:noFill/>
          <a:ln>
            <a:noFill/>
          </a:ln>
        </p:spPr>
      </p:pic>
      <p:sp>
        <p:nvSpPr>
          <p:cNvPr id="129" name="Google Shape;129;p23"/>
          <p:cNvSpPr txBox="1"/>
          <p:nvPr/>
        </p:nvSpPr>
        <p:spPr>
          <a:xfrm>
            <a:off x="533400" y="757551"/>
            <a:ext cx="8422500" cy="1560600"/>
          </a:xfrm>
          <a:prstGeom prst="rect">
            <a:avLst/>
          </a:prstGeom>
          <a:solidFill>
            <a:srgbClr val="727076"/>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solidFill>
                  <a:srgbClr val="FFFFFF"/>
                </a:solidFill>
                <a:latin typeface="Calibri"/>
                <a:ea typeface="Calibri"/>
                <a:cs typeface="Calibri"/>
                <a:sym typeface="Calibri"/>
              </a:rPr>
              <a:t>Overview:  </a:t>
            </a:r>
            <a:r>
              <a:rPr lang="en" sz="2400">
                <a:solidFill>
                  <a:srgbClr val="FFFFFF"/>
                </a:solidFill>
                <a:latin typeface="Calibri"/>
                <a:ea typeface="Calibri"/>
                <a:cs typeface="Calibri"/>
                <a:sym typeface="Calibri"/>
              </a:rPr>
              <a:t>The Strategic Planning Process will be heavily data-driven, and informed by rigorous data collection.  Initial data collection will focus on collecting, organizing and summarizing existing data. Focus groups, surveys and other efforts will follow based on gaps in existing data. </a:t>
            </a:r>
            <a:endParaRPr sz="2400">
              <a:solidFill>
                <a:srgbClr val="FFFFFF"/>
              </a:solidFill>
              <a:latin typeface="Calibri"/>
              <a:ea typeface="Calibri"/>
              <a:cs typeface="Calibri"/>
              <a:sym typeface="Calibri"/>
            </a:endParaRPr>
          </a:p>
        </p:txBody>
      </p:sp>
      <p:sp>
        <p:nvSpPr>
          <p:cNvPr id="130" name="Google Shape;130;p23"/>
          <p:cNvSpPr txBox="1"/>
          <p:nvPr/>
        </p:nvSpPr>
        <p:spPr>
          <a:xfrm>
            <a:off x="538100" y="2318150"/>
            <a:ext cx="4533300" cy="231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latin typeface="Calibri"/>
                <a:ea typeface="Calibri"/>
                <a:cs typeface="Calibri"/>
                <a:sym typeface="Calibri"/>
              </a:rPr>
              <a:t>Data Collection Focus Areas</a:t>
            </a:r>
            <a:endParaRPr sz="2400">
              <a:latin typeface="Calibri"/>
              <a:ea typeface="Calibri"/>
              <a:cs typeface="Calibri"/>
              <a:sym typeface="Calibri"/>
            </a:endParaRPr>
          </a:p>
          <a:p>
            <a:pPr marL="457200" lvl="0" indent="-381000" algn="l" rtl="0">
              <a:spcBef>
                <a:spcPts val="0"/>
              </a:spcBef>
              <a:spcAft>
                <a:spcPts val="0"/>
              </a:spcAft>
              <a:buSzPts val="2400"/>
              <a:buFont typeface="Calibri"/>
              <a:buAutoNum type="arabicPeriod"/>
            </a:pPr>
            <a:r>
              <a:rPr lang="en" sz="2400">
                <a:latin typeface="Calibri"/>
                <a:ea typeface="Calibri"/>
                <a:cs typeface="Calibri"/>
                <a:sym typeface="Calibri"/>
              </a:rPr>
              <a:t>Teaching &amp; Learning</a:t>
            </a:r>
            <a:endParaRPr sz="2400">
              <a:latin typeface="Calibri"/>
              <a:ea typeface="Calibri"/>
              <a:cs typeface="Calibri"/>
              <a:sym typeface="Calibri"/>
            </a:endParaRPr>
          </a:p>
          <a:p>
            <a:pPr marL="457200" lvl="0" indent="-381000" algn="l" rtl="0">
              <a:spcBef>
                <a:spcPts val="0"/>
              </a:spcBef>
              <a:spcAft>
                <a:spcPts val="0"/>
              </a:spcAft>
              <a:buSzPts val="2400"/>
              <a:buFont typeface="Calibri"/>
              <a:buAutoNum type="arabicPeriod"/>
            </a:pPr>
            <a:r>
              <a:rPr lang="en" sz="2400">
                <a:latin typeface="Calibri"/>
                <a:ea typeface="Calibri"/>
                <a:cs typeface="Calibri"/>
                <a:sym typeface="Calibri"/>
              </a:rPr>
              <a:t>Talent Management</a:t>
            </a:r>
            <a:endParaRPr sz="2400">
              <a:latin typeface="Calibri"/>
              <a:ea typeface="Calibri"/>
              <a:cs typeface="Calibri"/>
              <a:sym typeface="Calibri"/>
            </a:endParaRPr>
          </a:p>
          <a:p>
            <a:pPr marL="457200" lvl="0" indent="-381000" algn="l" rtl="0">
              <a:spcBef>
                <a:spcPts val="0"/>
              </a:spcBef>
              <a:spcAft>
                <a:spcPts val="0"/>
              </a:spcAft>
              <a:buSzPts val="2400"/>
              <a:buFont typeface="Calibri"/>
              <a:buAutoNum type="arabicPeriod"/>
            </a:pPr>
            <a:r>
              <a:rPr lang="en" sz="2400">
                <a:latin typeface="Calibri"/>
                <a:ea typeface="Calibri"/>
                <a:cs typeface="Calibri"/>
                <a:sym typeface="Calibri"/>
              </a:rPr>
              <a:t>School Culture </a:t>
            </a:r>
            <a:endParaRPr sz="2400">
              <a:latin typeface="Calibri"/>
              <a:ea typeface="Calibri"/>
              <a:cs typeface="Calibri"/>
              <a:sym typeface="Calibri"/>
            </a:endParaRPr>
          </a:p>
          <a:p>
            <a:pPr marL="457200" lvl="0" indent="-381000" algn="l" rtl="0">
              <a:spcBef>
                <a:spcPts val="0"/>
              </a:spcBef>
              <a:spcAft>
                <a:spcPts val="0"/>
              </a:spcAft>
              <a:buSzPts val="2400"/>
              <a:buFont typeface="Calibri"/>
              <a:buAutoNum type="arabicPeriod"/>
            </a:pPr>
            <a:r>
              <a:rPr lang="en" sz="2400">
                <a:latin typeface="Calibri"/>
                <a:ea typeface="Calibri"/>
                <a:cs typeface="Calibri"/>
                <a:sym typeface="Calibri"/>
              </a:rPr>
              <a:t>Student Enrollment &amp; Retention</a:t>
            </a:r>
            <a:endParaRPr sz="2400">
              <a:latin typeface="Calibri"/>
              <a:ea typeface="Calibri"/>
              <a:cs typeface="Calibri"/>
              <a:sym typeface="Calibri"/>
            </a:endParaRPr>
          </a:p>
          <a:p>
            <a:pPr marL="457200" lvl="0" indent="-381000" algn="l" rtl="0">
              <a:spcBef>
                <a:spcPts val="0"/>
              </a:spcBef>
              <a:spcAft>
                <a:spcPts val="0"/>
              </a:spcAft>
              <a:buSzPts val="2400"/>
              <a:buFont typeface="Calibri"/>
              <a:buAutoNum type="arabicPeriod"/>
            </a:pPr>
            <a:r>
              <a:rPr lang="en" sz="2400">
                <a:latin typeface="Calibri"/>
                <a:ea typeface="Calibri"/>
                <a:cs typeface="Calibri"/>
                <a:sym typeface="Calibri"/>
              </a:rPr>
              <a:t>Diversity, Equity &amp; Inclusion</a:t>
            </a:r>
            <a:endParaRPr sz="2400">
              <a:latin typeface="Calibri"/>
              <a:ea typeface="Calibri"/>
              <a:cs typeface="Calibri"/>
              <a:sym typeface="Calibri"/>
            </a:endParaRPr>
          </a:p>
        </p:txBody>
      </p:sp>
      <p:sp>
        <p:nvSpPr>
          <p:cNvPr id="131" name="Google Shape;131;p23"/>
          <p:cNvSpPr txBox="1"/>
          <p:nvPr/>
        </p:nvSpPr>
        <p:spPr>
          <a:xfrm>
            <a:off x="5071425" y="2665256"/>
            <a:ext cx="3738900" cy="1911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400">
                <a:solidFill>
                  <a:schemeClr val="dk1"/>
                </a:solidFill>
                <a:latin typeface="Calibri"/>
                <a:ea typeface="Calibri"/>
                <a:cs typeface="Calibri"/>
                <a:sym typeface="Calibri"/>
              </a:rPr>
              <a:t>6.   Parent &amp; Community </a:t>
            </a:r>
            <a:br>
              <a:rPr lang="en" sz="2400">
                <a:solidFill>
                  <a:schemeClr val="dk1"/>
                </a:solidFill>
                <a:latin typeface="Calibri"/>
                <a:ea typeface="Calibri"/>
                <a:cs typeface="Calibri"/>
                <a:sym typeface="Calibri"/>
              </a:rPr>
            </a:br>
            <a:r>
              <a:rPr lang="en" sz="2400">
                <a:solidFill>
                  <a:schemeClr val="dk1"/>
                </a:solidFill>
                <a:latin typeface="Calibri"/>
                <a:ea typeface="Calibri"/>
                <a:cs typeface="Calibri"/>
                <a:sym typeface="Calibri"/>
              </a:rPr>
              <a:t>      Engagement</a:t>
            </a:r>
            <a:endParaRPr sz="2400">
              <a:solidFill>
                <a:schemeClr val="dk1"/>
              </a:solidFill>
              <a:latin typeface="Calibri"/>
              <a:ea typeface="Calibri"/>
              <a:cs typeface="Calibri"/>
              <a:sym typeface="Calibri"/>
            </a:endParaRPr>
          </a:p>
          <a:p>
            <a:pPr marL="0" lvl="0" indent="0" algn="l" rtl="0">
              <a:spcBef>
                <a:spcPts val="0"/>
              </a:spcBef>
              <a:spcAft>
                <a:spcPts val="0"/>
              </a:spcAft>
              <a:buNone/>
            </a:pPr>
            <a:r>
              <a:rPr lang="en" sz="2400">
                <a:solidFill>
                  <a:schemeClr val="dk1"/>
                </a:solidFill>
                <a:latin typeface="Calibri"/>
                <a:ea typeface="Calibri"/>
                <a:cs typeface="Calibri"/>
                <a:sym typeface="Calibri"/>
              </a:rPr>
              <a:t>7.   School Operations</a:t>
            </a:r>
            <a:endParaRPr sz="2400">
              <a:solidFill>
                <a:schemeClr val="dk1"/>
              </a:solidFill>
              <a:latin typeface="Calibri"/>
              <a:ea typeface="Calibri"/>
              <a:cs typeface="Calibri"/>
              <a:sym typeface="Calibri"/>
            </a:endParaRPr>
          </a:p>
          <a:p>
            <a:pPr marL="0" lvl="0" indent="0" algn="l" rtl="0">
              <a:spcBef>
                <a:spcPts val="0"/>
              </a:spcBef>
              <a:spcAft>
                <a:spcPts val="0"/>
              </a:spcAft>
              <a:buNone/>
            </a:pPr>
            <a:r>
              <a:rPr lang="en" sz="2400">
                <a:solidFill>
                  <a:schemeClr val="dk1"/>
                </a:solidFill>
                <a:latin typeface="Calibri"/>
                <a:ea typeface="Calibri"/>
                <a:cs typeface="Calibri"/>
                <a:sym typeface="Calibri"/>
              </a:rPr>
              <a:t>8.   Financial Sustainability</a:t>
            </a:r>
            <a:endParaRPr sz="2400">
              <a:solidFill>
                <a:schemeClr val="dk1"/>
              </a:solidFill>
              <a:latin typeface="Calibri"/>
              <a:ea typeface="Calibri"/>
              <a:cs typeface="Calibri"/>
              <a:sym typeface="Calibri"/>
            </a:endParaRPr>
          </a:p>
          <a:p>
            <a:pPr marL="0" lvl="0" indent="0" algn="l" rtl="0">
              <a:spcBef>
                <a:spcPts val="0"/>
              </a:spcBef>
              <a:spcAft>
                <a:spcPts val="0"/>
              </a:spcAft>
              <a:buNone/>
            </a:pPr>
            <a:r>
              <a:rPr lang="en" sz="2400">
                <a:solidFill>
                  <a:schemeClr val="dk1"/>
                </a:solidFill>
                <a:latin typeface="Calibri"/>
                <a:ea typeface="Calibri"/>
                <a:cs typeface="Calibri"/>
                <a:sym typeface="Calibri"/>
              </a:rPr>
              <a:t>9.   Governance</a:t>
            </a:r>
            <a:endParaRPr sz="2400">
              <a:solidFill>
                <a:schemeClr val="dk1"/>
              </a:solidFill>
              <a:latin typeface="Calibri"/>
              <a:ea typeface="Calibri"/>
              <a:cs typeface="Calibri"/>
              <a:sym typeface="Calibri"/>
            </a:endParaRPr>
          </a:p>
        </p:txBody>
      </p:sp>
      <p:sp>
        <p:nvSpPr>
          <p:cNvPr id="132" name="Google Shape;132;p23"/>
          <p:cNvSpPr txBox="1">
            <a:spLocks noGrp="1"/>
          </p:cNvSpPr>
          <p:nvPr>
            <p:ph type="sldNum" idx="12"/>
          </p:nvPr>
        </p:nvSpPr>
        <p:spPr>
          <a:xfrm>
            <a:off x="8556784" y="4749851"/>
            <a:ext cx="548700" cy="393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 sz="1300">
                <a:solidFill>
                  <a:srgbClr val="666666"/>
                </a:solidFill>
                <a:latin typeface="Raleway"/>
                <a:ea typeface="Raleway"/>
                <a:cs typeface="Raleway"/>
                <a:sym typeface="Raleway"/>
              </a:rPr>
              <a:t>4</a:t>
            </a:fld>
            <a:endParaRPr sz="1300">
              <a:solidFill>
                <a:srgbClr val="666666"/>
              </a:solidFill>
              <a:latin typeface="Raleway"/>
              <a:ea typeface="Raleway"/>
              <a:cs typeface="Raleway"/>
              <a:sym typeface="Raleway"/>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4"/>
          <p:cNvSpPr txBox="1"/>
          <p:nvPr/>
        </p:nvSpPr>
        <p:spPr>
          <a:xfrm>
            <a:off x="243238" y="897000"/>
            <a:ext cx="2813100" cy="2303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latin typeface="Calibri"/>
                <a:ea typeface="Calibri"/>
                <a:cs typeface="Calibri"/>
                <a:sym typeface="Calibri"/>
              </a:rPr>
              <a:t>Board</a:t>
            </a:r>
            <a:r>
              <a:rPr lang="en" sz="1800">
                <a:latin typeface="Calibri"/>
                <a:ea typeface="Calibri"/>
                <a:cs typeface="Calibri"/>
                <a:sym typeface="Calibri"/>
              </a:rPr>
              <a:t/>
            </a:r>
            <a:br>
              <a:rPr lang="en" sz="1800">
                <a:latin typeface="Calibri"/>
                <a:ea typeface="Calibri"/>
                <a:cs typeface="Calibri"/>
                <a:sym typeface="Calibri"/>
              </a:rPr>
            </a:br>
            <a:r>
              <a:rPr lang="en" sz="1800">
                <a:latin typeface="Calibri"/>
                <a:ea typeface="Calibri"/>
                <a:cs typeface="Calibri"/>
                <a:sym typeface="Calibri"/>
              </a:rPr>
              <a:t>Sharon Camara</a:t>
            </a:r>
            <a:endParaRPr sz="1800">
              <a:latin typeface="Calibri"/>
              <a:ea typeface="Calibri"/>
              <a:cs typeface="Calibri"/>
              <a:sym typeface="Calibri"/>
            </a:endParaRPr>
          </a:p>
          <a:p>
            <a:pPr marL="0" lvl="0" indent="0" algn="l" rtl="0">
              <a:spcBef>
                <a:spcPts val="0"/>
              </a:spcBef>
              <a:spcAft>
                <a:spcPts val="0"/>
              </a:spcAft>
              <a:buNone/>
            </a:pPr>
            <a:r>
              <a:rPr lang="en" sz="1800">
                <a:latin typeface="Calibri"/>
                <a:ea typeface="Calibri"/>
                <a:cs typeface="Calibri"/>
                <a:sym typeface="Calibri"/>
              </a:rPr>
              <a:t>Katie Monroe</a:t>
            </a:r>
            <a:endParaRPr sz="1800">
              <a:latin typeface="Calibri"/>
              <a:ea typeface="Calibri"/>
              <a:cs typeface="Calibri"/>
              <a:sym typeface="Calibri"/>
            </a:endParaRPr>
          </a:p>
          <a:p>
            <a:pPr marL="0" lvl="0" indent="0" algn="l" rtl="0">
              <a:spcBef>
                <a:spcPts val="0"/>
              </a:spcBef>
              <a:spcAft>
                <a:spcPts val="0"/>
              </a:spcAft>
              <a:buNone/>
            </a:pPr>
            <a:r>
              <a:rPr lang="en" sz="1800">
                <a:latin typeface="Calibri"/>
                <a:ea typeface="Calibri"/>
                <a:cs typeface="Calibri"/>
                <a:sym typeface="Calibri"/>
              </a:rPr>
              <a:t>Ryan Hudak </a:t>
            </a:r>
            <a:endParaRPr sz="1800">
              <a:latin typeface="Calibri"/>
              <a:ea typeface="Calibri"/>
              <a:cs typeface="Calibri"/>
              <a:sym typeface="Calibri"/>
            </a:endParaRPr>
          </a:p>
          <a:p>
            <a:pPr marL="0" lvl="0" indent="0" algn="l" rtl="0">
              <a:spcBef>
                <a:spcPts val="0"/>
              </a:spcBef>
              <a:spcAft>
                <a:spcPts val="0"/>
              </a:spcAft>
              <a:buNone/>
            </a:pPr>
            <a:r>
              <a:rPr lang="en" sz="1800">
                <a:latin typeface="Calibri"/>
                <a:ea typeface="Calibri"/>
                <a:cs typeface="Calibri"/>
                <a:sym typeface="Calibri"/>
              </a:rPr>
              <a:t>Juan Archila</a:t>
            </a:r>
            <a:endParaRPr sz="1800">
              <a:latin typeface="Calibri"/>
              <a:ea typeface="Calibri"/>
              <a:cs typeface="Calibri"/>
              <a:sym typeface="Calibri"/>
            </a:endParaRPr>
          </a:p>
          <a:p>
            <a:pPr marL="0" lvl="0" indent="0" algn="l" rtl="0">
              <a:spcBef>
                <a:spcPts val="0"/>
              </a:spcBef>
              <a:spcAft>
                <a:spcPts val="0"/>
              </a:spcAft>
              <a:buNone/>
            </a:pPr>
            <a:endParaRPr sz="1800">
              <a:latin typeface="Calibri"/>
              <a:ea typeface="Calibri"/>
              <a:cs typeface="Calibri"/>
              <a:sym typeface="Calibri"/>
            </a:endParaRPr>
          </a:p>
          <a:p>
            <a:pPr marL="0" lvl="0" indent="0" algn="l" rtl="0">
              <a:spcBef>
                <a:spcPts val="0"/>
              </a:spcBef>
              <a:spcAft>
                <a:spcPts val="0"/>
              </a:spcAft>
              <a:buNone/>
            </a:pPr>
            <a:endParaRPr sz="1800">
              <a:latin typeface="Calibri"/>
              <a:ea typeface="Calibri"/>
              <a:cs typeface="Calibri"/>
              <a:sym typeface="Calibri"/>
            </a:endParaRPr>
          </a:p>
        </p:txBody>
      </p:sp>
      <p:sp>
        <p:nvSpPr>
          <p:cNvPr id="138" name="Google Shape;138;p24"/>
          <p:cNvSpPr txBox="1">
            <a:spLocks noGrp="1"/>
          </p:cNvSpPr>
          <p:nvPr>
            <p:ph type="title" idx="4294967295"/>
          </p:nvPr>
        </p:nvSpPr>
        <p:spPr>
          <a:xfrm>
            <a:off x="457200" y="194072"/>
            <a:ext cx="8229600" cy="857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E6100"/>
              </a:buClr>
              <a:buSzPts val="2400"/>
              <a:buFont typeface="Calibri"/>
              <a:buNone/>
            </a:pPr>
            <a:r>
              <a:rPr lang="en" sz="2400" b="1">
                <a:solidFill>
                  <a:srgbClr val="FE6100"/>
                </a:solidFill>
              </a:rPr>
              <a:t>Strategic Planning Guiding Team</a:t>
            </a:r>
            <a:endParaRPr/>
          </a:p>
        </p:txBody>
      </p:sp>
      <p:sp>
        <p:nvSpPr>
          <p:cNvPr id="139" name="Google Shape;139;p24"/>
          <p:cNvSpPr txBox="1"/>
          <p:nvPr/>
        </p:nvSpPr>
        <p:spPr>
          <a:xfrm>
            <a:off x="6087663" y="897000"/>
            <a:ext cx="2813100" cy="3349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800" b="1">
                <a:solidFill>
                  <a:schemeClr val="dk1"/>
                </a:solidFill>
                <a:latin typeface="Calibri"/>
                <a:ea typeface="Calibri"/>
                <a:cs typeface="Calibri"/>
                <a:sym typeface="Calibri"/>
              </a:rPr>
              <a:t>Teachers</a:t>
            </a:r>
            <a:endParaRPr sz="1800" b="1">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800">
                <a:solidFill>
                  <a:schemeClr val="dk1"/>
                </a:solidFill>
                <a:latin typeface="Calibri"/>
                <a:ea typeface="Calibri"/>
                <a:cs typeface="Calibri"/>
                <a:sym typeface="Calibri"/>
              </a:rPr>
              <a:t>Lois Hertz</a:t>
            </a:r>
            <a:endParaRPr sz="18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800">
                <a:solidFill>
                  <a:schemeClr val="dk1"/>
                </a:solidFill>
                <a:latin typeface="Calibri"/>
                <a:ea typeface="Calibri"/>
                <a:cs typeface="Calibri"/>
                <a:sym typeface="Calibri"/>
              </a:rPr>
              <a:t>Gelen Tarazona</a:t>
            </a:r>
            <a:endParaRPr sz="18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800">
                <a:solidFill>
                  <a:schemeClr val="dk1"/>
                </a:solidFill>
                <a:latin typeface="Calibri"/>
                <a:ea typeface="Calibri"/>
                <a:cs typeface="Calibri"/>
                <a:sym typeface="Calibri"/>
              </a:rPr>
              <a:t>Christina Catinella</a:t>
            </a:r>
            <a:endParaRPr sz="18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800">
                <a:solidFill>
                  <a:schemeClr val="dk1"/>
                </a:solidFill>
                <a:latin typeface="Calibri"/>
                <a:ea typeface="Calibri"/>
                <a:cs typeface="Calibri"/>
                <a:sym typeface="Calibri"/>
              </a:rPr>
              <a:t>Jessica Morgan</a:t>
            </a:r>
            <a:endParaRPr sz="18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800">
                <a:solidFill>
                  <a:schemeClr val="dk1"/>
                </a:solidFill>
                <a:latin typeface="Calibri"/>
                <a:ea typeface="Calibri"/>
                <a:cs typeface="Calibri"/>
                <a:sym typeface="Calibri"/>
              </a:rPr>
              <a:t>Kristin Mitchell</a:t>
            </a:r>
            <a:endParaRPr sz="18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800">
                <a:solidFill>
                  <a:schemeClr val="dk1"/>
                </a:solidFill>
                <a:latin typeface="Calibri"/>
                <a:ea typeface="Calibri"/>
                <a:cs typeface="Calibri"/>
                <a:sym typeface="Calibri"/>
              </a:rPr>
              <a:t>Sabrina Manns</a:t>
            </a:r>
            <a:endParaRPr sz="1800">
              <a:solidFill>
                <a:schemeClr val="dk1"/>
              </a:solidFill>
              <a:latin typeface="Calibri"/>
              <a:ea typeface="Calibri"/>
              <a:cs typeface="Calibri"/>
              <a:sym typeface="Calibri"/>
            </a:endParaRPr>
          </a:p>
          <a:p>
            <a:pPr marL="0" lvl="0" indent="0" algn="l" rtl="0">
              <a:spcBef>
                <a:spcPts val="0"/>
              </a:spcBef>
              <a:spcAft>
                <a:spcPts val="0"/>
              </a:spcAft>
              <a:buNone/>
            </a:pPr>
            <a:endParaRPr sz="1800" b="1">
              <a:latin typeface="Calibri"/>
              <a:ea typeface="Calibri"/>
              <a:cs typeface="Calibri"/>
              <a:sym typeface="Calibri"/>
            </a:endParaRPr>
          </a:p>
          <a:p>
            <a:pPr marL="0" lvl="0" indent="0" algn="l" rtl="0">
              <a:spcBef>
                <a:spcPts val="0"/>
              </a:spcBef>
              <a:spcAft>
                <a:spcPts val="0"/>
              </a:spcAft>
              <a:buNone/>
            </a:pPr>
            <a:endParaRPr sz="1800" b="1">
              <a:latin typeface="Calibri"/>
              <a:ea typeface="Calibri"/>
              <a:cs typeface="Calibri"/>
              <a:sym typeface="Calibri"/>
            </a:endParaRPr>
          </a:p>
          <a:p>
            <a:pPr marL="0" lvl="0" indent="0" algn="l" rtl="0">
              <a:spcBef>
                <a:spcPts val="0"/>
              </a:spcBef>
              <a:spcAft>
                <a:spcPts val="0"/>
              </a:spcAft>
              <a:buNone/>
            </a:pPr>
            <a:r>
              <a:rPr lang="en" sz="1800" b="1">
                <a:latin typeface="Calibri"/>
                <a:ea typeface="Calibri"/>
                <a:cs typeface="Calibri"/>
                <a:sym typeface="Calibri"/>
              </a:rPr>
              <a:t>Parents</a:t>
            </a:r>
            <a:endParaRPr sz="1800">
              <a:latin typeface="Calibri"/>
              <a:ea typeface="Calibri"/>
              <a:cs typeface="Calibri"/>
              <a:sym typeface="Calibri"/>
            </a:endParaRPr>
          </a:p>
          <a:p>
            <a:pPr marL="0" lvl="0" indent="0" algn="l" rtl="0">
              <a:spcBef>
                <a:spcPts val="0"/>
              </a:spcBef>
              <a:spcAft>
                <a:spcPts val="0"/>
              </a:spcAft>
              <a:buNone/>
            </a:pPr>
            <a:r>
              <a:rPr lang="en" sz="1800">
                <a:latin typeface="Calibri"/>
                <a:ea typeface="Calibri"/>
                <a:cs typeface="Calibri"/>
                <a:sym typeface="Calibri"/>
              </a:rPr>
              <a:t>April Fields</a:t>
            </a:r>
            <a:endParaRPr sz="1800">
              <a:latin typeface="Calibri"/>
              <a:ea typeface="Calibri"/>
              <a:cs typeface="Calibri"/>
              <a:sym typeface="Calibri"/>
            </a:endParaRPr>
          </a:p>
          <a:p>
            <a:pPr marL="0" lvl="0" indent="0" algn="l" rtl="0">
              <a:spcBef>
                <a:spcPts val="0"/>
              </a:spcBef>
              <a:spcAft>
                <a:spcPts val="0"/>
              </a:spcAft>
              <a:buNone/>
            </a:pPr>
            <a:r>
              <a:rPr lang="en" sz="1800">
                <a:latin typeface="Calibri"/>
                <a:ea typeface="Calibri"/>
                <a:cs typeface="Calibri"/>
                <a:sym typeface="Calibri"/>
              </a:rPr>
              <a:t>Kady Weingart</a:t>
            </a:r>
            <a:endParaRPr sz="1800">
              <a:latin typeface="Calibri"/>
              <a:ea typeface="Calibri"/>
              <a:cs typeface="Calibri"/>
              <a:sym typeface="Calibri"/>
            </a:endParaRPr>
          </a:p>
          <a:p>
            <a:pPr marL="0" lvl="0" indent="0" algn="l" rtl="0">
              <a:spcBef>
                <a:spcPts val="0"/>
              </a:spcBef>
              <a:spcAft>
                <a:spcPts val="0"/>
              </a:spcAft>
              <a:buNone/>
            </a:pPr>
            <a:endParaRPr sz="1800">
              <a:latin typeface="Calibri"/>
              <a:ea typeface="Calibri"/>
              <a:cs typeface="Calibri"/>
              <a:sym typeface="Calibri"/>
            </a:endParaRPr>
          </a:p>
        </p:txBody>
      </p:sp>
      <p:sp>
        <p:nvSpPr>
          <p:cNvPr id="140" name="Google Shape;140;p24"/>
          <p:cNvSpPr txBox="1"/>
          <p:nvPr/>
        </p:nvSpPr>
        <p:spPr>
          <a:xfrm>
            <a:off x="3072000" y="973200"/>
            <a:ext cx="3000000" cy="2376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800" b="1">
                <a:solidFill>
                  <a:schemeClr val="dk1"/>
                </a:solidFill>
                <a:latin typeface="Calibri"/>
                <a:ea typeface="Calibri"/>
                <a:cs typeface="Calibri"/>
                <a:sym typeface="Calibri"/>
              </a:rPr>
              <a:t>Staff</a:t>
            </a:r>
            <a:endParaRPr sz="1800" b="1">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800">
                <a:solidFill>
                  <a:schemeClr val="dk1"/>
                </a:solidFill>
                <a:latin typeface="Calibri"/>
                <a:ea typeface="Calibri"/>
                <a:cs typeface="Calibri"/>
                <a:sym typeface="Calibri"/>
              </a:rPr>
              <a:t>Christi Elliott-Earby</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en" sz="1800">
                <a:solidFill>
                  <a:schemeClr val="dk1"/>
                </a:solidFill>
                <a:latin typeface="Calibri"/>
                <a:ea typeface="Calibri"/>
                <a:cs typeface="Calibri"/>
                <a:sym typeface="Calibri"/>
              </a:rPr>
              <a:t>Denise Clayton-Purvis</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en" sz="1800">
                <a:solidFill>
                  <a:schemeClr val="dk1"/>
                </a:solidFill>
                <a:latin typeface="Calibri"/>
                <a:ea typeface="Calibri"/>
                <a:cs typeface="Calibri"/>
                <a:sym typeface="Calibri"/>
              </a:rPr>
              <a:t>Judy Limor</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en" sz="1800">
                <a:solidFill>
                  <a:schemeClr val="dk1"/>
                </a:solidFill>
                <a:latin typeface="Calibri"/>
                <a:ea typeface="Calibri"/>
                <a:cs typeface="Calibri"/>
                <a:sym typeface="Calibri"/>
              </a:rPr>
              <a:t>Talia Dow</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en" sz="1800">
                <a:solidFill>
                  <a:schemeClr val="dk1"/>
                </a:solidFill>
                <a:latin typeface="Calibri"/>
                <a:ea typeface="Calibri"/>
                <a:cs typeface="Calibri"/>
                <a:sym typeface="Calibri"/>
              </a:rPr>
              <a:t>Zakia Funchess</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en" sz="1800">
                <a:solidFill>
                  <a:schemeClr val="dk1"/>
                </a:solidFill>
                <a:latin typeface="Calibri"/>
                <a:ea typeface="Calibri"/>
                <a:cs typeface="Calibri"/>
                <a:sym typeface="Calibri"/>
              </a:rPr>
              <a:t>Sandra Daniel</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en" sz="1800">
                <a:solidFill>
                  <a:schemeClr val="dk1"/>
                </a:solidFill>
                <a:latin typeface="Calibri"/>
                <a:ea typeface="Calibri"/>
                <a:cs typeface="Calibri"/>
                <a:sym typeface="Calibri"/>
              </a:rPr>
              <a:t>Lisa Dibble</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en" sz="1800">
                <a:solidFill>
                  <a:schemeClr val="dk1"/>
                </a:solidFill>
                <a:latin typeface="Calibri"/>
                <a:ea typeface="Calibri"/>
                <a:cs typeface="Calibri"/>
                <a:sym typeface="Calibri"/>
              </a:rPr>
              <a:t>Susan Mellage</a:t>
            </a:r>
            <a:endParaRPr sz="18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pic>
        <p:nvPicPr>
          <p:cNvPr id="145" name="Google Shape;145;p25"/>
          <p:cNvPicPr preferRelativeResize="0"/>
          <p:nvPr/>
        </p:nvPicPr>
        <p:blipFill>
          <a:blip r:embed="rId3">
            <a:alphaModFix/>
          </a:blip>
          <a:stretch>
            <a:fillRect/>
          </a:stretch>
        </p:blipFill>
        <p:spPr>
          <a:xfrm rot="783603">
            <a:off x="6328325" y="2724150"/>
            <a:ext cx="2390550" cy="2390550"/>
          </a:xfrm>
          <a:prstGeom prst="rect">
            <a:avLst/>
          </a:prstGeom>
          <a:noFill/>
          <a:ln>
            <a:noFill/>
          </a:ln>
        </p:spPr>
      </p:pic>
      <p:sp>
        <p:nvSpPr>
          <p:cNvPr id="146" name="Google Shape;146;p25"/>
          <p:cNvSpPr txBox="1"/>
          <p:nvPr/>
        </p:nvSpPr>
        <p:spPr>
          <a:xfrm>
            <a:off x="570150" y="897000"/>
            <a:ext cx="8003700" cy="3349500"/>
          </a:xfrm>
          <a:prstGeom prst="rect">
            <a:avLst/>
          </a:prstGeom>
          <a:noFill/>
          <a:ln>
            <a:noFill/>
          </a:ln>
        </p:spPr>
        <p:txBody>
          <a:bodyPr spcFirstLastPara="1" wrap="square" lIns="91425" tIns="91425" rIns="91425" bIns="91425" anchor="t" anchorCtr="0">
            <a:noAutofit/>
          </a:bodyPr>
          <a:lstStyle/>
          <a:p>
            <a:pPr marL="457200" lvl="0" indent="-457200" algn="l" rtl="0">
              <a:spcBef>
                <a:spcPts val="0"/>
              </a:spcBef>
              <a:spcAft>
                <a:spcPts val="0"/>
              </a:spcAft>
              <a:buSzPts val="3600"/>
              <a:buFont typeface="Raleway"/>
              <a:buAutoNum type="arabicPeriod"/>
            </a:pPr>
            <a:r>
              <a:rPr lang="en" sz="3600">
                <a:latin typeface="Raleway"/>
                <a:ea typeface="Raleway"/>
                <a:cs typeface="Raleway"/>
                <a:sym typeface="Raleway"/>
              </a:rPr>
              <a:t>Staff survey</a:t>
            </a:r>
            <a:endParaRPr sz="3600">
              <a:latin typeface="Raleway"/>
              <a:ea typeface="Raleway"/>
              <a:cs typeface="Raleway"/>
              <a:sym typeface="Raleway"/>
            </a:endParaRPr>
          </a:p>
          <a:p>
            <a:pPr marL="457200" lvl="0" indent="-457200" algn="l" rtl="0">
              <a:spcBef>
                <a:spcPts val="0"/>
              </a:spcBef>
              <a:spcAft>
                <a:spcPts val="0"/>
              </a:spcAft>
              <a:buSzPts val="3600"/>
              <a:buFont typeface="Raleway"/>
              <a:buAutoNum type="arabicPeriod"/>
            </a:pPr>
            <a:r>
              <a:rPr lang="en" sz="3600">
                <a:latin typeface="Raleway"/>
                <a:ea typeface="Raleway"/>
                <a:cs typeface="Raleway"/>
                <a:sym typeface="Raleway"/>
              </a:rPr>
              <a:t>Strategic planning feedback form</a:t>
            </a:r>
            <a:endParaRPr sz="3600">
              <a:latin typeface="Raleway"/>
              <a:ea typeface="Raleway"/>
              <a:cs typeface="Raleway"/>
              <a:sym typeface="Raleway"/>
            </a:endParaRPr>
          </a:p>
          <a:p>
            <a:pPr marL="457200" lvl="0" indent="-457200" algn="l" rtl="0">
              <a:spcBef>
                <a:spcPts val="0"/>
              </a:spcBef>
              <a:spcAft>
                <a:spcPts val="0"/>
              </a:spcAft>
              <a:buSzPts val="3600"/>
              <a:buFont typeface="Raleway"/>
              <a:buAutoNum type="arabicPeriod"/>
            </a:pPr>
            <a:r>
              <a:rPr lang="en" sz="3600">
                <a:latin typeface="Raleway"/>
                <a:ea typeface="Raleway"/>
                <a:cs typeface="Raleway"/>
                <a:sym typeface="Raleway"/>
              </a:rPr>
              <a:t>Staff meeting, TBD (Upper Campus?)</a:t>
            </a:r>
            <a:endParaRPr sz="3600">
              <a:latin typeface="Raleway"/>
              <a:ea typeface="Raleway"/>
              <a:cs typeface="Raleway"/>
              <a:sym typeface="Raleway"/>
            </a:endParaRPr>
          </a:p>
          <a:p>
            <a:pPr marL="457200" lvl="0" indent="0" algn="l" rtl="0">
              <a:spcBef>
                <a:spcPts val="0"/>
              </a:spcBef>
              <a:spcAft>
                <a:spcPts val="0"/>
              </a:spcAft>
              <a:buNone/>
            </a:pPr>
            <a:endParaRPr/>
          </a:p>
        </p:txBody>
      </p:sp>
      <p:sp>
        <p:nvSpPr>
          <p:cNvPr id="147" name="Google Shape;147;p25"/>
          <p:cNvSpPr txBox="1">
            <a:spLocks noGrp="1"/>
          </p:cNvSpPr>
          <p:nvPr>
            <p:ph type="title" idx="4294967295"/>
          </p:nvPr>
        </p:nvSpPr>
        <p:spPr>
          <a:xfrm>
            <a:off x="457200" y="194072"/>
            <a:ext cx="8229600" cy="857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E6100"/>
              </a:buClr>
              <a:buSzPts val="2400"/>
              <a:buFont typeface="Calibri"/>
              <a:buNone/>
            </a:pPr>
            <a:r>
              <a:rPr lang="en" sz="2400" b="1">
                <a:solidFill>
                  <a:srgbClr val="FE6100"/>
                </a:solidFill>
              </a:rPr>
              <a:t>We want to hear from you!</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KIPP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KIPP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517</Words>
  <Application>Microsoft Office PowerPoint</Application>
  <PresentationFormat>On-screen Show (16:9)</PresentationFormat>
  <Paragraphs>67</Paragraphs>
  <Slides>6</Slides>
  <Notes>6</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6</vt:i4>
      </vt:variant>
    </vt:vector>
  </HeadingPairs>
  <TitlesOfParts>
    <vt:vector size="12" baseType="lpstr">
      <vt:lpstr>Arial</vt:lpstr>
      <vt:lpstr>Raleway</vt:lpstr>
      <vt:lpstr>Calibri</vt:lpstr>
      <vt:lpstr>Simple Light</vt:lpstr>
      <vt:lpstr>6_KIPP design</vt:lpstr>
      <vt:lpstr>5_KIPP design</vt:lpstr>
      <vt:lpstr>PowerPoint Presentation</vt:lpstr>
      <vt:lpstr>What is strategic planning?</vt:lpstr>
      <vt:lpstr>Components of the Strategic Planning Process</vt:lpstr>
      <vt:lpstr>Data Collection Plan</vt:lpstr>
      <vt:lpstr>Strategic Planning Guiding Team</vt:lpstr>
      <vt:lpstr>We want to hear from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Holder</dc:creator>
  <cp:lastModifiedBy>Kevin Holder</cp:lastModifiedBy>
  <cp:revision>1</cp:revision>
  <dcterms:modified xsi:type="dcterms:W3CDTF">2018-11-27T12:22:12Z</dcterms:modified>
</cp:coreProperties>
</file>