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panose="020B0604020202020204" charset="0"/>
      <p:regular r:id="rId20"/>
      <p:bold r:id="rId21"/>
      <p:italic r:id="rId22"/>
      <p:boldItalic r:id="rId23"/>
    </p:embeddedFont>
    <p:embeddedFont>
      <p:font typeface="Roboto Slab"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92923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75fc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75f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65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84746c7b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84746c7b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246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84746c7b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84746c7b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91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84746c7b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84746c7b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0526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84746c7b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84746c7b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806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84746c7b4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84746c7b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2017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6f75fce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6f75fce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03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6f75fc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6f75fc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142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6f75fce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6f75fce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875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6f75fce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6f75fc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467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75fc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75fc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25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6f75fce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6f75fce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29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84746c7b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84746c7b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96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84746c7b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84746c7b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851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84746c7b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84746c7b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49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84746c7b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84746c7b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00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84746c7b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84746c7b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83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wjFO0AKwvis"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CCRPI</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GLOBE Academy</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735575" y="66350"/>
            <a:ext cx="7180426" cy="4844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152400" y="152400"/>
            <a:ext cx="4226276" cy="4685175"/>
          </a:xfrm>
          <a:prstGeom prst="rect">
            <a:avLst/>
          </a:prstGeom>
          <a:noFill/>
          <a:ln>
            <a:noFill/>
          </a:ln>
        </p:spPr>
      </p:pic>
      <p:pic>
        <p:nvPicPr>
          <p:cNvPr id="125" name="Google Shape;125;p23"/>
          <p:cNvPicPr preferRelativeResize="0"/>
          <p:nvPr/>
        </p:nvPicPr>
        <p:blipFill>
          <a:blip r:embed="rId4">
            <a:alphaModFix/>
          </a:blip>
          <a:stretch>
            <a:fillRect/>
          </a:stretch>
        </p:blipFill>
        <p:spPr>
          <a:xfrm>
            <a:off x="4572000" y="152400"/>
            <a:ext cx="4419600" cy="4685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821650" y="165525"/>
            <a:ext cx="7218675" cy="4812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5"/>
          <p:cNvPicPr preferRelativeResize="0"/>
          <p:nvPr/>
        </p:nvPicPr>
        <p:blipFill>
          <a:blip r:embed="rId3">
            <a:alphaModFix/>
          </a:blip>
          <a:stretch>
            <a:fillRect/>
          </a:stretch>
        </p:blipFill>
        <p:spPr>
          <a:xfrm>
            <a:off x="783375" y="324475"/>
            <a:ext cx="7381199" cy="4254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6"/>
          <p:cNvPicPr preferRelativeResize="0"/>
          <p:nvPr/>
        </p:nvPicPr>
        <p:blipFill>
          <a:blip r:embed="rId3">
            <a:alphaModFix/>
          </a:blip>
          <a:stretch>
            <a:fillRect/>
          </a:stretch>
        </p:blipFill>
        <p:spPr>
          <a:xfrm>
            <a:off x="860425" y="157800"/>
            <a:ext cx="7543176" cy="4827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265500" y="1818600"/>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are we looking at this data?</a:t>
            </a:r>
            <a:endParaRPr/>
          </a:p>
        </p:txBody>
      </p:sp>
      <p:sp>
        <p:nvSpPr>
          <p:cNvPr id="146" name="Google Shape;146;p2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We will be looking at this data as a whole school.  Where do we see trends?  In what areas do we need to address in closing the gaps?</a:t>
            </a:r>
            <a:endParaRPr/>
          </a:p>
          <a:p>
            <a:pPr marL="0" lvl="0" indent="0" algn="l" rtl="0">
              <a:spcBef>
                <a:spcPts val="1600"/>
              </a:spcBef>
              <a:spcAft>
                <a:spcPts val="0"/>
              </a:spcAft>
              <a:buNone/>
            </a:pPr>
            <a:r>
              <a:rPr lang="en"/>
              <a:t>Equity audit is looking at this data to include in their report.</a:t>
            </a:r>
            <a:endParaRPr/>
          </a:p>
          <a:p>
            <a:pPr marL="0" lvl="0" indent="0" algn="l" rtl="0">
              <a:spcBef>
                <a:spcPts val="1600"/>
              </a:spcBef>
              <a:spcAft>
                <a:spcPts val="1600"/>
              </a:spcAft>
              <a:buNone/>
            </a:pPr>
            <a:r>
              <a:rPr lang="en"/>
              <a:t>Strategic Planning committee will take this data to help guide our goals for our school and students.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p:nvPr/>
        </p:nvSpPr>
        <p:spPr>
          <a:xfrm>
            <a:off x="0" y="0"/>
            <a:ext cx="9161100" cy="248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1"/>
                </a:solidFill>
              </a:rPr>
              <a:t>What does this mean for our students?</a:t>
            </a:r>
            <a:endParaRPr>
              <a:solidFill>
                <a:schemeClr val="accent1"/>
              </a:solidFill>
            </a:endParaRPr>
          </a:p>
        </p:txBody>
      </p:sp>
      <p:grpSp>
        <p:nvGrpSpPr>
          <p:cNvPr id="153" name="Google Shape;153;p28"/>
          <p:cNvGrpSpPr/>
          <p:nvPr/>
        </p:nvGrpSpPr>
        <p:grpSpPr>
          <a:xfrm>
            <a:off x="431475" y="1366425"/>
            <a:ext cx="1644325" cy="1644300"/>
            <a:chOff x="431475" y="1351550"/>
            <a:chExt cx="1644325" cy="1644300"/>
          </a:xfrm>
        </p:grpSpPr>
        <p:sp>
          <p:nvSpPr>
            <p:cNvPr id="154" name="Google Shape;154;p28"/>
            <p:cNvSpPr/>
            <p:nvPr/>
          </p:nvSpPr>
          <p:spPr>
            <a:xfrm>
              <a:off x="431500" y="1351550"/>
              <a:ext cx="1644300" cy="1644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155;p28" descr="Cartoonish illustration of a woman with purple hair"/>
            <p:cNvPicPr preferRelativeResize="0"/>
            <p:nvPr/>
          </p:nvPicPr>
          <p:blipFill rotWithShape="1">
            <a:blip r:embed="rId3">
              <a:alphaModFix/>
            </a:blip>
            <a:srcRect l="-6205" t="-12422" r="-6216"/>
            <a:stretch/>
          </p:blipFill>
          <p:spPr>
            <a:xfrm>
              <a:off x="431475" y="1351550"/>
              <a:ext cx="1644300" cy="1644300"/>
            </a:xfrm>
            <a:prstGeom prst="ellipse">
              <a:avLst/>
            </a:prstGeom>
            <a:noFill/>
            <a:ln>
              <a:noFill/>
            </a:ln>
          </p:spPr>
        </p:pic>
      </p:grpSp>
      <p:cxnSp>
        <p:nvCxnSpPr>
          <p:cNvPr id="156" name="Google Shape;156;p28"/>
          <p:cNvCxnSpPr/>
          <p:nvPr/>
        </p:nvCxnSpPr>
        <p:spPr>
          <a:xfrm>
            <a:off x="1118175" y="3613373"/>
            <a:ext cx="270900" cy="0"/>
          </a:xfrm>
          <a:prstGeom prst="straightConnector1">
            <a:avLst/>
          </a:prstGeom>
          <a:noFill/>
          <a:ln w="9525" cap="flat" cmpd="sng">
            <a:solidFill>
              <a:schemeClr val="lt2"/>
            </a:solidFill>
            <a:prstDash val="solid"/>
            <a:round/>
            <a:headEnd type="none" w="sm" len="sm"/>
            <a:tailEnd type="none" w="sm" len="sm"/>
          </a:ln>
        </p:spPr>
      </p:cxnSp>
      <p:grpSp>
        <p:nvGrpSpPr>
          <p:cNvPr id="157" name="Google Shape;157;p28"/>
          <p:cNvGrpSpPr/>
          <p:nvPr/>
        </p:nvGrpSpPr>
        <p:grpSpPr>
          <a:xfrm>
            <a:off x="2649463" y="1351550"/>
            <a:ext cx="1644300" cy="1659175"/>
            <a:chOff x="2649450" y="1351550"/>
            <a:chExt cx="1644300" cy="1659175"/>
          </a:xfrm>
        </p:grpSpPr>
        <p:sp>
          <p:nvSpPr>
            <p:cNvPr id="158" name="Google Shape;158;p28"/>
            <p:cNvSpPr/>
            <p:nvPr/>
          </p:nvSpPr>
          <p:spPr>
            <a:xfrm>
              <a:off x="2649450" y="1351550"/>
              <a:ext cx="1644300" cy="1644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28" descr="Cartoonish illustration of a boy in a yellow shirt"/>
            <p:cNvPicPr preferRelativeResize="0"/>
            <p:nvPr/>
          </p:nvPicPr>
          <p:blipFill rotWithShape="1">
            <a:blip r:embed="rId4">
              <a:alphaModFix/>
            </a:blip>
            <a:srcRect l="-8182" t="-12397" r="-4214"/>
            <a:stretch/>
          </p:blipFill>
          <p:spPr>
            <a:xfrm>
              <a:off x="2649450" y="1366425"/>
              <a:ext cx="1644300" cy="1644300"/>
            </a:xfrm>
            <a:prstGeom prst="ellipse">
              <a:avLst/>
            </a:prstGeom>
            <a:noFill/>
            <a:ln>
              <a:noFill/>
            </a:ln>
          </p:spPr>
        </p:pic>
      </p:grpSp>
      <p:cxnSp>
        <p:nvCxnSpPr>
          <p:cNvPr id="160" name="Google Shape;160;p28"/>
          <p:cNvCxnSpPr/>
          <p:nvPr/>
        </p:nvCxnSpPr>
        <p:spPr>
          <a:xfrm>
            <a:off x="3327800" y="3613373"/>
            <a:ext cx="270900" cy="0"/>
          </a:xfrm>
          <a:prstGeom prst="straightConnector1">
            <a:avLst/>
          </a:prstGeom>
          <a:noFill/>
          <a:ln w="9525" cap="flat" cmpd="sng">
            <a:solidFill>
              <a:schemeClr val="lt2"/>
            </a:solidFill>
            <a:prstDash val="solid"/>
            <a:round/>
            <a:headEnd type="none" w="sm" len="sm"/>
            <a:tailEnd type="none" w="sm" len="sm"/>
          </a:ln>
        </p:spPr>
      </p:cxnSp>
      <p:grpSp>
        <p:nvGrpSpPr>
          <p:cNvPr id="161" name="Google Shape;161;p28"/>
          <p:cNvGrpSpPr/>
          <p:nvPr/>
        </p:nvGrpSpPr>
        <p:grpSpPr>
          <a:xfrm>
            <a:off x="4867425" y="1366425"/>
            <a:ext cx="1644312" cy="1644300"/>
            <a:chOff x="4867413" y="1351550"/>
            <a:chExt cx="1644312" cy="1644300"/>
          </a:xfrm>
        </p:grpSpPr>
        <p:sp>
          <p:nvSpPr>
            <p:cNvPr id="162" name="Google Shape;162;p28"/>
            <p:cNvSpPr/>
            <p:nvPr/>
          </p:nvSpPr>
          <p:spPr>
            <a:xfrm>
              <a:off x="4867413" y="1351550"/>
              <a:ext cx="1644300" cy="1644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28" descr="Cartoonish illustration of a woman with orange hair"/>
            <p:cNvPicPr preferRelativeResize="0"/>
            <p:nvPr/>
          </p:nvPicPr>
          <p:blipFill rotWithShape="1">
            <a:blip r:embed="rId5">
              <a:alphaModFix/>
            </a:blip>
            <a:srcRect l="-4969" t="-9938" r="-4969"/>
            <a:stretch/>
          </p:blipFill>
          <p:spPr>
            <a:xfrm>
              <a:off x="4867425" y="1351550"/>
              <a:ext cx="1644300" cy="1644300"/>
            </a:xfrm>
            <a:prstGeom prst="ellipse">
              <a:avLst/>
            </a:prstGeom>
            <a:noFill/>
            <a:ln>
              <a:noFill/>
            </a:ln>
          </p:spPr>
        </p:pic>
      </p:grpSp>
      <p:cxnSp>
        <p:nvCxnSpPr>
          <p:cNvPr id="164" name="Google Shape;164;p28"/>
          <p:cNvCxnSpPr/>
          <p:nvPr/>
        </p:nvCxnSpPr>
        <p:spPr>
          <a:xfrm>
            <a:off x="5554075" y="3613373"/>
            <a:ext cx="270900" cy="0"/>
          </a:xfrm>
          <a:prstGeom prst="straightConnector1">
            <a:avLst/>
          </a:prstGeom>
          <a:noFill/>
          <a:ln w="9525" cap="flat" cmpd="sng">
            <a:solidFill>
              <a:schemeClr val="lt2"/>
            </a:solidFill>
            <a:prstDash val="solid"/>
            <a:round/>
            <a:headEnd type="none" w="sm" len="sm"/>
            <a:tailEnd type="none" w="sm" len="sm"/>
          </a:ln>
        </p:spPr>
      </p:cxnSp>
      <p:grpSp>
        <p:nvGrpSpPr>
          <p:cNvPr id="165" name="Google Shape;165;p28"/>
          <p:cNvGrpSpPr/>
          <p:nvPr/>
        </p:nvGrpSpPr>
        <p:grpSpPr>
          <a:xfrm>
            <a:off x="7085400" y="1366425"/>
            <a:ext cx="1644300" cy="1644300"/>
            <a:chOff x="7085400" y="1351550"/>
            <a:chExt cx="1644300" cy="1644300"/>
          </a:xfrm>
        </p:grpSpPr>
        <p:sp>
          <p:nvSpPr>
            <p:cNvPr id="166" name="Google Shape;166;p28"/>
            <p:cNvSpPr/>
            <p:nvPr/>
          </p:nvSpPr>
          <p:spPr>
            <a:xfrm>
              <a:off x="7085400" y="1351550"/>
              <a:ext cx="1644300" cy="1644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28" descr="Cartoonish illustration of a man in a blue shirt"/>
            <p:cNvPicPr preferRelativeResize="0"/>
            <p:nvPr/>
          </p:nvPicPr>
          <p:blipFill>
            <a:blip r:embed="rId6">
              <a:alphaModFix/>
            </a:blip>
            <a:stretch>
              <a:fillRect/>
            </a:stretch>
          </p:blipFill>
          <p:spPr>
            <a:xfrm flipH="1">
              <a:off x="7085400" y="1351550"/>
              <a:ext cx="1644300" cy="1644300"/>
            </a:xfrm>
            <a:prstGeom prst="ellipse">
              <a:avLst/>
            </a:prstGeom>
            <a:noFill/>
            <a:ln>
              <a:noFill/>
            </a:ln>
          </p:spPr>
        </p:pic>
      </p:grpSp>
      <p:cxnSp>
        <p:nvCxnSpPr>
          <p:cNvPr id="168" name="Google Shape;168;p28"/>
          <p:cNvCxnSpPr/>
          <p:nvPr/>
        </p:nvCxnSpPr>
        <p:spPr>
          <a:xfrm>
            <a:off x="7747050" y="3613373"/>
            <a:ext cx="270900" cy="0"/>
          </a:xfrm>
          <a:prstGeom prst="straightConnector1">
            <a:avLst/>
          </a:prstGeom>
          <a:noFill/>
          <a:ln w="9525" cap="flat" cmpd="sng">
            <a:solidFill>
              <a:schemeClr val="lt2"/>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p:nvPr/>
        </p:nvSpPr>
        <p:spPr>
          <a:xfrm>
            <a:off x="0" y="0"/>
            <a:ext cx="9161100" cy="248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1"/>
                </a:solidFill>
              </a:rPr>
              <a:t>Overall</a:t>
            </a:r>
            <a:endParaRPr>
              <a:solidFill>
                <a:schemeClr val="accent1"/>
              </a:solidFill>
            </a:endParaRPr>
          </a:p>
        </p:txBody>
      </p:sp>
      <p:grpSp>
        <p:nvGrpSpPr>
          <p:cNvPr id="175" name="Google Shape;175;p29"/>
          <p:cNvGrpSpPr/>
          <p:nvPr/>
        </p:nvGrpSpPr>
        <p:grpSpPr>
          <a:xfrm>
            <a:off x="1211307" y="1705030"/>
            <a:ext cx="1233485" cy="1233485"/>
            <a:chOff x="1700550" y="1498632"/>
            <a:chExt cx="1053900" cy="1053900"/>
          </a:xfrm>
        </p:grpSpPr>
        <p:sp>
          <p:nvSpPr>
            <p:cNvPr id="176" name="Google Shape;176;p29"/>
            <p:cNvSpPr/>
            <p:nvPr/>
          </p:nvSpPr>
          <p:spPr>
            <a:xfrm>
              <a:off x="1700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1956450" y="1729405"/>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29"/>
          <p:cNvGrpSpPr/>
          <p:nvPr/>
        </p:nvGrpSpPr>
        <p:grpSpPr>
          <a:xfrm>
            <a:off x="2583323" y="1705030"/>
            <a:ext cx="1233485" cy="1233485"/>
            <a:chOff x="2872812" y="1498619"/>
            <a:chExt cx="1053900" cy="1053900"/>
          </a:xfrm>
        </p:grpSpPr>
        <p:sp>
          <p:nvSpPr>
            <p:cNvPr id="179" name="Google Shape;179;p29"/>
            <p:cNvSpPr/>
            <p:nvPr/>
          </p:nvSpPr>
          <p:spPr>
            <a:xfrm>
              <a:off x="2872812" y="1498619"/>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3128712" y="1729418"/>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29"/>
          <p:cNvGrpSpPr/>
          <p:nvPr/>
        </p:nvGrpSpPr>
        <p:grpSpPr>
          <a:xfrm>
            <a:off x="3955309" y="1705030"/>
            <a:ext cx="1233485" cy="1233485"/>
            <a:chOff x="4045050" y="1484544"/>
            <a:chExt cx="1053900" cy="1053900"/>
          </a:xfrm>
        </p:grpSpPr>
        <p:sp>
          <p:nvSpPr>
            <p:cNvPr id="182" name="Google Shape;182;p29"/>
            <p:cNvSpPr/>
            <p:nvPr/>
          </p:nvSpPr>
          <p:spPr>
            <a:xfrm>
              <a:off x="4045050" y="1484544"/>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p:nvPr/>
          </p:nvSpPr>
          <p:spPr>
            <a:xfrm>
              <a:off x="4300950" y="1715343"/>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29"/>
          <p:cNvGrpSpPr/>
          <p:nvPr/>
        </p:nvGrpSpPr>
        <p:grpSpPr>
          <a:xfrm>
            <a:off x="5327311" y="1705030"/>
            <a:ext cx="1233485" cy="1233485"/>
            <a:chOff x="5217300" y="1498632"/>
            <a:chExt cx="1053900" cy="1053900"/>
          </a:xfrm>
        </p:grpSpPr>
        <p:sp>
          <p:nvSpPr>
            <p:cNvPr id="185" name="Google Shape;185;p29"/>
            <p:cNvSpPr/>
            <p:nvPr/>
          </p:nvSpPr>
          <p:spPr>
            <a:xfrm>
              <a:off x="521730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p:nvPr/>
          </p:nvSpPr>
          <p:spPr>
            <a:xfrm>
              <a:off x="5473200" y="1729430"/>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29"/>
          <p:cNvGrpSpPr/>
          <p:nvPr/>
        </p:nvGrpSpPr>
        <p:grpSpPr>
          <a:xfrm>
            <a:off x="6699312" y="1705030"/>
            <a:ext cx="1233485" cy="1233485"/>
            <a:chOff x="6389550" y="1498632"/>
            <a:chExt cx="1053900" cy="1053900"/>
          </a:xfrm>
        </p:grpSpPr>
        <p:sp>
          <p:nvSpPr>
            <p:cNvPr id="188" name="Google Shape;188;p29"/>
            <p:cNvSpPr/>
            <p:nvPr/>
          </p:nvSpPr>
          <p:spPr>
            <a:xfrm>
              <a:off x="6389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a:off x="6645450" y="1729430"/>
              <a:ext cx="542100" cy="515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9"/>
          <p:cNvSpPr txBox="1">
            <a:spLocks noGrp="1"/>
          </p:cNvSpPr>
          <p:nvPr>
            <p:ph type="body" idx="4294967295"/>
          </p:nvPr>
        </p:nvSpPr>
        <p:spPr>
          <a:xfrm>
            <a:off x="311700" y="3021100"/>
            <a:ext cx="8520600" cy="1787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t>Our overall scores look good.  We now have the data to dig deep and create goals for all of our students.  We want to not only outperform overall school scores, but we want to outperform subgroup targets.  We want to close our gaps.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Clr>
                <a:schemeClr val="dk2"/>
              </a:buClr>
              <a:buSzPts val="1100"/>
              <a:buNone/>
            </a:pPr>
            <a:r>
              <a:rPr lang="en" sz="1100" u="sng">
                <a:solidFill>
                  <a:schemeClr val="hlink"/>
                </a:solidFill>
                <a:latin typeface="Arial"/>
                <a:ea typeface="Arial"/>
                <a:cs typeface="Arial"/>
                <a:sym typeface="Arial"/>
                <a:hlinkClick r:id="rId3"/>
              </a:rPr>
              <a:t>https://youtu.be/wjFO0AKwvis</a:t>
            </a:r>
            <a:endParaRPr/>
          </a:p>
        </p:txBody>
      </p:sp>
      <p:sp>
        <p:nvSpPr>
          <p:cNvPr id="70" name="Google Shape;70;p14"/>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do we rank in DeKalb</a:t>
            </a:r>
            <a:endParaRPr/>
          </a:p>
        </p:txBody>
      </p:sp>
      <p:sp>
        <p:nvSpPr>
          <p:cNvPr id="76" name="Google Shape;76;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latin typeface="Arial"/>
              <a:ea typeface="Arial"/>
              <a:cs typeface="Arial"/>
              <a:sym typeface="Arial"/>
            </a:endParaRPr>
          </a:p>
          <a:p>
            <a:pPr marL="0" lvl="0" indent="0" algn="l" rtl="0">
              <a:spcBef>
                <a:spcPts val="1600"/>
              </a:spcBef>
              <a:spcAft>
                <a:spcPts val="1600"/>
              </a:spcAft>
              <a:buNone/>
            </a:pPr>
            <a:endParaRPr sz="1100">
              <a:solidFill>
                <a:srgbClr val="FFFFFF"/>
              </a:solidFill>
              <a:latin typeface="Arial"/>
              <a:ea typeface="Arial"/>
              <a:cs typeface="Arial"/>
              <a:sym typeface="Arial"/>
            </a:endParaRPr>
          </a:p>
        </p:txBody>
      </p:sp>
      <p:pic>
        <p:nvPicPr>
          <p:cNvPr id="77" name="Google Shape;77;p15"/>
          <p:cNvPicPr preferRelativeResize="0"/>
          <p:nvPr/>
        </p:nvPicPr>
        <p:blipFill>
          <a:blip r:embed="rId3">
            <a:alphaModFix/>
          </a:blip>
          <a:stretch>
            <a:fillRect/>
          </a:stretch>
        </p:blipFill>
        <p:spPr>
          <a:xfrm>
            <a:off x="6838875" y="3305575"/>
            <a:ext cx="2076525" cy="1609324"/>
          </a:xfrm>
          <a:prstGeom prst="rect">
            <a:avLst/>
          </a:prstGeom>
          <a:noFill/>
          <a:ln>
            <a:noFill/>
          </a:ln>
        </p:spPr>
      </p:pic>
      <p:pic>
        <p:nvPicPr>
          <p:cNvPr id="78" name="Google Shape;78;p15"/>
          <p:cNvPicPr preferRelativeResize="0"/>
          <p:nvPr/>
        </p:nvPicPr>
        <p:blipFill>
          <a:blip r:embed="rId4">
            <a:alphaModFix/>
          </a:blip>
          <a:stretch>
            <a:fillRect/>
          </a:stretch>
        </p:blipFill>
        <p:spPr>
          <a:xfrm>
            <a:off x="173900" y="1195075"/>
            <a:ext cx="2667900" cy="2878175"/>
          </a:xfrm>
          <a:prstGeom prst="rect">
            <a:avLst/>
          </a:prstGeom>
          <a:noFill/>
          <a:ln>
            <a:noFill/>
          </a:ln>
        </p:spPr>
      </p:pic>
      <p:pic>
        <p:nvPicPr>
          <p:cNvPr id="79" name="Google Shape;79;p15"/>
          <p:cNvPicPr preferRelativeResize="0"/>
          <p:nvPr/>
        </p:nvPicPr>
        <p:blipFill>
          <a:blip r:embed="rId5">
            <a:alphaModFix/>
          </a:blip>
          <a:stretch>
            <a:fillRect/>
          </a:stretch>
        </p:blipFill>
        <p:spPr>
          <a:xfrm>
            <a:off x="2950225" y="1252688"/>
            <a:ext cx="3794600" cy="27734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Our Elementary Scores</a:t>
            </a:r>
            <a:endParaRPr/>
          </a:p>
        </p:txBody>
      </p:sp>
      <p:cxnSp>
        <p:nvCxnSpPr>
          <p:cNvPr id="85" name="Google Shape;85;p16"/>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cxnSp>
        <p:nvCxnSpPr>
          <p:cNvPr id="86" name="Google Shape;86;p16"/>
          <p:cNvCxnSpPr/>
          <p:nvPr/>
        </p:nvCxnSpPr>
        <p:spPr>
          <a:xfrm>
            <a:off x="5012725" y="1811883"/>
            <a:ext cx="270900" cy="0"/>
          </a:xfrm>
          <a:prstGeom prst="straightConnector1">
            <a:avLst/>
          </a:prstGeom>
          <a:noFill/>
          <a:ln w="9525" cap="flat" cmpd="sng">
            <a:solidFill>
              <a:schemeClr val="lt2"/>
            </a:solidFill>
            <a:prstDash val="solid"/>
            <a:round/>
            <a:headEnd type="none" w="sm" len="sm"/>
            <a:tailEnd type="none" w="sm" len="sm"/>
          </a:ln>
        </p:spPr>
      </p:cxnSp>
      <p:pic>
        <p:nvPicPr>
          <p:cNvPr id="87" name="Google Shape;87;p16"/>
          <p:cNvPicPr preferRelativeResize="0"/>
          <p:nvPr/>
        </p:nvPicPr>
        <p:blipFill>
          <a:blip r:embed="rId3">
            <a:alphaModFix/>
          </a:blip>
          <a:stretch>
            <a:fillRect/>
          </a:stretch>
        </p:blipFill>
        <p:spPr>
          <a:xfrm>
            <a:off x="95050" y="1261975"/>
            <a:ext cx="4063725" cy="3422625"/>
          </a:xfrm>
          <a:prstGeom prst="rect">
            <a:avLst/>
          </a:prstGeom>
          <a:noFill/>
          <a:ln>
            <a:noFill/>
          </a:ln>
        </p:spPr>
      </p:pic>
      <p:pic>
        <p:nvPicPr>
          <p:cNvPr id="88" name="Google Shape;88;p16"/>
          <p:cNvPicPr preferRelativeResize="0"/>
          <p:nvPr/>
        </p:nvPicPr>
        <p:blipFill>
          <a:blip r:embed="rId4">
            <a:alphaModFix/>
          </a:blip>
          <a:stretch>
            <a:fillRect/>
          </a:stretch>
        </p:blipFill>
        <p:spPr>
          <a:xfrm>
            <a:off x="4302175" y="1258400"/>
            <a:ext cx="4689426" cy="3422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a:blip r:embed="rId3">
            <a:alphaModFix/>
          </a:blip>
          <a:stretch>
            <a:fillRect/>
          </a:stretch>
        </p:blipFill>
        <p:spPr>
          <a:xfrm>
            <a:off x="1600200" y="544375"/>
            <a:ext cx="5943600" cy="3933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1600200" y="429650"/>
            <a:ext cx="5943600" cy="399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9"/>
          <p:cNvPicPr preferRelativeResize="0"/>
          <p:nvPr/>
        </p:nvPicPr>
        <p:blipFill>
          <a:blip r:embed="rId3">
            <a:alphaModFix/>
          </a:blip>
          <a:stretch>
            <a:fillRect/>
          </a:stretch>
        </p:blipFill>
        <p:spPr>
          <a:xfrm>
            <a:off x="152400" y="152400"/>
            <a:ext cx="7706250" cy="2381100"/>
          </a:xfrm>
          <a:prstGeom prst="rect">
            <a:avLst/>
          </a:prstGeom>
          <a:noFill/>
          <a:ln>
            <a:noFill/>
          </a:ln>
        </p:spPr>
      </p:pic>
      <p:pic>
        <p:nvPicPr>
          <p:cNvPr id="104" name="Google Shape;104;p19"/>
          <p:cNvPicPr preferRelativeResize="0"/>
          <p:nvPr/>
        </p:nvPicPr>
        <p:blipFill>
          <a:blip r:embed="rId4">
            <a:alphaModFix/>
          </a:blip>
          <a:stretch>
            <a:fillRect/>
          </a:stretch>
        </p:blipFill>
        <p:spPr>
          <a:xfrm>
            <a:off x="152400" y="2685900"/>
            <a:ext cx="7706250" cy="230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1749000" y="974575"/>
            <a:ext cx="5943600" cy="3076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1"/>
          <p:cNvPicPr preferRelativeResize="0"/>
          <p:nvPr/>
        </p:nvPicPr>
        <p:blipFill>
          <a:blip r:embed="rId3">
            <a:alphaModFix/>
          </a:blip>
          <a:stretch>
            <a:fillRect/>
          </a:stretch>
        </p:blipFill>
        <p:spPr>
          <a:xfrm>
            <a:off x="867063" y="151725"/>
            <a:ext cx="7123075" cy="484005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Words>
  <Application>Microsoft Office PowerPoint</Application>
  <PresentationFormat>On-screen Show (16:9)</PresentationFormat>
  <Paragraphs>13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Roboto</vt:lpstr>
      <vt:lpstr>Roboto Slab</vt:lpstr>
      <vt:lpstr>Marina</vt:lpstr>
      <vt:lpstr>CCRPI</vt:lpstr>
      <vt:lpstr>About</vt:lpstr>
      <vt:lpstr>How do we rank in DeKalb</vt:lpstr>
      <vt:lpstr>Our Elementary Scores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are we looking at this data?</vt:lpstr>
      <vt:lpstr>What does this mean for our students?</vt:lpstr>
      <vt:lpstr>Overall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CCRPI</dc:title>
  <dc:creator>Kevin Holder</dc:creator>
  <cp:lastModifiedBy>Kevin Holder</cp:lastModifiedBy>
  <cp:revision>1</cp:revision>
  <dcterms:modified xsi:type="dcterms:W3CDTF">2018-11-27T11:49:33Z</dcterms:modified>
</cp:coreProperties>
</file>