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Lato Black" panose="020B0604020202020204" charset="0"/>
      <p:bold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Raleway Thin" panose="020B0604020202020204" charset="0"/>
      <p:bold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8BB48-B8C5-42C0-BAC0-F49E2391D154}">
  <a:tblStyle styleId="{3C58BB48-B8C5-42C0-BAC0-F49E2391D1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1" marR="0" lvl="4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1" marR="0" lvl="4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1" marR="0" lvl="4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2256d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13" y="697230"/>
            <a:ext cx="45723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2256d0f9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Katie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3f5d0931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3f5d09315_1_9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42" name="Google Shape;342;g53f5d09315_1_91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3f5d093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7230"/>
            <a:ext cx="45720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53f5d09315_1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Katie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was the plan that decided to work on with 4 main initiatives which was then broken down into initiatives under the main ones.  These should be complete at the end of 5 years. </a:t>
            </a:r>
            <a:endParaRPr/>
          </a:p>
        </p:txBody>
      </p:sp>
      <p:sp>
        <p:nvSpPr>
          <p:cNvPr id="199" name="Google Shape;199;g53f5d09315_1_0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3f5d0931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3f5d09315_1_6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Katie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3f5d09315_1_61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f246280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f24628022_0_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262" name="Google Shape;262;g9f24628022_0_1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3f5d0931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53f5d09315_1_4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Christie (to the end)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53f5d09315_1_40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3f5d09315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3f5d09315_1_8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293" name="Google Shape;293;g53f5d09315_1_85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3f5d09315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3f5d09315_1_7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01" name="Google Shape;301;g53f5d09315_1_77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3f5d09315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3f5d09315_1_6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Christi: make equity connection</a:t>
            </a:r>
            <a:endParaRPr/>
          </a:p>
        </p:txBody>
      </p:sp>
      <p:sp>
        <p:nvSpPr>
          <p:cNvPr id="324" name="Google Shape;324;g53f5d09315_1_69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858f6df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858f6dfa5_0_3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33" name="Google Shape;333;g7858f6dfa5_0_3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4382950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FBCD8"/>
              </a:buClr>
              <a:buSzPts val="6000"/>
              <a:buNone/>
              <a:defRPr sz="6000">
                <a:solidFill>
                  <a:srgbClr val="AFBCD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only, bottom logo">
  <p:cSld name="CUSTOM_5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388500" y="339800"/>
            <a:ext cx="67938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727076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2" name="Google Shape;62;p12"/>
          <p:cNvCxnSpPr/>
          <p:nvPr/>
        </p:nvCxnSpPr>
        <p:spPr>
          <a:xfrm>
            <a:off x="484575" y="1009350"/>
            <a:ext cx="8219100" cy="0"/>
          </a:xfrm>
          <a:prstGeom prst="straightConnector1">
            <a:avLst/>
          </a:prstGeom>
          <a:noFill/>
          <a:ln w="9525" cap="flat" cmpd="sng">
            <a:solidFill>
              <a:srgbClr val="AEB8D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1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470" b="-7470"/>
          <a:stretch/>
        </p:blipFill>
        <p:spPr>
          <a:xfrm>
            <a:off x="441304" y="6254756"/>
            <a:ext cx="722525" cy="46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2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325750" y="397125"/>
            <a:ext cx="8718900" cy="612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9BB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3"/>
          <p:cNvGrpSpPr/>
          <p:nvPr/>
        </p:nvGrpSpPr>
        <p:grpSpPr>
          <a:xfrm>
            <a:off x="8242929" y="115456"/>
            <a:ext cx="604745" cy="959382"/>
            <a:chOff x="6730350" y="2315900"/>
            <a:chExt cx="257700" cy="420100"/>
          </a:xfrm>
        </p:grpSpPr>
        <p:sp>
          <p:nvSpPr>
            <p:cNvPr id="68" name="Google Shape;68;p1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89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89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389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389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389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07100" y="1116875"/>
            <a:ext cx="7797300" cy="1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925750" y="2184725"/>
            <a:ext cx="7678800" cy="3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800"/>
              <a:buChar char="●"/>
              <a:defRPr b="0">
                <a:solidFill>
                  <a:srgbClr val="757575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○"/>
              <a:defRPr>
                <a:solidFill>
                  <a:srgbClr val="757575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■"/>
              <a:defRPr>
                <a:solidFill>
                  <a:srgbClr val="757575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●"/>
              <a:defRPr>
                <a:solidFill>
                  <a:srgbClr val="757575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○"/>
              <a:defRPr>
                <a:solidFill>
                  <a:srgbClr val="757575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■"/>
              <a:defRPr>
                <a:solidFill>
                  <a:srgbClr val="757575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●"/>
              <a:defRPr>
                <a:solidFill>
                  <a:srgbClr val="757575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○"/>
              <a:defRPr>
                <a:solidFill>
                  <a:srgbClr val="757575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Char char="■"/>
              <a:defRPr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0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3"/>
              <a:buFont typeface="Calibri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only, top logo">
  <p:cSld name="CUSTOM_6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617026" y="6473288"/>
            <a:ext cx="5397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7228" y="6585750"/>
            <a:ext cx="731795" cy="2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388500" y="35000"/>
            <a:ext cx="67938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3600">
                <a:solidFill>
                  <a:srgbClr val="F2612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7204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400" b="0" i="0" u="none" strike="noStrike" cap="none">
                <a:solidFill>
                  <a:srgbClr val="00A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205162" y="6376987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816725" y="637698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ส่วนหัวของส่วน">
  <p:cSld name="1_ส่วนหัวของส่วน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ภาพนิ่งชื่อเรื่อง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685800" y="3635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85800" y="51075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216026" y="3200402"/>
            <a:ext cx="10869600" cy="9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>
            <a:off x="12238038" y="3200402"/>
            <a:ext cx="10869600" cy="9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>
  <p:cSld name="รูปภาพพร้อมคำอธิบายภาพ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 rot="5400000">
            <a:off x="14520150" y="3664775"/>
            <a:ext cx="117030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 rot="5400000">
            <a:off x="3498189" y="-1732675"/>
            <a:ext cx="11703000" cy="16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ข้อความและชื่อเรื่องแนวตั้ง">
  <p:cSld name="1_ข้อความและชื่อเรื่องแนวตั้ง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>
            <a:spLocks noGrp="1"/>
          </p:cNvSpPr>
          <p:nvPr>
            <p:ph type="pic" idx="2"/>
          </p:nvPr>
        </p:nvSpPr>
        <p:spPr>
          <a:xfrm>
            <a:off x="2509498" y="0"/>
            <a:ext cx="6627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57200" y="2882400"/>
            <a:ext cx="5629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05550" y="100100"/>
            <a:ext cx="7995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ชื่อเรื่องและเนื้อหา">
  <p:cSld name="1_ชื่อเรื่องและเนื้อหา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: Single Column">
  <p:cSld name="Content Slide: Single Colum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359228" y="192275"/>
            <a:ext cx="8337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91CE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691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dt" idx="10"/>
          </p:nvPr>
        </p:nvSpPr>
        <p:spPr>
          <a:xfrm>
            <a:off x="7086600" y="6513588"/>
            <a:ext cx="2057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59228" y="992113"/>
            <a:ext cx="8337300" cy="4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only, bottom logo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subTitle" idx="1"/>
          </p:nvPr>
        </p:nvSpPr>
        <p:spPr>
          <a:xfrm>
            <a:off x="388500" y="339800"/>
            <a:ext cx="67938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70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p34"/>
          <p:cNvCxnSpPr/>
          <p:nvPr/>
        </p:nvCxnSpPr>
        <p:spPr>
          <a:xfrm>
            <a:off x="484575" y="1009350"/>
            <a:ext cx="8219100" cy="0"/>
          </a:xfrm>
          <a:prstGeom prst="straightConnector1">
            <a:avLst/>
          </a:prstGeom>
          <a:noFill/>
          <a:ln w="9525" cap="flat" cmpd="sng">
            <a:solidFill>
              <a:srgbClr val="AEB8D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3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470" b="-7470"/>
          <a:stretch/>
        </p:blipFill>
        <p:spPr>
          <a:xfrm>
            <a:off x="441304" y="6254756"/>
            <a:ext cx="722525" cy="46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22000" y="2514601"/>
            <a:ext cx="68661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B600"/>
                </a:solidFill>
              </a:defRPr>
            </a:lvl1pPr>
            <a:lvl2pPr lvl="1" rtl="0">
              <a:buNone/>
              <a:defRPr>
                <a:solidFill>
                  <a:srgbClr val="FFB600"/>
                </a:solidFill>
              </a:defRPr>
            </a:lvl2pPr>
            <a:lvl3pPr lvl="2" rtl="0">
              <a:buNone/>
              <a:defRPr>
                <a:solidFill>
                  <a:srgbClr val="FFB600"/>
                </a:solidFill>
              </a:defRPr>
            </a:lvl3pPr>
            <a:lvl4pPr lvl="3" rtl="0">
              <a:buNone/>
              <a:defRPr>
                <a:solidFill>
                  <a:srgbClr val="FFB600"/>
                </a:solidFill>
              </a:defRPr>
            </a:lvl4pPr>
            <a:lvl5pPr lvl="4" rtl="0">
              <a:buNone/>
              <a:defRPr>
                <a:solidFill>
                  <a:srgbClr val="FFB600"/>
                </a:solidFill>
              </a:defRPr>
            </a:lvl5pPr>
            <a:lvl6pPr lvl="5" rtl="0">
              <a:buNone/>
              <a:defRPr>
                <a:solidFill>
                  <a:srgbClr val="FFB600"/>
                </a:solidFill>
              </a:defRPr>
            </a:lvl6pPr>
            <a:lvl7pPr lvl="6" rtl="0">
              <a:buNone/>
              <a:defRPr>
                <a:solidFill>
                  <a:srgbClr val="FFB600"/>
                </a:solidFill>
              </a:defRPr>
            </a:lvl7pPr>
            <a:lvl8pPr lvl="7" rtl="0">
              <a:buNone/>
              <a:defRPr>
                <a:solidFill>
                  <a:srgbClr val="FFB600"/>
                </a:solidFill>
              </a:defRPr>
            </a:lvl8pPr>
            <a:lvl9pPr lvl="8" rtl="0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22000" y="2516504"/>
            <a:ext cx="35433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78687" y="2516504"/>
            <a:ext cx="35433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22000" y="2574000"/>
            <a:ext cx="23322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373778" y="2574000"/>
            <a:ext cx="23322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25557" y="2574000"/>
            <a:ext cx="23322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56718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0"/>
          <p:cNvSpPr/>
          <p:nvPr/>
        </p:nvSpPr>
        <p:spPr>
          <a:xfrm>
            <a:off x="390735" y="506502"/>
            <a:ext cx="8362529" cy="5844871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22000" y="2514601"/>
            <a:ext cx="68661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2929046" y="6256370"/>
            <a:ext cx="33111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00" tIns="34350" rIns="68700" bIns="34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0" u="none" strike="noStrike" cap="none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rPr>
              <a:t>www.yourcompany.com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© 2017 The Worthy PowerPoint Presentation.</a:t>
            </a:r>
            <a:endParaRPr sz="500" b="0" i="0" u="none" strike="noStrike" cap="none">
              <a:solidFill>
                <a:srgbClr val="A5A5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8653820" y="236687"/>
            <a:ext cx="360600" cy="479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4350" tIns="17175" rIns="34350" bIns="17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8690402" y="303534"/>
            <a:ext cx="298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00" tIns="34350" rIns="68700" bIns="34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google.com/document/d/1Nblv2dTGeSgHSnOS-_AZPkjTHn5Yt_1Xakrj9FJXyzc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google.com/spreadsheets/d/18cAUyhXlwVJZXChrgrVh4J_5Mo2DizSgZbldz7G0H6k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8cAUyhXlwVJZXChrgrVh4J_5Mo2DizSgZbldz7G0H6k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ctrTitle"/>
          </p:nvPr>
        </p:nvSpPr>
        <p:spPr>
          <a:xfrm>
            <a:off x="436050" y="3907100"/>
            <a:ext cx="8526000" cy="20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9BB4"/>
                </a:solidFill>
              </a:rPr>
              <a:t>Board Update</a:t>
            </a:r>
            <a:br>
              <a:rPr lang="en-US">
                <a:solidFill>
                  <a:srgbClr val="389BB4"/>
                </a:solidFill>
              </a:rPr>
            </a:br>
            <a:r>
              <a:rPr lang="en-US" sz="3200" i="1">
                <a:solidFill>
                  <a:srgbClr val="DFAF02"/>
                </a:solidFill>
              </a:rPr>
              <a:t>December 7, 2020 </a:t>
            </a:r>
            <a:endParaRPr sz="3200" i="1">
              <a:solidFill>
                <a:srgbClr val="DFAF02"/>
              </a:solidFill>
            </a:endParaRPr>
          </a:p>
        </p:txBody>
      </p:sp>
      <p:grpSp>
        <p:nvGrpSpPr>
          <p:cNvPr id="186" name="Google Shape;186;p35"/>
          <p:cNvGrpSpPr/>
          <p:nvPr/>
        </p:nvGrpSpPr>
        <p:grpSpPr>
          <a:xfrm>
            <a:off x="7864658" y="494757"/>
            <a:ext cx="896264" cy="1195071"/>
            <a:chOff x="570875" y="4322250"/>
            <a:chExt cx="443300" cy="443325"/>
          </a:xfrm>
        </p:grpSpPr>
        <p:sp>
          <p:nvSpPr>
            <p:cNvPr id="187" name="Google Shape;187;p3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900" y="1466125"/>
            <a:ext cx="2829900" cy="208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125" y="1466125"/>
            <a:ext cx="2880900" cy="208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675" y="1479475"/>
            <a:ext cx="2793900" cy="208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p35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7470" b="-7470"/>
          <a:stretch/>
        </p:blipFill>
        <p:spPr>
          <a:xfrm>
            <a:off x="3792800" y="205600"/>
            <a:ext cx="1558383" cy="101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45" name="Google Shape;345;p44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81759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40251"/>
            <a:ext cx="9143998" cy="56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/>
          <p:nvPr/>
        </p:nvSpPr>
        <p:spPr>
          <a:xfrm>
            <a:off x="3223854" y="4537237"/>
            <a:ext cx="2929637" cy="1011557"/>
          </a:xfrm>
          <a:custGeom>
            <a:avLst/>
            <a:gdLst/>
            <a:ahLst/>
            <a:cxnLst/>
            <a:rect l="l" t="t" r="r" b="b"/>
            <a:pathLst>
              <a:path w="446" h="154" extrusionOk="0">
                <a:moveTo>
                  <a:pt x="0" y="0"/>
                </a:moveTo>
                <a:cubicBezTo>
                  <a:pt x="59" y="102"/>
                  <a:pt x="181" y="154"/>
                  <a:pt x="298" y="118"/>
                </a:cubicBezTo>
                <a:cubicBezTo>
                  <a:pt x="363" y="98"/>
                  <a:pt x="414" y="55"/>
                  <a:pt x="44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89BB4"/>
          </a:solidFill>
          <a:ln>
            <a:noFill/>
          </a:ln>
        </p:spPr>
        <p:txBody>
          <a:bodyPr spcFirstLastPara="1" wrap="square" lIns="34375" tIns="17200" rIns="34375" bIns="17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3000655" y="2901438"/>
            <a:ext cx="3376034" cy="814020"/>
          </a:xfrm>
          <a:custGeom>
            <a:avLst/>
            <a:gdLst/>
            <a:ahLst/>
            <a:cxnLst/>
            <a:rect l="l" t="t" r="r" b="b"/>
            <a:pathLst>
              <a:path w="514" h="124" extrusionOk="0">
                <a:moveTo>
                  <a:pt x="0" y="124"/>
                </a:moveTo>
                <a:cubicBezTo>
                  <a:pt x="514" y="124"/>
                  <a:pt x="514" y="124"/>
                  <a:pt x="514" y="124"/>
                </a:cubicBezTo>
                <a:cubicBezTo>
                  <a:pt x="514" y="99"/>
                  <a:pt x="510" y="72"/>
                  <a:pt x="502" y="47"/>
                </a:cubicBezTo>
                <a:cubicBezTo>
                  <a:pt x="497" y="30"/>
                  <a:pt x="491" y="15"/>
                  <a:pt x="48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1" y="38"/>
                  <a:pt x="0" y="80"/>
                  <a:pt x="0" y="1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75" tIns="17200" rIns="34375" bIns="17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3204160" y="1851090"/>
            <a:ext cx="2969024" cy="1050946"/>
          </a:xfrm>
          <a:custGeom>
            <a:avLst/>
            <a:gdLst/>
            <a:ahLst/>
            <a:cxnLst/>
            <a:rect l="l" t="t" r="r" b="b"/>
            <a:pathLst>
              <a:path w="452" h="160" extrusionOk="0">
                <a:moveTo>
                  <a:pt x="452" y="160"/>
                </a:moveTo>
                <a:cubicBezTo>
                  <a:pt x="395" y="54"/>
                  <a:pt x="270" y="0"/>
                  <a:pt x="151" y="36"/>
                </a:cubicBezTo>
                <a:cubicBezTo>
                  <a:pt x="84" y="57"/>
                  <a:pt x="31" y="102"/>
                  <a:pt x="0" y="160"/>
                </a:cubicBezTo>
                <a:lnTo>
                  <a:pt x="452" y="160"/>
                </a:lnTo>
                <a:close/>
              </a:path>
            </a:pathLst>
          </a:custGeom>
          <a:solidFill>
            <a:srgbClr val="EBCD2A"/>
          </a:solidFill>
          <a:ln>
            <a:noFill/>
          </a:ln>
        </p:spPr>
        <p:txBody>
          <a:bodyPr spcFirstLastPara="1" wrap="square" lIns="34375" tIns="17200" rIns="34375" bIns="17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3082477" y="3236782"/>
            <a:ext cx="32154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an optimal school staffing and operating model with a pipeline of outstanding, qualified teachers</a:t>
            </a:r>
            <a:endParaRPr sz="700"/>
          </a:p>
        </p:txBody>
      </p:sp>
      <p:sp>
        <p:nvSpPr>
          <p:cNvPr id="206" name="Google Shape;206;p36"/>
          <p:cNvSpPr txBox="1"/>
          <p:nvPr/>
        </p:nvSpPr>
        <p:spPr>
          <a:xfrm>
            <a:off x="3370069" y="2999313"/>
            <a:ext cx="27036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Organizational  Development</a:t>
            </a:r>
            <a:endParaRPr sz="700"/>
          </a:p>
        </p:txBody>
      </p:sp>
      <p:sp>
        <p:nvSpPr>
          <p:cNvPr id="207" name="Google Shape;207;p36"/>
          <p:cNvSpPr txBox="1"/>
          <p:nvPr/>
        </p:nvSpPr>
        <p:spPr>
          <a:xfrm>
            <a:off x="3455560" y="2407635"/>
            <a:ext cx="25326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Secure long-term use of K-8 facilities and execute facility improvements to enable deep learning and play</a:t>
            </a:r>
            <a:endParaRPr sz="700"/>
          </a:p>
        </p:txBody>
      </p:sp>
      <p:sp>
        <p:nvSpPr>
          <p:cNvPr id="208" name="Google Shape;208;p36"/>
          <p:cNvSpPr txBox="1"/>
          <p:nvPr/>
        </p:nvSpPr>
        <p:spPr>
          <a:xfrm>
            <a:off x="3831054" y="2188925"/>
            <a:ext cx="1781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School Facilities</a:t>
            </a:r>
            <a:endParaRPr sz="700"/>
          </a:p>
        </p:txBody>
      </p:sp>
      <p:sp>
        <p:nvSpPr>
          <p:cNvPr id="209" name="Google Shape;209;p36"/>
          <p:cNvSpPr/>
          <p:nvPr/>
        </p:nvSpPr>
        <p:spPr>
          <a:xfrm>
            <a:off x="3000655" y="3723217"/>
            <a:ext cx="3376034" cy="814020"/>
          </a:xfrm>
          <a:custGeom>
            <a:avLst/>
            <a:gdLst/>
            <a:ahLst/>
            <a:cxnLst/>
            <a:rect l="l" t="t" r="r" b="b"/>
            <a:pathLst>
              <a:path w="514" h="124" extrusionOk="0">
                <a:moveTo>
                  <a:pt x="51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3"/>
                  <a:pt x="4" y="48"/>
                  <a:pt x="12" y="71"/>
                </a:cubicBezTo>
                <a:cubicBezTo>
                  <a:pt x="17" y="90"/>
                  <a:pt x="25" y="107"/>
                  <a:pt x="34" y="124"/>
                </a:cubicBezTo>
                <a:cubicBezTo>
                  <a:pt x="480" y="124"/>
                  <a:pt x="480" y="124"/>
                  <a:pt x="480" y="124"/>
                </a:cubicBezTo>
                <a:cubicBezTo>
                  <a:pt x="501" y="86"/>
                  <a:pt x="513" y="44"/>
                  <a:pt x="514" y="0"/>
                </a:cubicBezTo>
                <a:close/>
              </a:path>
            </a:pathLst>
          </a:custGeom>
          <a:solidFill>
            <a:srgbClr val="BE2226"/>
          </a:solidFill>
          <a:ln>
            <a:noFill/>
          </a:ln>
        </p:spPr>
        <p:txBody>
          <a:bodyPr spcFirstLastPara="1" wrap="square" lIns="34375" tIns="17200" rIns="34375" bIns="17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3572377" y="4748771"/>
            <a:ext cx="21996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Develop a school-wide Diversity, Equity &amp; Inclusion vision and align all aspects of the school to this vision</a:t>
            </a:r>
            <a:endParaRPr sz="700"/>
          </a:p>
        </p:txBody>
      </p:sp>
      <p:sp>
        <p:nvSpPr>
          <p:cNvPr id="211" name="Google Shape;211;p36"/>
          <p:cNvSpPr txBox="1"/>
          <p:nvPr/>
        </p:nvSpPr>
        <p:spPr>
          <a:xfrm>
            <a:off x="3793036" y="3761738"/>
            <a:ext cx="17589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Core Instruction</a:t>
            </a:r>
            <a:endParaRPr sz="700"/>
          </a:p>
        </p:txBody>
      </p:sp>
      <p:sp>
        <p:nvSpPr>
          <p:cNvPr id="212" name="Google Shape;212;p36"/>
          <p:cNvSpPr txBox="1"/>
          <p:nvPr/>
        </p:nvSpPr>
        <p:spPr>
          <a:xfrm>
            <a:off x="3167406" y="3972129"/>
            <a:ext cx="30426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Implement best in-class K-8 global learning curriculum and immersion model to accelerate student learning, advance global citizenship and close achievement gaps</a:t>
            </a:r>
            <a:endParaRPr sz="700"/>
          </a:p>
        </p:txBody>
      </p:sp>
      <p:sp>
        <p:nvSpPr>
          <p:cNvPr id="213" name="Google Shape;213;p36"/>
          <p:cNvSpPr txBox="1"/>
          <p:nvPr/>
        </p:nvSpPr>
        <p:spPr>
          <a:xfrm>
            <a:off x="3469850" y="4537886"/>
            <a:ext cx="24045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Diversity, Equity, Inclusion</a:t>
            </a:r>
            <a:endParaRPr sz="700"/>
          </a:p>
        </p:txBody>
      </p:sp>
      <p:cxnSp>
        <p:nvCxnSpPr>
          <p:cNvPr id="214" name="Google Shape;214;p36"/>
          <p:cNvCxnSpPr/>
          <p:nvPr/>
        </p:nvCxnSpPr>
        <p:spPr>
          <a:xfrm rot="5400000">
            <a:off x="6105810" y="1759389"/>
            <a:ext cx="914400" cy="913200"/>
          </a:xfrm>
          <a:prstGeom prst="bentConnector3">
            <a:avLst>
              <a:gd name="adj1" fmla="val 0"/>
            </a:avLst>
          </a:prstGeom>
          <a:noFill/>
          <a:ln w="44450" cap="flat" cmpd="sng">
            <a:solidFill>
              <a:srgbClr val="7F7F7F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215" name="Google Shape;215;p36"/>
          <p:cNvCxnSpPr/>
          <p:nvPr/>
        </p:nvCxnSpPr>
        <p:spPr>
          <a:xfrm rot="-5400000" flipH="1">
            <a:off x="1468008" y="1814061"/>
            <a:ext cx="1645800" cy="1371600"/>
          </a:xfrm>
          <a:prstGeom prst="bentConnector3">
            <a:avLst>
              <a:gd name="adj1" fmla="val 0"/>
            </a:avLst>
          </a:prstGeom>
          <a:noFill/>
          <a:ln w="44450" cap="flat" cmpd="sng">
            <a:solidFill>
              <a:srgbClr val="7F7F7F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216" name="Google Shape;216;p36"/>
          <p:cNvCxnSpPr/>
          <p:nvPr/>
        </p:nvCxnSpPr>
        <p:spPr>
          <a:xfrm flipH="1">
            <a:off x="5933987" y="4209262"/>
            <a:ext cx="1097400" cy="697800"/>
          </a:xfrm>
          <a:prstGeom prst="bentConnector3">
            <a:avLst>
              <a:gd name="adj1" fmla="val 50001"/>
            </a:avLst>
          </a:prstGeom>
          <a:noFill/>
          <a:ln w="44450" cap="flat" cmpd="sng">
            <a:solidFill>
              <a:srgbClr val="7F7F7F"/>
            </a:solidFill>
            <a:prstDash val="dot"/>
            <a:round/>
            <a:headEnd type="oval" w="med" len="med"/>
            <a:tailEnd type="none" w="sm" len="sm"/>
          </a:ln>
        </p:spPr>
      </p:cxnSp>
      <p:sp>
        <p:nvSpPr>
          <p:cNvPr id="217" name="Google Shape;217;p36"/>
          <p:cNvSpPr txBox="1"/>
          <p:nvPr/>
        </p:nvSpPr>
        <p:spPr>
          <a:xfrm>
            <a:off x="457200" y="1996126"/>
            <a:ext cx="18465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1.1   Implement 5-year staffing plan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1.2   Clarify roles and responsibilities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1.3   Implement communication strategy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1.4   Implement perf. mgmt. system for     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teachers and staff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1.5   Strengthen teacher recruitment,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hiring and onboarding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1.6   Codify org operations, processes, and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procedures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1.7   Implement cont. improvement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system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833714" y="280275"/>
            <a:ext cx="74766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75" tIns="17175" rIns="34375" bIns="17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89BB4"/>
                </a:solidFill>
                <a:latin typeface="Lato"/>
                <a:ea typeface="Lato"/>
                <a:cs typeface="Lato"/>
                <a:sym typeface="Lato"/>
              </a:rPr>
              <a:t>2020-2024 Strategic Plan</a:t>
            </a:r>
            <a:endParaRPr sz="2300" b="1">
              <a:solidFill>
                <a:srgbClr val="389BB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2806854" y="619206"/>
            <a:ext cx="3530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750" tIns="40875" rIns="81750" bIns="408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E2226"/>
              </a:buClr>
              <a:buSzPts val="1100"/>
              <a:buFont typeface="Arial"/>
              <a:buNone/>
            </a:pPr>
            <a:r>
              <a:rPr lang="en-US" sz="1100" b="1" u="none">
                <a:solidFill>
                  <a:srgbClr val="BE2226"/>
                </a:solidFill>
                <a:latin typeface="Lato"/>
                <a:ea typeface="Lato"/>
                <a:cs typeface="Lato"/>
                <a:sym typeface="Lato"/>
              </a:rPr>
              <a:t>Community, Respect, Empathy, Sustainability, Trust</a:t>
            </a:r>
            <a:endParaRPr sz="700" b="1"/>
          </a:p>
        </p:txBody>
      </p:sp>
      <p:sp>
        <p:nvSpPr>
          <p:cNvPr id="220" name="Google Shape;220;p36"/>
          <p:cNvSpPr txBox="1"/>
          <p:nvPr/>
        </p:nvSpPr>
        <p:spPr>
          <a:xfrm>
            <a:off x="6870197" y="2095500"/>
            <a:ext cx="1584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2.1   Design and implement a master 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plan for lower campus facilities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2.2   Design and implement a master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plan for upper campus facilities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2.3   Create the conditions for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excellent facilities management</a:t>
            </a:r>
            <a:endParaRPr sz="700"/>
          </a:p>
        </p:txBody>
      </p:sp>
      <p:sp>
        <p:nvSpPr>
          <p:cNvPr id="221" name="Google Shape;221;p36"/>
          <p:cNvSpPr txBox="1"/>
          <p:nvPr/>
        </p:nvSpPr>
        <p:spPr>
          <a:xfrm>
            <a:off x="457200" y="4607923"/>
            <a:ext cx="18390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3.1   Develop best-in-class academic,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immersion and global citizenship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model and curriculum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3.2   Define and align on a common  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vision for excellent teaching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3.3   Implement a comprehensive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professional development strategy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3.4   Support students to develop into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global citizens</a:t>
            </a:r>
            <a:endParaRPr sz="700"/>
          </a:p>
        </p:txBody>
      </p:sp>
      <p:sp>
        <p:nvSpPr>
          <p:cNvPr id="222" name="Google Shape;222;p36"/>
          <p:cNvSpPr txBox="1"/>
          <p:nvPr/>
        </p:nvSpPr>
        <p:spPr>
          <a:xfrm>
            <a:off x="6870197" y="4607749"/>
            <a:ext cx="16125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75" tIns="41250" rIns="82475" bIns="41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4.1   Create Diversity, Equity and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Inclusion vision and goals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4.2   Strengthen and build capacity to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execute student behavior plan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4.3   Implement “strong start” school 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culture plan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4.4   Develop staff Diversity, Equity </a:t>
            </a:r>
            <a:b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7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        and Inclusion competencies</a:t>
            </a:r>
            <a:endParaRPr sz="700"/>
          </a:p>
        </p:txBody>
      </p:sp>
      <p:sp>
        <p:nvSpPr>
          <p:cNvPr id="223" name="Google Shape;223;p36"/>
          <p:cNvSpPr txBox="1"/>
          <p:nvPr/>
        </p:nvSpPr>
        <p:spPr>
          <a:xfrm>
            <a:off x="344337" y="6209879"/>
            <a:ext cx="84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 b="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MISSION: The GLOBE Academy fosters Global Learning Opportunities through Balanced Education for children of all backgrounds. With a focus on dual-language immersion, </a:t>
            </a:r>
            <a:endParaRPr sz="700"/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 b="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 experiential-learning model and a constructivist approach, GLOBE inspires students to be high-performing lifelong learners equipped to make a positive impact in the word.</a:t>
            </a:r>
            <a:endParaRPr sz="700"/>
          </a:p>
        </p:txBody>
      </p:sp>
      <p:pic>
        <p:nvPicPr>
          <p:cNvPr id="224" name="Google Shape;224;p3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2788" y="929200"/>
            <a:ext cx="1558383" cy="1011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6"/>
          <p:cNvCxnSpPr/>
          <p:nvPr/>
        </p:nvCxnSpPr>
        <p:spPr>
          <a:xfrm rot="10800000" flipH="1">
            <a:off x="1725003" y="4123738"/>
            <a:ext cx="1237200" cy="257400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7F7F7F"/>
            </a:solidFill>
            <a:prstDash val="dot"/>
            <a:round/>
            <a:headEnd type="oval" w="med" len="med"/>
            <a:tailEnd type="none" w="sm" len="sm"/>
          </a:ln>
        </p:spPr>
      </p:cxnSp>
      <p:pic>
        <p:nvPicPr>
          <p:cNvPr id="226" name="Google Shape;226;p36" descr="Hierarch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718" y="1384117"/>
            <a:ext cx="569293" cy="56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 descr="Schoolhou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8759" y="1387925"/>
            <a:ext cx="667585" cy="6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 descr="Childr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8759" y="3875359"/>
            <a:ext cx="701664" cy="701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6"/>
          <p:cNvGrpSpPr/>
          <p:nvPr/>
        </p:nvGrpSpPr>
        <p:grpSpPr>
          <a:xfrm flipH="1">
            <a:off x="772410" y="4055907"/>
            <a:ext cx="640580" cy="432721"/>
            <a:chOff x="19010313" y="6589713"/>
            <a:chExt cx="600075" cy="476250"/>
          </a:xfrm>
        </p:grpSpPr>
        <p:sp>
          <p:nvSpPr>
            <p:cNvPr id="230" name="Google Shape;230;p36"/>
            <p:cNvSpPr/>
            <p:nvPr/>
          </p:nvSpPr>
          <p:spPr>
            <a:xfrm>
              <a:off x="19010313" y="6589713"/>
              <a:ext cx="600075" cy="476250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0"/>
                    <a:pt x="63" y="49"/>
                    <a:pt x="63" y="4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0"/>
                    <a:pt x="61" y="0"/>
                  </a:cubicBezTo>
                  <a:close/>
                  <a:moveTo>
                    <a:pt x="50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3"/>
                  </a:lnTo>
                  <a:close/>
                  <a:moveTo>
                    <a:pt x="3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3" y="3"/>
                  </a:lnTo>
                  <a:close/>
                  <a:moveTo>
                    <a:pt x="60" y="46"/>
                  </a:moveTo>
                  <a:cubicBezTo>
                    <a:pt x="3" y="46"/>
                    <a:pt x="3" y="46"/>
                    <a:pt x="3" y="4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0" y="46"/>
                  </a:lnTo>
                  <a:close/>
                  <a:moveTo>
                    <a:pt x="60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0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19219863" y="67611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1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19219863" y="6818313"/>
              <a:ext cx="295275" cy="28575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19219863" y="6884988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19219863" y="69516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19096038" y="688498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  <a:moveTo>
                    <a:pt x="7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19096038" y="67611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lose/>
                  <a:moveTo>
                    <a:pt x="7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76911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Strategic Initiatives Progress Update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1486575" y="1735750"/>
            <a:ext cx="6929100" cy="112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Organizational Development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5-year staffing plan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and implemented first phase of communications strategy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revised teacher hiring toolkit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continuous improvement Metrics Dashboard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7" descr="Hierarc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050" y="2163000"/>
            <a:ext cx="701650" cy="701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7"/>
          <p:cNvGrpSpPr/>
          <p:nvPr/>
        </p:nvGrpSpPr>
        <p:grpSpPr>
          <a:xfrm flipH="1">
            <a:off x="723222" y="3607845"/>
            <a:ext cx="640580" cy="432721"/>
            <a:chOff x="19010313" y="6589713"/>
            <a:chExt cx="600075" cy="476250"/>
          </a:xfrm>
        </p:grpSpPr>
        <p:sp>
          <p:nvSpPr>
            <p:cNvPr id="247" name="Google Shape;247;p37"/>
            <p:cNvSpPr/>
            <p:nvPr/>
          </p:nvSpPr>
          <p:spPr>
            <a:xfrm>
              <a:off x="19010313" y="6589713"/>
              <a:ext cx="600075" cy="476250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0"/>
                    <a:pt x="63" y="49"/>
                    <a:pt x="63" y="4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0"/>
                    <a:pt x="61" y="0"/>
                  </a:cubicBezTo>
                  <a:close/>
                  <a:moveTo>
                    <a:pt x="50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3"/>
                  </a:lnTo>
                  <a:close/>
                  <a:moveTo>
                    <a:pt x="3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3" y="3"/>
                  </a:lnTo>
                  <a:close/>
                  <a:moveTo>
                    <a:pt x="60" y="46"/>
                  </a:moveTo>
                  <a:cubicBezTo>
                    <a:pt x="3" y="46"/>
                    <a:pt x="3" y="46"/>
                    <a:pt x="3" y="4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0" y="46"/>
                  </a:lnTo>
                  <a:close/>
                  <a:moveTo>
                    <a:pt x="60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0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9219863" y="67611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1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9219863" y="6818313"/>
              <a:ext cx="295275" cy="28575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9219863" y="6884988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9219863" y="69516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19096038" y="688498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  <a:moveTo>
                    <a:pt x="7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19096038" y="67611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lose/>
                  <a:moveTo>
                    <a:pt x="7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37"/>
          <p:cNvSpPr txBox="1">
            <a:spLocks noGrp="1"/>
          </p:cNvSpPr>
          <p:nvPr>
            <p:ph type="body" idx="1"/>
          </p:nvPr>
        </p:nvSpPr>
        <p:spPr>
          <a:xfrm>
            <a:off x="1486575" y="3183550"/>
            <a:ext cx="6929100" cy="112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Core Instruction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a common vision for teaching excellence (in-person and virtual)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Developed a teacher professional development and talent management framework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1486575" y="4174150"/>
            <a:ext cx="6929100" cy="112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School Facilities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Designed lower campus facilities master plan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Designed upper campus facilities master plan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Launched revised facilities management plan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7" descr="Schoolhou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178" y="4554830"/>
            <a:ext cx="737700" cy="7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 descr="Childr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047" y="5423634"/>
            <a:ext cx="701664" cy="70166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1486575" y="5347425"/>
            <a:ext cx="6929100" cy="10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Diversity, Equity, Inclusion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Initiated staff DEI trainings with Conscious Roots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80106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Initiative prioritization process for SY21-22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800775" y="1622875"/>
            <a:ext cx="3543300" cy="426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Prioritized Initiatives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Ensuring the safety for all students and staff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Communicating with families to inform re-opening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Meeting academic and social-emotional needs of all students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Providing Diversity, Equity and inclusion training for all staff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Delivering effective virtual instruction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4714675" y="1622875"/>
            <a:ext cx="3543300" cy="426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Initiatives on Pause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Long-term organizational development (e.g., job descriptions for all positions, standardizing teacher on-boarding)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Broad changes to immersion model, curriculum design, and enrichment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Non-essential facilities improvements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130625" y="39875"/>
            <a:ext cx="8337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91CE"/>
              </a:buClr>
              <a:buSzPts val="3000"/>
              <a:buFont typeface="Calibri"/>
              <a:buNone/>
            </a:pPr>
            <a:r>
              <a:rPr lang="en-US" sz="2400">
                <a:solidFill>
                  <a:srgbClr val="FE6100"/>
                </a:solidFill>
              </a:rPr>
              <a:t>Implementation Roadmap</a:t>
            </a:r>
            <a:endParaRPr sz="2400">
              <a:solidFill>
                <a:srgbClr val="FE6100"/>
              </a:solidFill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1742675" y="622925"/>
            <a:ext cx="2617800" cy="299700"/>
          </a:xfrm>
          <a:prstGeom prst="homePlate">
            <a:avLst>
              <a:gd name="adj" fmla="val 20967"/>
            </a:avLst>
          </a:prstGeom>
          <a:solidFill>
            <a:srgbClr val="DFAF02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3150" tIns="33150" rIns="33150" bIns="33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lang="en-US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</a:t>
            </a:r>
            <a:r>
              <a:rPr lang="en-US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20-21</a:t>
            </a:r>
            <a:endParaRPr sz="1000"/>
          </a:p>
        </p:txBody>
      </p:sp>
      <p:sp>
        <p:nvSpPr>
          <p:cNvPr id="275" name="Google Shape;275;p39"/>
          <p:cNvSpPr/>
          <p:nvPr/>
        </p:nvSpPr>
        <p:spPr>
          <a:xfrm>
            <a:off x="4312450" y="622925"/>
            <a:ext cx="2352600" cy="299700"/>
          </a:xfrm>
          <a:prstGeom prst="chevron">
            <a:avLst>
              <a:gd name="adj" fmla="val 21233"/>
            </a:avLst>
          </a:prstGeom>
          <a:solidFill>
            <a:srgbClr val="389BB4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3150" tIns="33150" rIns="33150" bIns="33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lang="en-US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</a:t>
            </a:r>
            <a:r>
              <a:rPr lang="en-US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21-22</a:t>
            </a:r>
            <a:endParaRPr sz="1000"/>
          </a:p>
        </p:txBody>
      </p:sp>
      <p:sp>
        <p:nvSpPr>
          <p:cNvPr id="276" name="Google Shape;276;p39"/>
          <p:cNvSpPr/>
          <p:nvPr/>
        </p:nvSpPr>
        <p:spPr>
          <a:xfrm>
            <a:off x="6665050" y="622925"/>
            <a:ext cx="2475600" cy="299700"/>
          </a:xfrm>
          <a:prstGeom prst="chevron">
            <a:avLst>
              <a:gd name="adj" fmla="val 21233"/>
            </a:avLst>
          </a:prstGeom>
          <a:solidFill>
            <a:srgbClr val="262626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3150" tIns="33150" rIns="33150" bIns="33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lang="en-US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</a:t>
            </a:r>
            <a:r>
              <a:rPr lang="en-US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22-23</a:t>
            </a:r>
            <a:endParaRPr sz="1000"/>
          </a:p>
        </p:txBody>
      </p:sp>
      <p:pic>
        <p:nvPicPr>
          <p:cNvPr id="277" name="Google Shape;277;p39" descr="Hierarc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00" y="1038523"/>
            <a:ext cx="483300" cy="48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 descr="Schoolhou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7" y="2943400"/>
            <a:ext cx="569300" cy="569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9"/>
          <p:cNvGrpSpPr/>
          <p:nvPr/>
        </p:nvGrpSpPr>
        <p:grpSpPr>
          <a:xfrm flipH="1">
            <a:off x="99457" y="4213903"/>
            <a:ext cx="426653" cy="272320"/>
            <a:chOff x="19010313" y="6589713"/>
            <a:chExt cx="600075" cy="476250"/>
          </a:xfrm>
        </p:grpSpPr>
        <p:sp>
          <p:nvSpPr>
            <p:cNvPr id="280" name="Google Shape;280;p39"/>
            <p:cNvSpPr/>
            <p:nvPr/>
          </p:nvSpPr>
          <p:spPr>
            <a:xfrm>
              <a:off x="19010313" y="6589713"/>
              <a:ext cx="600075" cy="476250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0"/>
                    <a:pt x="63" y="49"/>
                    <a:pt x="63" y="4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2" y="0"/>
                    <a:pt x="61" y="0"/>
                  </a:cubicBezTo>
                  <a:close/>
                  <a:moveTo>
                    <a:pt x="50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3"/>
                  </a:lnTo>
                  <a:close/>
                  <a:moveTo>
                    <a:pt x="3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3" y="3"/>
                  </a:lnTo>
                  <a:close/>
                  <a:moveTo>
                    <a:pt x="60" y="46"/>
                  </a:moveTo>
                  <a:cubicBezTo>
                    <a:pt x="3" y="46"/>
                    <a:pt x="3" y="46"/>
                    <a:pt x="3" y="4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0" y="46"/>
                  </a:lnTo>
                  <a:close/>
                  <a:moveTo>
                    <a:pt x="60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0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19219863" y="67611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1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19219863" y="6818313"/>
              <a:ext cx="295275" cy="28575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9"/>
            <p:cNvSpPr/>
            <p:nvPr/>
          </p:nvSpPr>
          <p:spPr>
            <a:xfrm>
              <a:off x="19219863" y="6884988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9"/>
            <p:cNvSpPr/>
            <p:nvPr/>
          </p:nvSpPr>
          <p:spPr>
            <a:xfrm>
              <a:off x="19219863" y="6951663"/>
              <a:ext cx="295275" cy="19050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>
              <a:off x="19096038" y="688498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  <a:moveTo>
                    <a:pt x="7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9"/>
            <p:cNvSpPr/>
            <p:nvPr/>
          </p:nvSpPr>
          <p:spPr>
            <a:xfrm>
              <a:off x="19096038" y="67611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lose/>
                  <a:moveTo>
                    <a:pt x="7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BE2226"/>
            </a:solidFill>
            <a:ln>
              <a:noFill/>
            </a:ln>
          </p:spPr>
          <p:txBody>
            <a:bodyPr spcFirstLastPara="1" wrap="square" lIns="34375" tIns="17200" rIns="34375" bIns="172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39"/>
          <p:cNvSpPr txBox="1"/>
          <p:nvPr/>
        </p:nvSpPr>
        <p:spPr>
          <a:xfrm>
            <a:off x="3614650" y="5979475"/>
            <a:ext cx="2148300" cy="68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9" descr="Childr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49" y="6085974"/>
            <a:ext cx="426650" cy="426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9" name="Google Shape;289;p39"/>
          <p:cNvGraphicFramePr/>
          <p:nvPr/>
        </p:nvGraphicFramePr>
        <p:xfrm>
          <a:off x="155713" y="967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{3C58BB48-B8C5-42C0-BAC0-F49E2391D154}</a:tableStyleId>
              </a:tblPr>
              <a:tblGrid>
                <a:gridCol w="49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1.Organizational Development</a:t>
                      </a:r>
                      <a:b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(Ryan, Christi, Denise, Amy)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1.3 - Expand communication strategy to drive inclusion and consistency</a:t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1.1 - Create and communicate staffing vision, year-by-year org chart and budget implications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1.5 - Design recruitment strategy, hiring process and certification requirements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1.6 - Design school dashboard of KPIs for all functions &amp; data review process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1.7 - Design and implement continuous improvement school review cycle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1.5 - Implement recruitment strategy, hiring process and certification requirements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1.6 - Streamline and codify organizational processes and procedures (HR, hiring, student data, etc.)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1.6 - Implement school dashboard of KPIs for all functions &amp; data review process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1.7 - Expand continuous improvement school review cycle to include annual school strategic planning cycle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1.2 - Design clear job descriptions, management relationships and roles and responsibilities for all positions (Teachers/TAs/Etc.)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1.5 - Implement standardized teacher on-boarding process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1.6 - Refine organizational processes and procedures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1.4 - Design performance management system with staff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1.7 - Continue to expand continuous improvement school review cycle</a:t>
                      </a:r>
                      <a:endParaRPr sz="6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School Facilities (Megan, Jerry)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2.1 - Develop long-term facility plan; complete master plan for lower campus and implement prioritized renovations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2.2 - Complete master plan for upper campus; implement planned renovations to upper campus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2.3 - Establish regular facility and audit procedures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2.1 - Finalize long-term facility plan;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2.3 - Establish regular facility and audit procedures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2.2 - Implement planned renovations to upper campus and lower campus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Core Instruction (Katie, Judy, Sabrina, Cutia)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3.1 - Define profile of a graduate; Launch taskforce to research global learning curriculum and K-8 immersion model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3.2 - Define vision for excellent teaching with teachers and staff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2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3.1 - Develop implementation plan for global learning curriculum and K-8 immersion model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3.2 - Calibrate on vision for excellent virtual/hybrid teaching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3.3 - Design comprehensive professional development system aligned to vision for excellent teaching</a:t>
                      </a:r>
                      <a:endParaRPr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3.2 - Continue to calibrate on vision for excellent instruction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3.3 - Launch redesigned Professional Learning Community (PLC) model and coaching 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3.1 - Implement global curriculum and K-8 immersion model (in phases)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3.4 - Launch capstone experiences and sister schools</a:t>
                      </a:r>
                      <a:endParaRPr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Diversity, Equity &amp; Inclusion (Monique, Fatimah, Zakia)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4.1 - Design DEI vision statement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4.3 - Design “strong start” school culture plan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4.4 - Develop staff DEI competencies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4.1 - Calibrate on DEI vision statement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4.4 - Continue to develop staff DEI competencies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4.3 - Implement “strong start” school culture plan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4.2 - Implement student behavior vision and plan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4.4 - Continue to develop staff DEI competencies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77712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Spotlight: Calibration on Teaching Excellence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950" y="1591700"/>
            <a:ext cx="7684251" cy="43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81759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Spotlight: Virtual Learning Vision of Excellence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525" y="1580787"/>
            <a:ext cx="3270424" cy="42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1"/>
          <p:cNvSpPr/>
          <p:nvPr/>
        </p:nvSpPr>
        <p:spPr>
          <a:xfrm>
            <a:off x="4510341" y="1686159"/>
            <a:ext cx="3879300" cy="38793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41"/>
          <p:cNvGrpSpPr/>
          <p:nvPr/>
        </p:nvGrpSpPr>
        <p:grpSpPr>
          <a:xfrm>
            <a:off x="5366960" y="1553488"/>
            <a:ext cx="2166000" cy="2166000"/>
            <a:chOff x="3614360" y="410488"/>
            <a:chExt cx="2166000" cy="2166000"/>
          </a:xfrm>
        </p:grpSpPr>
        <p:sp>
          <p:nvSpPr>
            <p:cNvPr id="308" name="Google Shape;308;p41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1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Technology</a:t>
              </a:r>
              <a:b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(Devices, LMS, Zoom, etc.)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41"/>
          <p:cNvGrpSpPr/>
          <p:nvPr/>
        </p:nvGrpSpPr>
        <p:grpSpPr>
          <a:xfrm>
            <a:off x="4272066" y="2636908"/>
            <a:ext cx="2166000" cy="2166000"/>
            <a:chOff x="2519466" y="1493908"/>
            <a:chExt cx="2166000" cy="2166000"/>
          </a:xfrm>
        </p:grpSpPr>
        <p:sp>
          <p:nvSpPr>
            <p:cNvPr id="311" name="Google Shape;311;p41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1"/>
            <p:cNvSpPr txBox="1"/>
            <p:nvPr/>
          </p:nvSpPr>
          <p:spPr>
            <a:xfrm>
              <a:off x="2601175" y="2016800"/>
              <a:ext cx="1496100" cy="13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Development</a:t>
              </a:r>
              <a:b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(Pre-Planning, Calibration,  Coaching,PLCCs, etc.) 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41"/>
          <p:cNvGrpSpPr/>
          <p:nvPr/>
        </p:nvGrpSpPr>
        <p:grpSpPr>
          <a:xfrm>
            <a:off x="5366956" y="3709908"/>
            <a:ext cx="2166000" cy="2166000"/>
            <a:chOff x="3614356" y="2566908"/>
            <a:chExt cx="2166000" cy="2166000"/>
          </a:xfrm>
        </p:grpSpPr>
        <p:sp>
          <p:nvSpPr>
            <p:cNvPr id="314" name="Google Shape;314;p41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1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Shared Vision for Excellence</a:t>
              </a:r>
              <a:endPara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41"/>
          <p:cNvGrpSpPr/>
          <p:nvPr/>
        </p:nvGrpSpPr>
        <p:grpSpPr>
          <a:xfrm>
            <a:off x="6438069" y="2636899"/>
            <a:ext cx="2166000" cy="2166000"/>
            <a:chOff x="4701894" y="1493874"/>
            <a:chExt cx="2166000" cy="2166000"/>
          </a:xfrm>
        </p:grpSpPr>
        <p:sp>
          <p:nvSpPr>
            <p:cNvPr id="317" name="Google Shape;317;p41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1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Clear Expectations</a:t>
              </a:r>
              <a:br>
                <a:rPr lang="en-US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(Students, Staff, Families) 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41"/>
          <p:cNvSpPr/>
          <p:nvPr/>
        </p:nvSpPr>
        <p:spPr>
          <a:xfrm>
            <a:off x="5824150" y="3089250"/>
            <a:ext cx="1278900" cy="12258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Source Sans Pro"/>
                <a:ea typeface="Source Sans Pro"/>
                <a:cs typeface="Source Sans Pro"/>
                <a:sym typeface="Source Sans Pro"/>
              </a:rPr>
              <a:t>Virtual Learning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2760025" y="5957925"/>
            <a:ext cx="39660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Raleway Thin"/>
                <a:ea typeface="Raleway Thin"/>
                <a:cs typeface="Raleway Thin"/>
                <a:sym typeface="Raleway Thin"/>
                <a:hlinkClick r:id="rId4"/>
              </a:rPr>
              <a:t>High Impact Virtual </a:t>
            </a:r>
            <a:r>
              <a:rPr lang="en-US" u="sng">
                <a:solidFill>
                  <a:schemeClr val="hlink"/>
                </a:solidFill>
                <a:latin typeface="Raleway Thin"/>
                <a:ea typeface="Raleway Thin"/>
                <a:cs typeface="Raleway Thin"/>
                <a:sym typeface="Raleway Thin"/>
                <a:hlinkClick r:id="rId4"/>
              </a:rPr>
              <a:t>Learning</a:t>
            </a:r>
            <a:r>
              <a:rPr lang="en-US" u="sng">
                <a:solidFill>
                  <a:schemeClr val="hlink"/>
                </a:solidFill>
                <a:latin typeface="Raleway Thin"/>
                <a:ea typeface="Raleway Thin"/>
                <a:cs typeface="Raleway Thin"/>
                <a:sym typeface="Raleway Thin"/>
                <a:hlinkClick r:id="rId4"/>
              </a:rPr>
              <a:t> Practices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76911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Spotlight: GLOBE’s Metrics Tracker 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2"/>
          <p:cNvPicPr preferRelativeResize="0"/>
          <p:nvPr/>
        </p:nvPicPr>
        <p:blipFill rotWithShape="1">
          <a:blip r:embed="rId3">
            <a:alphaModFix/>
          </a:blip>
          <a:srcRect t="1322"/>
          <a:stretch/>
        </p:blipFill>
        <p:spPr>
          <a:xfrm>
            <a:off x="549175" y="1614750"/>
            <a:ext cx="8055224" cy="3511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/>
          <p:nvPr/>
        </p:nvSpPr>
        <p:spPr>
          <a:xfrm>
            <a:off x="2769800" y="5674450"/>
            <a:ext cx="3938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Raleway Thin"/>
                <a:ea typeface="Raleway Thin"/>
                <a:cs typeface="Raleway Thin"/>
                <a:sym typeface="Raleway Thin"/>
                <a:hlinkClick r:id="rId4"/>
              </a:rPr>
              <a:t>Draft Dashboard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724575" y="752600"/>
            <a:ext cx="80949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alibri"/>
                <a:ea typeface="Calibri"/>
                <a:cs typeface="Calibri"/>
                <a:sym typeface="Calibri"/>
              </a:rPr>
              <a:t>Spotlight: Teacher Development Framework</a:t>
            </a:r>
            <a:endParaRPr sz="3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2769800" y="5674450"/>
            <a:ext cx="3938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Raleway Thin"/>
                <a:ea typeface="Raleway Thin"/>
                <a:cs typeface="Raleway Thin"/>
                <a:sym typeface="Raleway Thin"/>
                <a:hlinkClick r:id="rId3"/>
              </a:rPr>
              <a:t>Draft Dashboard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213" y="1624950"/>
            <a:ext cx="6017574" cy="44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On-screen Show (4:3)</PresentationFormat>
  <Paragraphs>179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Raleway</vt:lpstr>
      <vt:lpstr>Raleway Thin</vt:lpstr>
      <vt:lpstr>Arial</vt:lpstr>
      <vt:lpstr>Source Sans Pro</vt:lpstr>
      <vt:lpstr>Lato</vt:lpstr>
      <vt:lpstr>Lato Black</vt:lpstr>
      <vt:lpstr>Olivia template</vt:lpstr>
      <vt:lpstr>ชุดรูปแบบของ Office</vt:lpstr>
      <vt:lpstr>Board Update December 7, 2020 </vt:lpstr>
      <vt:lpstr>PowerPoint Presentation</vt:lpstr>
      <vt:lpstr>Strategic Initiatives Progress Update</vt:lpstr>
      <vt:lpstr>Initiative prioritization process for SY21-22</vt:lpstr>
      <vt:lpstr>Implementation Roadmap</vt:lpstr>
      <vt:lpstr>Spotlight: Calibration on Teaching Excellence</vt:lpstr>
      <vt:lpstr>Spotlight: Virtual Learning Vision of Excellence</vt:lpstr>
      <vt:lpstr>Spotlight: GLOBE’s Metrics Tracker </vt:lpstr>
      <vt:lpstr>Spotlight: Teacher Development Framework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Update December 7, 2020 </dc:title>
  <dc:creator>Holder, Kevin</dc:creator>
  <cp:lastModifiedBy>Holder, Kevin</cp:lastModifiedBy>
  <cp:revision>1</cp:revision>
  <dcterms:modified xsi:type="dcterms:W3CDTF">2020-12-08T00:58:30Z</dcterms:modified>
</cp:coreProperties>
</file>