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315" r:id="rId2"/>
    <p:sldId id="300" r:id="rId3"/>
    <p:sldId id="317" r:id="rId4"/>
    <p:sldId id="318" r:id="rId5"/>
    <p:sldId id="319" r:id="rId6"/>
    <p:sldId id="324" r:id="rId7"/>
    <p:sldId id="320" r:id="rId8"/>
    <p:sldId id="321" r:id="rId9"/>
    <p:sldId id="32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21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176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Enrollment</a:t>
            </a:r>
            <a:r>
              <a:rPr lang="en-US" baseline="0" dirty="0"/>
              <a:t> by grade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Enrolled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139</c:v>
                </c:pt>
                <c:pt idx="1">
                  <c:v>142</c:v>
                </c:pt>
                <c:pt idx="2">
                  <c:v>142</c:v>
                </c:pt>
                <c:pt idx="3">
                  <c:v>143</c:v>
                </c:pt>
                <c:pt idx="4">
                  <c:v>120</c:v>
                </c:pt>
                <c:pt idx="5">
                  <c:v>106</c:v>
                </c:pt>
                <c:pt idx="6">
                  <c:v>96</c:v>
                </c:pt>
                <c:pt idx="7">
                  <c:v>94</c:v>
                </c:pt>
                <c:pt idx="8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E-9645-94D6-7777B8C7E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634690463"/>
        <c:axId val="1634692095"/>
      </c:barChart>
      <c:catAx>
        <c:axId val="1634690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692095"/>
        <c:crosses val="autoZero"/>
        <c:auto val="1"/>
        <c:lblAlgn val="ctr"/>
        <c:lblOffset val="100"/>
        <c:noMultiLvlLbl val="0"/>
      </c:catAx>
      <c:valAx>
        <c:axId val="1634692095"/>
        <c:scaling>
          <c:orientation val="minMax"/>
          <c:max val="15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690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Race/ethnicity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White</c:v>
                </c:pt>
                <c:pt idx="1">
                  <c:v>Latino*</c:v>
                </c:pt>
                <c:pt idx="2">
                  <c:v>Native Hawaiian or Other Pacific Islander</c:v>
                </c:pt>
                <c:pt idx="3">
                  <c:v>Black or African American </c:v>
                </c:pt>
                <c:pt idx="4">
                  <c:v>Asian</c:v>
                </c:pt>
                <c:pt idx="5">
                  <c:v>American Indian / Alaskan Native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0.42599999999999999</c:v>
                </c:pt>
                <c:pt idx="1">
                  <c:v>0.22800000000000001</c:v>
                </c:pt>
                <c:pt idx="2">
                  <c:v>0.01</c:v>
                </c:pt>
                <c:pt idx="3">
                  <c:v>0.28199999999999997</c:v>
                </c:pt>
                <c:pt idx="4">
                  <c:v>0.06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E-9645-94D6-7777B8C7E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634690463"/>
        <c:axId val="1634692095"/>
      </c:barChart>
      <c:catAx>
        <c:axId val="1634690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692095"/>
        <c:crosses val="autoZero"/>
        <c:auto val="1"/>
        <c:lblAlgn val="ctr"/>
        <c:lblOffset val="100"/>
        <c:noMultiLvlLbl val="0"/>
      </c:catAx>
      <c:valAx>
        <c:axId val="1634692095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690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Other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0.10100000000000001</c:v>
                </c:pt>
                <c:pt idx="1">
                  <c:v>4.9000000000000002E-2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5.8000000000000003E-2</c:v>
                </c:pt>
                <c:pt idx="5">
                  <c:v>5.7000000000000002E-2</c:v>
                </c:pt>
                <c:pt idx="6">
                  <c:v>9.4E-2</c:v>
                </c:pt>
                <c:pt idx="7">
                  <c:v>3.2000000000000001E-2</c:v>
                </c:pt>
                <c:pt idx="8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0-6845-8007-59A32CAC7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0.36699999999999999</c:v>
                </c:pt>
                <c:pt idx="1">
                  <c:v>0.32400000000000001</c:v>
                </c:pt>
                <c:pt idx="2">
                  <c:v>0.218</c:v>
                </c:pt>
                <c:pt idx="3">
                  <c:v>0.315</c:v>
                </c:pt>
                <c:pt idx="4">
                  <c:v>0.20799999999999999</c:v>
                </c:pt>
                <c:pt idx="5">
                  <c:v>0.255</c:v>
                </c:pt>
                <c:pt idx="6">
                  <c:v>0.29199999999999998</c:v>
                </c:pt>
                <c:pt idx="7">
                  <c:v>0.26600000000000001</c:v>
                </c:pt>
                <c:pt idx="8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40-6845-8007-59A32CAC7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Latino*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Sheet1!$D$2:$D$10</c:f>
              <c:numCache>
                <c:formatCode>0.0%</c:formatCode>
                <c:ptCount val="9"/>
                <c:pt idx="0">
                  <c:v>0.245</c:v>
                </c:pt>
                <c:pt idx="1">
                  <c:v>0.247</c:v>
                </c:pt>
                <c:pt idx="2">
                  <c:v>0.247</c:v>
                </c:pt>
                <c:pt idx="3">
                  <c:v>0.23100000000000001</c:v>
                </c:pt>
                <c:pt idx="4">
                  <c:v>0.10299999999999999</c:v>
                </c:pt>
                <c:pt idx="5">
                  <c:v>0.22600000000000001</c:v>
                </c:pt>
                <c:pt idx="6">
                  <c:v>0.25</c:v>
                </c:pt>
                <c:pt idx="7">
                  <c:v>0.22</c:v>
                </c:pt>
                <c:pt idx="8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40-6845-8007-59A32CAC7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Sheet1!$E$2:$E$10</c:f>
              <c:numCache>
                <c:formatCode>0.0%</c:formatCode>
                <c:ptCount val="9"/>
                <c:pt idx="0">
                  <c:v>0.28799999999999998</c:v>
                </c:pt>
                <c:pt idx="1">
                  <c:v>0.38</c:v>
                </c:pt>
                <c:pt idx="2">
                  <c:v>0.46500000000000002</c:v>
                </c:pt>
                <c:pt idx="3">
                  <c:v>0.38500000000000001</c:v>
                </c:pt>
                <c:pt idx="4">
                  <c:v>0.55000000000000004</c:v>
                </c:pt>
                <c:pt idx="5">
                  <c:v>0.46200000000000002</c:v>
                </c:pt>
                <c:pt idx="6">
                  <c:v>0.36499999999999999</c:v>
                </c:pt>
                <c:pt idx="7">
                  <c:v>0.47899999999999998</c:v>
                </c:pt>
                <c:pt idx="8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40-6845-8007-59A32CAC7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4806271"/>
        <c:axId val="1979433263"/>
      </c:barChart>
      <c:catAx>
        <c:axId val="204480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433263"/>
        <c:crosses val="autoZero"/>
        <c:auto val="1"/>
        <c:lblAlgn val="ctr"/>
        <c:lblOffset val="100"/>
        <c:noMultiLvlLbl val="0"/>
      </c:catAx>
      <c:valAx>
        <c:axId val="1979433263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80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Other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0.10100000000000001</c:v>
                </c:pt>
                <c:pt idx="1">
                  <c:v>4.9000000000000002E-2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5.8000000000000003E-2</c:v>
                </c:pt>
                <c:pt idx="5">
                  <c:v>5.7000000000000002E-2</c:v>
                </c:pt>
                <c:pt idx="6">
                  <c:v>9.4E-2</c:v>
                </c:pt>
                <c:pt idx="7">
                  <c:v>3.2000000000000001E-2</c:v>
                </c:pt>
                <c:pt idx="8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0-6845-8007-59A32CAC7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0.36699999999999999</c:v>
                </c:pt>
                <c:pt idx="1">
                  <c:v>0.32400000000000001</c:v>
                </c:pt>
                <c:pt idx="2">
                  <c:v>0.218</c:v>
                </c:pt>
                <c:pt idx="3">
                  <c:v>0.315</c:v>
                </c:pt>
                <c:pt idx="4">
                  <c:v>0.20799999999999999</c:v>
                </c:pt>
                <c:pt idx="5">
                  <c:v>0.255</c:v>
                </c:pt>
                <c:pt idx="6">
                  <c:v>0.29199999999999998</c:v>
                </c:pt>
                <c:pt idx="7">
                  <c:v>0.26600000000000001</c:v>
                </c:pt>
                <c:pt idx="8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40-6845-8007-59A32CAC7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Latino*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Sheet1!$D$2:$D$10</c:f>
              <c:numCache>
                <c:formatCode>0.0%</c:formatCode>
                <c:ptCount val="9"/>
                <c:pt idx="0">
                  <c:v>0.245</c:v>
                </c:pt>
                <c:pt idx="1">
                  <c:v>0.247</c:v>
                </c:pt>
                <c:pt idx="2">
                  <c:v>0.247</c:v>
                </c:pt>
                <c:pt idx="3">
                  <c:v>0.23100000000000001</c:v>
                </c:pt>
                <c:pt idx="4">
                  <c:v>0.10299999999999999</c:v>
                </c:pt>
                <c:pt idx="5">
                  <c:v>0.22600000000000001</c:v>
                </c:pt>
                <c:pt idx="6">
                  <c:v>0.25</c:v>
                </c:pt>
                <c:pt idx="7">
                  <c:v>0.22</c:v>
                </c:pt>
                <c:pt idx="8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40-6845-8007-59A32CAC7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Sheet1!$A$2:$A$10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Sheet1!$E$2:$E$10</c:f>
              <c:numCache>
                <c:formatCode>0.0%</c:formatCode>
                <c:ptCount val="9"/>
                <c:pt idx="0">
                  <c:v>0.28799999999999998</c:v>
                </c:pt>
                <c:pt idx="1">
                  <c:v>0.38</c:v>
                </c:pt>
                <c:pt idx="2">
                  <c:v>0.46500000000000002</c:v>
                </c:pt>
                <c:pt idx="3">
                  <c:v>0.38500000000000001</c:v>
                </c:pt>
                <c:pt idx="4">
                  <c:v>0.55000000000000004</c:v>
                </c:pt>
                <c:pt idx="5">
                  <c:v>0.46200000000000002</c:v>
                </c:pt>
                <c:pt idx="6">
                  <c:v>0.36499999999999999</c:v>
                </c:pt>
                <c:pt idx="7">
                  <c:v>0.47899999999999998</c:v>
                </c:pt>
                <c:pt idx="8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40-6845-8007-59A32CAC7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4806271"/>
        <c:axId val="1979433263"/>
      </c:barChart>
      <c:catAx>
        <c:axId val="2044806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433263"/>
        <c:crosses val="autoZero"/>
        <c:auto val="1"/>
        <c:lblAlgn val="ctr"/>
        <c:lblOffset val="100"/>
        <c:noMultiLvlLbl val="0"/>
      </c:catAx>
      <c:valAx>
        <c:axId val="1979433263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80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G&amp;T (%)</a:t>
            </a:r>
          </a:p>
        </c:rich>
      </c:tx>
      <c:layout>
        <c:manualLayout>
          <c:xMode val="edge"/>
          <c:yMode val="edge"/>
          <c:x val="0.46900395503557535"/>
          <c:y val="9.3526204142797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241414534664772E-2"/>
          <c:y val="0.16950958884347381"/>
          <c:w val="0.92798626562048037"/>
          <c:h val="0.779266828579855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G&amp;T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19.72</c:v>
                </c:pt>
                <c:pt idx="3">
                  <c:v>23.08</c:v>
                </c:pt>
                <c:pt idx="4">
                  <c:v>34.17</c:v>
                </c:pt>
                <c:pt idx="5">
                  <c:v>30.19</c:v>
                </c:pt>
                <c:pt idx="6">
                  <c:v>32.29</c:v>
                </c:pt>
                <c:pt idx="7">
                  <c:v>45.74</c:v>
                </c:pt>
                <c:pt idx="8">
                  <c:v>43.96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16-C943-A766-2E08876BD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0589567"/>
        <c:axId val="1650273167"/>
      </c:lineChart>
      <c:catAx>
        <c:axId val="2040589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273167"/>
        <c:crosses val="autoZero"/>
        <c:auto val="1"/>
        <c:lblAlgn val="ctr"/>
        <c:lblOffset val="100"/>
        <c:noMultiLvlLbl val="0"/>
      </c:catAx>
      <c:valAx>
        <c:axId val="165027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0589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1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9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8/22/20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7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8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4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0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7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8/22/20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GLOBE ACADEMY: ACADEMIC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4DD7E0-6D69-A248-AF82-E114E509F423}"/>
              </a:ext>
            </a:extLst>
          </p:cNvPr>
          <p:cNvSpPr/>
          <p:nvPr userDrawn="1"/>
        </p:nvSpPr>
        <p:spPr>
          <a:xfrm>
            <a:off x="0" y="6406376"/>
            <a:ext cx="12192000" cy="274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97E3-0D78-C947-BA1D-98F35D634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4247"/>
            <a:ext cx="9144000" cy="2032599"/>
          </a:xfrm>
        </p:spPr>
        <p:txBody>
          <a:bodyPr/>
          <a:lstStyle/>
          <a:p>
            <a:r>
              <a:rPr lang="en-US" b="1" dirty="0"/>
              <a:t>ACADEMIC COMMITTEE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284C3A4-71C6-2248-AAA9-F8F8B440C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452" y="3912918"/>
            <a:ext cx="5037423" cy="157323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August 2020 Board Meeting Report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Drew Reynolds, PhD, MSW, MEd</a:t>
            </a:r>
            <a:br>
              <a:rPr lang="en-US" dirty="0"/>
            </a:br>
            <a:r>
              <a:rPr lang="en-US" dirty="0"/>
              <a:t>Committee Chair </a:t>
            </a:r>
            <a:br>
              <a:rPr lang="en-US" dirty="0"/>
            </a:br>
            <a:r>
              <a:rPr lang="en-US" dirty="0"/>
              <a:t>&amp; Academic Committee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E5324-F2E3-7840-AE6D-D63EAE62F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722" y="3825270"/>
            <a:ext cx="1725097" cy="17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7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EBEF72-2997-D94D-A32E-EAB84B8D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GLOBE at a Glance</a:t>
            </a:r>
            <a:br>
              <a:rPr lang="en-US" dirty="0"/>
            </a:br>
            <a:r>
              <a:rPr lang="en-US" dirty="0"/>
              <a:t>Demographic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75BF-ED05-5243-AC68-4FFB84395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 from GLOBE records in Infinite Campus</a:t>
            </a:r>
          </a:p>
        </p:txBody>
      </p:sp>
    </p:spTree>
    <p:extLst>
      <p:ext uri="{BB962C8B-B14F-4D97-AF65-F5344CB8AC3E}">
        <p14:creationId xmlns:p14="http://schemas.microsoft.com/office/powerpoint/2010/main" val="256487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50BD-CCE2-C84F-B85A-6DF69626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GLOBE 2020-2021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99775-0DFA-B348-BEDE-2D08C315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pulled from Infinite Campus in early August 2020</a:t>
            </a:r>
          </a:p>
          <a:p>
            <a:pPr lvl="1"/>
            <a:r>
              <a:rPr lang="en-US" dirty="0"/>
              <a:t>Missing some families not yet completing enrollment paperwork. </a:t>
            </a:r>
          </a:p>
        </p:txBody>
      </p:sp>
    </p:spTree>
    <p:extLst>
      <p:ext uri="{BB962C8B-B14F-4D97-AF65-F5344CB8AC3E}">
        <p14:creationId xmlns:p14="http://schemas.microsoft.com/office/powerpoint/2010/main" val="172795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151A-6574-E64F-A409-2FEEB235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BODY </a:t>
            </a:r>
            <a:r>
              <a:rPr lang="en-US" sz="2400" b="1" dirty="0">
                <a:solidFill>
                  <a:schemeClr val="tx1"/>
                </a:solidFill>
              </a:rPr>
              <a:t>(TOTAL ENROLLED = 1,073)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7E0B21-090D-374F-8ADF-D2CDD989F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188053"/>
              </p:ext>
            </p:extLst>
          </p:nvPr>
        </p:nvGraphicFramePr>
        <p:xfrm>
          <a:off x="838200" y="1426535"/>
          <a:ext cx="9522690" cy="489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9">
            <a:extLst>
              <a:ext uri="{FF2B5EF4-FFF2-40B4-BE49-F238E27FC236}">
                <a16:creationId xmlns:a16="http://schemas.microsoft.com/office/drawing/2014/main" id="{405E4515-D3F8-BA44-A654-1B57809AE571}"/>
              </a:ext>
            </a:extLst>
          </p:cNvPr>
          <p:cNvSpPr txBox="1">
            <a:spLocks/>
          </p:cNvSpPr>
          <p:nvPr/>
        </p:nvSpPr>
        <p:spPr>
          <a:xfrm>
            <a:off x="9212920" y="1550504"/>
            <a:ext cx="2555010" cy="2121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/>
              <a:t>2019-2020: </a:t>
            </a:r>
          </a:p>
          <a:p>
            <a:r>
              <a:rPr lang="en-US" sz="2200" dirty="0">
                <a:solidFill>
                  <a:schemeClr val="tx1"/>
                </a:solidFill>
              </a:rPr>
              <a:t>Note: Does not include all students, some still finalizing enrollment forms as of date of data pull</a:t>
            </a:r>
          </a:p>
        </p:txBody>
      </p:sp>
    </p:spTree>
    <p:extLst>
      <p:ext uri="{BB962C8B-B14F-4D97-AF65-F5344CB8AC3E}">
        <p14:creationId xmlns:p14="http://schemas.microsoft.com/office/powerpoint/2010/main" val="35301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151A-6574-E64F-A409-2FEEB235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RACE/ETHNICITY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7E0B21-090D-374F-8ADF-D2CDD989F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596497"/>
              </p:ext>
            </p:extLst>
          </p:nvPr>
        </p:nvGraphicFramePr>
        <p:xfrm>
          <a:off x="1334655" y="1446414"/>
          <a:ext cx="9522690" cy="489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71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18A2-613D-294D-B145-ADEA99A8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RACE/ETHNICITY BY GRADE LEVEL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56C785-E863-5E44-BA1A-490E3A9D0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562207"/>
              </p:ext>
            </p:extLst>
          </p:nvPr>
        </p:nvGraphicFramePr>
        <p:xfrm>
          <a:off x="838200" y="1512916"/>
          <a:ext cx="10799618" cy="464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65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18A2-613D-294D-B145-ADEA99A8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RACE/ETHNICITY BY GRADE LEVEL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56C785-E863-5E44-BA1A-490E3A9D0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95034"/>
              </p:ext>
            </p:extLst>
          </p:nvPr>
        </p:nvGraphicFramePr>
        <p:xfrm>
          <a:off x="838200" y="1512916"/>
          <a:ext cx="10799618" cy="464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95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39DFA1-779C-0741-9C11-5BEF6A10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GIFTED AND TALENTED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9F8201-27A7-5F4E-BA1E-2EF1DCC3D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165151"/>
              </p:ext>
            </p:extLst>
          </p:nvPr>
        </p:nvGraphicFramePr>
        <p:xfrm>
          <a:off x="2726575" y="764772"/>
          <a:ext cx="8794864" cy="529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4946-96ED-7E4B-AC6E-9AA6E508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1478365"/>
            <a:ext cx="4783041" cy="30638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23% Gifted and Talented </a:t>
            </a:r>
          </a:p>
          <a:p>
            <a:pPr lvl="1"/>
            <a:r>
              <a:rPr lang="en-US" dirty="0"/>
              <a:t>No statistically significant difference by gender</a:t>
            </a:r>
          </a:p>
          <a:p>
            <a:pPr lvl="1"/>
            <a:r>
              <a:rPr lang="en-US" dirty="0"/>
              <a:t>White and Asian students more likely to be enrolled compared to Black students</a:t>
            </a:r>
          </a:p>
          <a:p>
            <a:pPr lvl="1"/>
            <a:r>
              <a:rPr lang="en-US" dirty="0"/>
              <a:t>Note: testing not completed in Spring 2020.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632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4946-96ED-7E4B-AC6E-9AA6E5086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7.6% Special Education </a:t>
            </a:r>
          </a:p>
          <a:p>
            <a:pPr lvl="1"/>
            <a:r>
              <a:rPr lang="en-US" sz="3200" dirty="0"/>
              <a:t>11.2% Male vs. 4.0% Female</a:t>
            </a:r>
          </a:p>
          <a:p>
            <a:pPr lvl="1"/>
            <a:r>
              <a:rPr lang="en-US" sz="3200" dirty="0"/>
              <a:t>Race not a predictor of enrollment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39DFA1-779C-0741-9C11-5BEF6A10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89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 GLOBE Academy #2">
      <a:dk1>
        <a:srgbClr val="575959"/>
      </a:dk1>
      <a:lt1>
        <a:srgbClr val="FFFFFF"/>
      </a:lt1>
      <a:dk2>
        <a:srgbClr val="00205A"/>
      </a:dk2>
      <a:lt2>
        <a:srgbClr val="D2D0D4"/>
      </a:lt2>
      <a:accent1>
        <a:srgbClr val="00205A"/>
      </a:accent1>
      <a:accent2>
        <a:srgbClr val="FED601"/>
      </a:accent2>
      <a:accent3>
        <a:srgbClr val="8CB7E8"/>
      </a:accent3>
      <a:accent4>
        <a:srgbClr val="D0D2D3"/>
      </a:accent4>
      <a:accent5>
        <a:srgbClr val="231E20"/>
      </a:accent5>
      <a:accent6>
        <a:srgbClr val="00205A"/>
      </a:accent6>
      <a:hlink>
        <a:srgbClr val="8CB6E8"/>
      </a:hlink>
      <a:folHlink>
        <a:srgbClr val="5F7EA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24887</TotalTime>
  <Words>166</Words>
  <Application>Microsoft Macintosh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Office Theme</vt:lpstr>
      <vt:lpstr>ACADEMIC COMMITTEE</vt:lpstr>
      <vt:lpstr>GLOBE at a Glance Demographic Report</vt:lpstr>
      <vt:lpstr>GLOBE 2020-2021</vt:lpstr>
      <vt:lpstr>STUDENT BODY (TOTAL ENROLLED = 1,073)</vt:lpstr>
      <vt:lpstr>RACE/ETHNICITY </vt:lpstr>
      <vt:lpstr>RACE/ETHNICITY BY GRADE LEVEL</vt:lpstr>
      <vt:lpstr>RACE/ETHNICITY BY GRADE LEVEL</vt:lpstr>
      <vt:lpstr>GIFTED AND TALENTED</vt:lpstr>
      <vt:lpstr>SPECIAL EDUCATION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Committee</dc:title>
  <dc:creator>Drew Reynolds</dc:creator>
  <cp:lastModifiedBy>Drew Reynolds</cp:lastModifiedBy>
  <cp:revision>305</cp:revision>
  <cp:lastPrinted>2020-06-11T02:59:15Z</cp:lastPrinted>
  <dcterms:created xsi:type="dcterms:W3CDTF">2020-03-19T02:25:57Z</dcterms:created>
  <dcterms:modified xsi:type="dcterms:W3CDTF">2020-08-26T01:37:00Z</dcterms:modified>
</cp:coreProperties>
</file>