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64" r:id="rId4"/>
    <p:sldId id="263" r:id="rId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1" autoAdjust="0"/>
    <p:restoredTop sz="94660"/>
  </p:normalViewPr>
  <p:slideViewPr>
    <p:cSldViewPr snapToGrid="0">
      <p:cViewPr varScale="1">
        <p:scale>
          <a:sx n="67" d="100"/>
          <a:sy n="67" d="100"/>
        </p:scale>
        <p:origin x="59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5C8CECD-E598-454C-BB00-82851D8C29A5}" type="datetimeFigureOut">
              <a:rPr lang="en-US" smtClean="0"/>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3538479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C8CECD-E598-454C-BB00-82851D8C29A5}" type="datetimeFigureOut">
              <a:rPr lang="en-US" smtClean="0"/>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1178289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C8CECD-E598-454C-BB00-82851D8C29A5}" type="datetimeFigureOut">
              <a:rPr lang="en-US" smtClean="0"/>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2473875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C8CECD-E598-454C-BB00-82851D8C29A5}" type="datetimeFigureOut">
              <a:rPr lang="en-US" smtClean="0"/>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1451659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C8CECD-E598-454C-BB00-82851D8C29A5}" type="datetimeFigureOut">
              <a:rPr lang="en-US" smtClean="0"/>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2688402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5C8CECD-E598-454C-BB00-82851D8C29A5}" type="datetimeFigureOut">
              <a:rPr lang="en-US" smtClean="0"/>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926090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5C8CECD-E598-454C-BB00-82851D8C29A5}" type="datetimeFigureOut">
              <a:rPr lang="en-US" smtClean="0"/>
              <a:t>7/24/2020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2595209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C8CECD-E598-454C-BB00-82851D8C29A5}" type="datetimeFigureOut">
              <a:rPr lang="en-US" smtClean="0"/>
              <a:t>7/24/2020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1487390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C8CECD-E598-454C-BB00-82851D8C29A5}" type="datetimeFigureOut">
              <a:rPr lang="en-US" smtClean="0"/>
              <a:t>7/24/2020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490907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C8CECD-E598-454C-BB00-82851D8C29A5}" type="datetimeFigureOut">
              <a:rPr lang="en-US" smtClean="0"/>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398024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C8CECD-E598-454C-BB00-82851D8C29A5}" type="datetimeFigureOut">
              <a:rPr lang="en-US" smtClean="0"/>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2067404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C8CECD-E598-454C-BB00-82851D8C29A5}" type="datetimeFigureOut">
              <a:rPr lang="en-US" smtClean="0"/>
              <a:t>7/24/2020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D49DDB-0D22-4F6F-8AA7-6440DFC6E62C}" type="slidenum">
              <a:rPr lang="en-US" smtClean="0"/>
              <a:t>‹#›</a:t>
            </a:fld>
            <a:endParaRPr lang="en-US"/>
          </a:p>
        </p:txBody>
      </p:sp>
    </p:spTree>
    <p:extLst>
      <p:ext uri="{BB962C8B-B14F-4D97-AF65-F5344CB8AC3E}">
        <p14:creationId xmlns:p14="http://schemas.microsoft.com/office/powerpoint/2010/main" val="2907770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1028" y="385010"/>
            <a:ext cx="6692409" cy="461665"/>
          </a:xfrm>
          <a:prstGeom prst="rect">
            <a:avLst/>
          </a:prstGeom>
          <a:noFill/>
        </p:spPr>
        <p:txBody>
          <a:bodyPr wrap="none" rtlCol="0">
            <a:spAutoFit/>
          </a:bodyPr>
          <a:lstStyle/>
          <a:p>
            <a:r>
              <a:rPr lang="en-US" sz="2400" b="1" dirty="0"/>
              <a:t>The Globe Academy – Finance Committee - Agenda</a:t>
            </a:r>
          </a:p>
        </p:txBody>
      </p:sp>
      <p:graphicFrame>
        <p:nvGraphicFramePr>
          <p:cNvPr id="4" name="Table 3"/>
          <p:cNvGraphicFramePr>
            <a:graphicFrameLocks noGrp="1"/>
          </p:cNvGraphicFramePr>
          <p:nvPr>
            <p:extLst>
              <p:ext uri="{D42A27DB-BD31-4B8C-83A1-F6EECF244321}">
                <p14:modId xmlns:p14="http://schemas.microsoft.com/office/powerpoint/2010/main" val="273229379"/>
              </p:ext>
            </p:extLst>
          </p:nvPr>
        </p:nvGraphicFramePr>
        <p:xfrm>
          <a:off x="1560363" y="1836197"/>
          <a:ext cx="8128000" cy="1483360"/>
        </p:xfrm>
        <a:graphic>
          <a:graphicData uri="http://schemas.openxmlformats.org/drawingml/2006/table">
            <a:tbl>
              <a:tblPr firstRow="1" bandRow="1">
                <a:tableStyleId>{5C22544A-7EE6-4342-B048-85BDC9FD1C3A}</a:tableStyleId>
              </a:tblPr>
              <a:tblGrid>
                <a:gridCol w="6678862">
                  <a:extLst>
                    <a:ext uri="{9D8B030D-6E8A-4147-A177-3AD203B41FA5}">
                      <a16:colId xmlns:a16="http://schemas.microsoft.com/office/drawing/2014/main" val="3359797223"/>
                    </a:ext>
                  </a:extLst>
                </a:gridCol>
                <a:gridCol w="1449138">
                  <a:extLst>
                    <a:ext uri="{9D8B030D-6E8A-4147-A177-3AD203B41FA5}">
                      <a16:colId xmlns:a16="http://schemas.microsoft.com/office/drawing/2014/main" val="2291807912"/>
                    </a:ext>
                  </a:extLst>
                </a:gridCol>
              </a:tblGrid>
              <a:tr h="370840">
                <a:tc>
                  <a:txBody>
                    <a:bodyPr/>
                    <a:lstStyle/>
                    <a:p>
                      <a:r>
                        <a:rPr lang="en-US" dirty="0"/>
                        <a:t>Item</a:t>
                      </a:r>
                    </a:p>
                  </a:txBody>
                  <a:tcPr anchor="ctr"/>
                </a:tc>
                <a:tc>
                  <a:txBody>
                    <a:bodyPr/>
                    <a:lstStyle/>
                    <a:p>
                      <a:r>
                        <a:rPr lang="en-US" dirty="0"/>
                        <a:t>Purpose</a:t>
                      </a:r>
                    </a:p>
                  </a:txBody>
                  <a:tcPr anchor="ctr"/>
                </a:tc>
                <a:extLst>
                  <a:ext uri="{0D108BD9-81ED-4DB2-BD59-A6C34878D82A}">
                    <a16:rowId xmlns:a16="http://schemas.microsoft.com/office/drawing/2014/main" val="957328917"/>
                  </a:ext>
                </a:extLst>
              </a:tr>
              <a:tr h="370840">
                <a:tc>
                  <a:txBody>
                    <a:bodyPr/>
                    <a:lstStyle/>
                    <a:p>
                      <a:r>
                        <a:rPr lang="en-US" dirty="0"/>
                        <a:t>FY2021</a:t>
                      </a:r>
                      <a:r>
                        <a:rPr lang="en-US" baseline="0" dirty="0"/>
                        <a:t> Budget – QBE Funding Update and Tentative Schedule</a:t>
                      </a:r>
                      <a:endParaRPr lang="en-US" dirty="0"/>
                    </a:p>
                  </a:txBody>
                  <a:tcPr anchor="ctr"/>
                </a:tc>
                <a:tc>
                  <a:txBody>
                    <a:bodyPr/>
                    <a:lstStyle/>
                    <a:p>
                      <a:r>
                        <a:rPr lang="en-US" dirty="0"/>
                        <a:t>FYI</a:t>
                      </a:r>
                    </a:p>
                  </a:txBody>
                  <a:tcPr anchor="ctr"/>
                </a:tc>
                <a:extLst>
                  <a:ext uri="{0D108BD9-81ED-4DB2-BD59-A6C34878D82A}">
                    <a16:rowId xmlns:a16="http://schemas.microsoft.com/office/drawing/2014/main" val="1139936996"/>
                  </a:ext>
                </a:extLst>
              </a:tr>
              <a:tr h="370840">
                <a:tc>
                  <a:txBody>
                    <a:bodyPr/>
                    <a:lstStyle/>
                    <a:p>
                      <a:r>
                        <a:rPr lang="en-US" dirty="0"/>
                        <a:t>FY2020 Financial Results,</a:t>
                      </a:r>
                      <a:r>
                        <a:rPr lang="en-US" baseline="0" dirty="0"/>
                        <a:t> Budget Amendments – Audit Process</a:t>
                      </a:r>
                      <a:endParaRPr lang="en-US" dirty="0"/>
                    </a:p>
                  </a:txBody>
                  <a:tcPr anchor="ctr"/>
                </a:tc>
                <a:tc>
                  <a:txBody>
                    <a:bodyPr/>
                    <a:lstStyle/>
                    <a:p>
                      <a:r>
                        <a:rPr lang="en-US" dirty="0"/>
                        <a:t>FYI</a:t>
                      </a:r>
                    </a:p>
                  </a:txBody>
                  <a:tcPr anchor="ctr"/>
                </a:tc>
                <a:extLst>
                  <a:ext uri="{0D108BD9-81ED-4DB2-BD59-A6C34878D82A}">
                    <a16:rowId xmlns:a16="http://schemas.microsoft.com/office/drawing/2014/main" val="2386189602"/>
                  </a:ext>
                </a:extLst>
              </a:tr>
              <a:tr h="370840">
                <a:tc>
                  <a:txBody>
                    <a:bodyPr/>
                    <a:lstStyle/>
                    <a:p>
                      <a:r>
                        <a:rPr lang="en-US" dirty="0"/>
                        <a:t>Technology</a:t>
                      </a:r>
                      <a:r>
                        <a:rPr lang="en-US" baseline="0" dirty="0"/>
                        <a:t> Purchase</a:t>
                      </a:r>
                      <a:endParaRPr lang="en-US" dirty="0"/>
                    </a:p>
                  </a:txBody>
                  <a:tcPr anchor="ctr"/>
                </a:tc>
                <a:tc>
                  <a:txBody>
                    <a:bodyPr/>
                    <a:lstStyle/>
                    <a:p>
                      <a:r>
                        <a:rPr lang="en-US" dirty="0"/>
                        <a:t>Vote</a:t>
                      </a:r>
                    </a:p>
                  </a:txBody>
                  <a:tcPr anchor="ctr"/>
                </a:tc>
                <a:extLst>
                  <a:ext uri="{0D108BD9-81ED-4DB2-BD59-A6C34878D82A}">
                    <a16:rowId xmlns:a16="http://schemas.microsoft.com/office/drawing/2014/main" val="3028683675"/>
                  </a:ext>
                </a:extLst>
              </a:tr>
            </a:tbl>
          </a:graphicData>
        </a:graphic>
      </p:graphicFrame>
    </p:spTree>
    <p:extLst>
      <p:ext uri="{BB962C8B-B14F-4D97-AF65-F5344CB8AC3E}">
        <p14:creationId xmlns:p14="http://schemas.microsoft.com/office/powerpoint/2010/main" val="2601516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10652" y="240631"/>
            <a:ext cx="11181348" cy="830997"/>
          </a:xfrm>
          <a:prstGeom prst="rect">
            <a:avLst/>
          </a:prstGeom>
          <a:noFill/>
        </p:spPr>
        <p:txBody>
          <a:bodyPr wrap="square" rtlCol="0">
            <a:spAutoFit/>
          </a:bodyPr>
          <a:lstStyle/>
          <a:p>
            <a:r>
              <a:rPr lang="en-US" sz="2400" b="1" dirty="0"/>
              <a:t>The Globe Academy – Finance Committee – QBE Funding Update and Tentative Schedule</a:t>
            </a:r>
          </a:p>
        </p:txBody>
      </p:sp>
      <p:sp>
        <p:nvSpPr>
          <p:cNvPr id="5" name="TextBox 4"/>
          <p:cNvSpPr txBox="1"/>
          <p:nvPr/>
        </p:nvSpPr>
        <p:spPr>
          <a:xfrm>
            <a:off x="803059" y="1545393"/>
            <a:ext cx="10676556" cy="1938992"/>
          </a:xfrm>
          <a:prstGeom prst="rect">
            <a:avLst/>
          </a:prstGeom>
          <a:noFill/>
        </p:spPr>
        <p:txBody>
          <a:bodyPr wrap="square" rtlCol="0">
            <a:spAutoFit/>
          </a:bodyPr>
          <a:lstStyle/>
          <a:p>
            <a:pPr marL="285750" indent="-285750">
              <a:buFont typeface="Arial" panose="020B0604020202020204" pitchFamily="34" charset="0"/>
              <a:buChar char="•"/>
            </a:pPr>
            <a:r>
              <a:rPr lang="en-US" sz="2000" dirty="0"/>
              <a:t>Georgia DOE released the FY21 STATE funding numbers early this week. DCSD has not yet provided us with our official funding number, which includes GLOBE's share of local revenue, but based on conversations with them and our initial estimates we believe that GLOBE will be seeing a significant reduction in per pupil funding, but in line with our expectations.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We feel that we are close enough to start the formal budget process next month </a:t>
            </a:r>
          </a:p>
        </p:txBody>
      </p:sp>
    </p:spTree>
    <p:extLst>
      <p:ext uri="{BB962C8B-B14F-4D97-AF65-F5344CB8AC3E}">
        <p14:creationId xmlns:p14="http://schemas.microsoft.com/office/powerpoint/2010/main" val="2750856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10652" y="240631"/>
            <a:ext cx="8441670" cy="461665"/>
          </a:xfrm>
          <a:prstGeom prst="rect">
            <a:avLst/>
          </a:prstGeom>
          <a:noFill/>
        </p:spPr>
        <p:txBody>
          <a:bodyPr wrap="none" rtlCol="0">
            <a:spAutoFit/>
          </a:bodyPr>
          <a:lstStyle/>
          <a:p>
            <a:r>
              <a:rPr lang="en-US" sz="2400" b="1" dirty="0"/>
              <a:t>The Globe Academy – Finance Committee – Financial Statements</a:t>
            </a:r>
          </a:p>
        </p:txBody>
      </p:sp>
      <p:pic>
        <p:nvPicPr>
          <p:cNvPr id="6" name="Picture 5"/>
          <p:cNvPicPr>
            <a:picLocks noChangeAspect="1"/>
          </p:cNvPicPr>
          <p:nvPr/>
        </p:nvPicPr>
        <p:blipFill>
          <a:blip r:embed="rId2"/>
          <a:stretch>
            <a:fillRect/>
          </a:stretch>
        </p:blipFill>
        <p:spPr>
          <a:xfrm>
            <a:off x="625642" y="909569"/>
            <a:ext cx="10508916" cy="5819960"/>
          </a:xfrm>
          <a:prstGeom prst="rect">
            <a:avLst/>
          </a:prstGeom>
        </p:spPr>
      </p:pic>
    </p:spTree>
    <p:extLst>
      <p:ext uri="{BB962C8B-B14F-4D97-AF65-F5344CB8AC3E}">
        <p14:creationId xmlns:p14="http://schemas.microsoft.com/office/powerpoint/2010/main" val="2800176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0652" y="240631"/>
            <a:ext cx="8448916" cy="830997"/>
          </a:xfrm>
          <a:prstGeom prst="rect">
            <a:avLst/>
          </a:prstGeom>
          <a:noFill/>
        </p:spPr>
        <p:txBody>
          <a:bodyPr wrap="none" rtlCol="0">
            <a:spAutoFit/>
          </a:bodyPr>
          <a:lstStyle/>
          <a:p>
            <a:r>
              <a:rPr lang="en-US" sz="2400" b="1" dirty="0"/>
              <a:t>The Globe Academy – Finance Committee – Technology Purchase</a:t>
            </a:r>
          </a:p>
          <a:p>
            <a:endParaRPr lang="en-US" sz="2400" b="1" dirty="0"/>
          </a:p>
        </p:txBody>
      </p:sp>
      <p:graphicFrame>
        <p:nvGraphicFramePr>
          <p:cNvPr id="5" name="Table 4"/>
          <p:cNvGraphicFramePr>
            <a:graphicFrameLocks noGrp="1"/>
          </p:cNvGraphicFramePr>
          <p:nvPr>
            <p:extLst>
              <p:ext uri="{D42A27DB-BD31-4B8C-83A1-F6EECF244321}">
                <p14:modId xmlns:p14="http://schemas.microsoft.com/office/powerpoint/2010/main" val="2072420284"/>
              </p:ext>
            </p:extLst>
          </p:nvPr>
        </p:nvGraphicFramePr>
        <p:xfrm>
          <a:off x="1541113" y="2481090"/>
          <a:ext cx="8353658" cy="1483360"/>
        </p:xfrm>
        <a:graphic>
          <a:graphicData uri="http://schemas.openxmlformats.org/drawingml/2006/table">
            <a:tbl>
              <a:tblPr firstRow="1" bandRow="1">
                <a:tableStyleId>{5C22544A-7EE6-4342-B048-85BDC9FD1C3A}</a:tableStyleId>
              </a:tblPr>
              <a:tblGrid>
                <a:gridCol w="6864288">
                  <a:extLst>
                    <a:ext uri="{9D8B030D-6E8A-4147-A177-3AD203B41FA5}">
                      <a16:colId xmlns:a16="http://schemas.microsoft.com/office/drawing/2014/main" val="3359797223"/>
                    </a:ext>
                  </a:extLst>
                </a:gridCol>
                <a:gridCol w="1489370">
                  <a:extLst>
                    <a:ext uri="{9D8B030D-6E8A-4147-A177-3AD203B41FA5}">
                      <a16:colId xmlns:a16="http://schemas.microsoft.com/office/drawing/2014/main" val="2291807912"/>
                    </a:ext>
                  </a:extLst>
                </a:gridCol>
              </a:tblGrid>
              <a:tr h="370840">
                <a:tc>
                  <a:txBody>
                    <a:bodyPr/>
                    <a:lstStyle/>
                    <a:p>
                      <a:r>
                        <a:rPr lang="en-US" dirty="0"/>
                        <a:t>Item</a:t>
                      </a:r>
                    </a:p>
                  </a:txBody>
                  <a:tcPr anchor="ctr"/>
                </a:tc>
                <a:tc>
                  <a:txBody>
                    <a:bodyPr/>
                    <a:lstStyle/>
                    <a:p>
                      <a:r>
                        <a:rPr lang="en-US" dirty="0"/>
                        <a:t>Purpose</a:t>
                      </a:r>
                    </a:p>
                  </a:txBody>
                  <a:tcPr anchor="ctr"/>
                </a:tc>
                <a:extLst>
                  <a:ext uri="{0D108BD9-81ED-4DB2-BD59-A6C34878D82A}">
                    <a16:rowId xmlns:a16="http://schemas.microsoft.com/office/drawing/2014/main" val="957328917"/>
                  </a:ext>
                </a:extLst>
              </a:tr>
              <a:tr h="370840">
                <a:tc>
                  <a:txBody>
                    <a:bodyPr/>
                    <a:lstStyle/>
                    <a:p>
                      <a:r>
                        <a:rPr lang="en-US" dirty="0">
                          <a:latin typeface="+mn-lt"/>
                        </a:rPr>
                        <a:t>Apple</a:t>
                      </a:r>
                      <a:r>
                        <a:rPr lang="en-US" baseline="0" dirty="0">
                          <a:latin typeface="+mn-lt"/>
                        </a:rPr>
                        <a:t> : </a:t>
                      </a:r>
                      <a:r>
                        <a:rPr lang="en-US" baseline="0" dirty="0" err="1">
                          <a:latin typeface="+mn-lt"/>
                        </a:rPr>
                        <a:t>Ipads</a:t>
                      </a:r>
                      <a:endParaRPr lang="en-US" dirty="0">
                        <a:latin typeface="+mn-lt"/>
                      </a:endParaRPr>
                    </a:p>
                  </a:txBody>
                  <a:tcPr anchor="ctr"/>
                </a:tc>
                <a:tc>
                  <a:txBody>
                    <a:bodyPr/>
                    <a:lstStyle/>
                    <a:p>
                      <a:pPr algn="ctr"/>
                      <a:r>
                        <a:rPr lang="en-US" dirty="0">
                          <a:latin typeface="+mn-lt"/>
                        </a:rPr>
                        <a:t> $95,575.00</a:t>
                      </a:r>
                    </a:p>
                  </a:txBody>
                  <a:tcPr anchor="ctr"/>
                </a:tc>
                <a:extLst>
                  <a:ext uri="{0D108BD9-81ED-4DB2-BD59-A6C34878D82A}">
                    <a16:rowId xmlns:a16="http://schemas.microsoft.com/office/drawing/2014/main" val="1139936996"/>
                  </a:ext>
                </a:extLst>
              </a:tr>
              <a:tr h="370840">
                <a:tc>
                  <a:txBody>
                    <a:bodyPr/>
                    <a:lstStyle/>
                    <a:p>
                      <a:r>
                        <a:rPr lang="en-US" dirty="0">
                          <a:latin typeface="+mn-lt"/>
                        </a:rPr>
                        <a:t>FY2020 Financial Results,</a:t>
                      </a:r>
                      <a:r>
                        <a:rPr lang="en-US" baseline="0" dirty="0">
                          <a:latin typeface="+mn-lt"/>
                        </a:rPr>
                        <a:t> Budget Amendments – Audit Process</a:t>
                      </a:r>
                      <a:endParaRPr lang="en-US" dirty="0">
                        <a:latin typeface="+mn-lt"/>
                      </a:endParaRPr>
                    </a:p>
                  </a:txBody>
                  <a:tcPr anchor="ctr"/>
                </a:tc>
                <a:tc>
                  <a:txBody>
                    <a:bodyPr/>
                    <a:lstStyle/>
                    <a:p>
                      <a:pPr marL="0" marR="0" lvl="0" indent="0" algn="ctr" defTabSz="914400" rtl="0" eaLnBrk="1" fontAlgn="ctr" latinLnBrk="0" hangingPunct="1">
                        <a:lnSpc>
                          <a:spcPct val="100000"/>
                        </a:lnSpc>
                        <a:spcBef>
                          <a:spcPts val="0"/>
                        </a:spcBef>
                        <a:spcAft>
                          <a:spcPts val="0"/>
                        </a:spcAft>
                        <a:buClr>
                          <a:srgbClr val="000000"/>
                        </a:buClr>
                        <a:buSzPts val="2400"/>
                        <a:buFont typeface="Arial" panose="020B0604020202020204" pitchFamily="34" charset="0"/>
                        <a:buNone/>
                        <a:tabLst/>
                        <a:defRPr/>
                      </a:pPr>
                      <a:r>
                        <a:rPr lang="en-US" sz="1800" dirty="0">
                          <a:latin typeface="+mn-lt"/>
                        </a:rPr>
                        <a:t>$81,740.37</a:t>
                      </a:r>
                    </a:p>
                  </a:txBody>
                  <a:tcPr marL="285750" marR="6350" marT="6350" marB="0" anchor="ctr"/>
                </a:tc>
                <a:extLst>
                  <a:ext uri="{0D108BD9-81ED-4DB2-BD59-A6C34878D82A}">
                    <a16:rowId xmlns:a16="http://schemas.microsoft.com/office/drawing/2014/main" val="2386189602"/>
                  </a:ext>
                </a:extLst>
              </a:tr>
              <a:tr h="370840">
                <a:tc>
                  <a:txBody>
                    <a:bodyPr/>
                    <a:lstStyle/>
                    <a:p>
                      <a:r>
                        <a:rPr lang="en-US" b="1" dirty="0">
                          <a:latin typeface="+mn-lt"/>
                        </a:rPr>
                        <a:t>Total</a:t>
                      </a:r>
                    </a:p>
                  </a:txBody>
                  <a:tcPr anchor="ctr"/>
                </a:tc>
                <a:tc>
                  <a:txBody>
                    <a:bodyPr/>
                    <a:lstStyle/>
                    <a:p>
                      <a:pPr algn="l" rtl="0" fontAlgn="ctr"/>
                      <a:r>
                        <a:rPr lang="en-US" sz="1800" b="1" i="0" u="none" strike="noStrike" dirty="0">
                          <a:solidFill>
                            <a:srgbClr val="000000"/>
                          </a:solidFill>
                          <a:effectLst/>
                          <a:latin typeface="+mn-lt"/>
                        </a:rPr>
                        <a:t>$177,315.37 </a:t>
                      </a:r>
                    </a:p>
                  </a:txBody>
                  <a:tcPr marL="285750" marR="6350" marT="6350" marB="0" anchor="ctr"/>
                </a:tc>
                <a:extLst>
                  <a:ext uri="{0D108BD9-81ED-4DB2-BD59-A6C34878D82A}">
                    <a16:rowId xmlns:a16="http://schemas.microsoft.com/office/drawing/2014/main" val="3028683675"/>
                  </a:ext>
                </a:extLst>
              </a:tr>
            </a:tbl>
          </a:graphicData>
        </a:graphic>
      </p:graphicFrame>
      <p:sp>
        <p:nvSpPr>
          <p:cNvPr id="6" name="TextBox 5"/>
          <p:cNvSpPr txBox="1"/>
          <p:nvPr/>
        </p:nvSpPr>
        <p:spPr>
          <a:xfrm>
            <a:off x="639430" y="939001"/>
            <a:ext cx="10676556" cy="400110"/>
          </a:xfrm>
          <a:prstGeom prst="rect">
            <a:avLst/>
          </a:prstGeom>
          <a:noFill/>
        </p:spPr>
        <p:txBody>
          <a:bodyPr wrap="square" rtlCol="0">
            <a:spAutoFit/>
          </a:bodyPr>
          <a:lstStyle/>
          <a:p>
            <a:pPr marL="285750" indent="-285750">
              <a:buFont typeface="Arial" panose="020B0604020202020204" pitchFamily="34" charset="0"/>
              <a:buChar char="•"/>
            </a:pPr>
            <a:r>
              <a:rPr lang="en-US" sz="2000" dirty="0"/>
              <a:t>We are seeking approval for ~$175K dollars for </a:t>
            </a:r>
            <a:r>
              <a:rPr lang="en-US" sz="2000" dirty="0" err="1"/>
              <a:t>Ipads</a:t>
            </a:r>
            <a:r>
              <a:rPr lang="en-US" sz="2000" dirty="0"/>
              <a:t> and Chromebooks</a:t>
            </a:r>
          </a:p>
        </p:txBody>
      </p:sp>
    </p:spTree>
    <p:extLst>
      <p:ext uri="{BB962C8B-B14F-4D97-AF65-F5344CB8AC3E}">
        <p14:creationId xmlns:p14="http://schemas.microsoft.com/office/powerpoint/2010/main" val="10105757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177</Words>
  <Application>Microsoft Office PowerPoint</Application>
  <PresentationFormat>Widescreen</PresentationFormat>
  <Paragraphs>24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Boehringer Ingelheim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Pacheco,Luis (AH CustExp) BIAH-US-D</dc:creator>
  <cp:lastModifiedBy>Holder, Kevin</cp:lastModifiedBy>
  <cp:revision>68</cp:revision>
  <cp:lastPrinted>2020-02-18T17:22:08Z</cp:lastPrinted>
  <dcterms:created xsi:type="dcterms:W3CDTF">2020-01-20T16:03:23Z</dcterms:created>
  <dcterms:modified xsi:type="dcterms:W3CDTF">2020-07-24T22:46:36Z</dcterms:modified>
</cp:coreProperties>
</file>