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sldIdLst>
    <p:sldId id="289" r:id="rId2"/>
    <p:sldId id="300" r:id="rId3"/>
    <p:sldId id="303" r:id="rId4"/>
    <p:sldId id="307" r:id="rId5"/>
    <p:sldId id="306" r:id="rId6"/>
    <p:sldId id="304" r:id="rId7"/>
    <p:sldId id="308" r:id="rId8"/>
    <p:sldId id="310" r:id="rId9"/>
    <p:sldId id="309" r:id="rId10"/>
    <p:sldId id="292" r:id="rId11"/>
    <p:sldId id="291" r:id="rId12"/>
    <p:sldId id="293" r:id="rId13"/>
    <p:sldId id="29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D0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392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200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of Disciplined Population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White</c:v>
                </c:pt>
                <c:pt idx="1">
                  <c:v>Black</c:v>
                </c:pt>
                <c:pt idx="2">
                  <c:v>Hispanic</c:v>
                </c:pt>
                <c:pt idx="3">
                  <c:v>Asian</c:v>
                </c:pt>
                <c:pt idx="4">
                  <c:v>Multiracial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0.31</c:v>
                </c:pt>
                <c:pt idx="1">
                  <c:v>0.45200000000000001</c:v>
                </c:pt>
                <c:pt idx="2">
                  <c:v>0.11899999999999999</c:v>
                </c:pt>
                <c:pt idx="3">
                  <c:v>0</c:v>
                </c:pt>
                <c:pt idx="4">
                  <c:v>9.5000000000000001E-2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62-A344-BBC6-86061CE9F3F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% of Overall Population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White</c:v>
                </c:pt>
                <c:pt idx="1">
                  <c:v>Black</c:v>
                </c:pt>
                <c:pt idx="2">
                  <c:v>Hispanic</c:v>
                </c:pt>
                <c:pt idx="3">
                  <c:v>Asian</c:v>
                </c:pt>
                <c:pt idx="4">
                  <c:v>Multiracial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0.48799999999999999</c:v>
                </c:pt>
                <c:pt idx="1">
                  <c:v>0.26100000000000001</c:v>
                </c:pt>
                <c:pt idx="2">
                  <c:v>0.129</c:v>
                </c:pt>
                <c:pt idx="3">
                  <c:v>0.04</c:v>
                </c:pt>
                <c:pt idx="4">
                  <c:v>7.8E-2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62-A344-BBC6-86061CE9F3F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021233039"/>
        <c:axId val="2057929631"/>
      </c:barChart>
      <c:catAx>
        <c:axId val="202123303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7929631"/>
        <c:crosses val="autoZero"/>
        <c:auto val="1"/>
        <c:lblAlgn val="ctr"/>
        <c:lblOffset val="100"/>
        <c:noMultiLvlLbl val="0"/>
      </c:catAx>
      <c:valAx>
        <c:axId val="205792963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12330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chemeClr val="tx2"/>
                </a:solidFill>
              </a:rPr>
              <a:t>% of disciplined</a:t>
            </a:r>
            <a:r>
              <a:rPr lang="en-US" sz="2400" b="1" baseline="0" dirty="0">
                <a:solidFill>
                  <a:schemeClr val="tx2"/>
                </a:solidFill>
              </a:rPr>
              <a:t> population</a:t>
            </a:r>
            <a:endParaRPr lang="en-US" sz="2400" b="1" dirty="0">
              <a:solidFill>
                <a:schemeClr val="tx2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White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solidFill>
                <a:schemeClr val="lt1"/>
              </a:solidFill>
              <a:ln w="254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2018</c:v>
                </c:pt>
                <c:pt idx="1">
                  <c:v>2019</c:v>
                </c:pt>
              </c:strCache>
            </c:strRef>
          </c:cat>
          <c:val>
            <c:numRef>
              <c:f>Sheet1!$B$2:$C$2</c:f>
              <c:numCache>
                <c:formatCode>0.0%</c:formatCode>
                <c:ptCount val="2"/>
                <c:pt idx="0">
                  <c:v>0.41499999999999998</c:v>
                </c:pt>
                <c:pt idx="1">
                  <c:v>0.31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12C-4B4F-9B67-A8C1F8D3DBA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Black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solidFill>
                <a:schemeClr val="lt1"/>
              </a:solidFill>
              <a:ln w="25400" cap="flat" cmpd="sng" algn="ctr">
                <a:solidFill>
                  <a:schemeClr val="accent2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2018</c:v>
                </c:pt>
                <c:pt idx="1">
                  <c:v>2019</c:v>
                </c:pt>
              </c:strCache>
            </c:strRef>
          </c:cat>
          <c:val>
            <c:numRef>
              <c:f>Sheet1!$B$3:$C$3</c:f>
              <c:numCache>
                <c:formatCode>0.0%</c:formatCode>
                <c:ptCount val="2"/>
                <c:pt idx="0">
                  <c:v>0.34100000000000003</c:v>
                </c:pt>
                <c:pt idx="1">
                  <c:v>0.45200000000000001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12C-4B4F-9B67-A8C1F8D3DBAB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Hispanic</c:v>
                </c:pt>
              </c:strCache>
            </c:strRef>
          </c:tx>
          <c:spPr>
            <a:ln w="12700" cap="flat" cmpd="sng" algn="ctr">
              <a:solidFill>
                <a:schemeClr val="accent3"/>
              </a:solidFill>
              <a:prstDash val="solid"/>
              <a:miter lim="800000"/>
            </a:ln>
            <a:effectLst/>
          </c:spPr>
          <c:marker>
            <c:symbol val="circle"/>
            <c:size val="5"/>
            <c:spPr>
              <a:solidFill>
                <a:schemeClr val="lt1"/>
              </a:solidFill>
              <a:ln w="1270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c:spPr>
          </c:marker>
          <c:dLbls>
            <c:dLbl>
              <c:idx val="0"/>
              <c:layout>
                <c:manualLayout>
                  <c:x val="-4.03412111854018E-2"/>
                  <c:y val="-3.56104519170184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12C-4B4F-9B67-A8C1F8D3DBAB}"/>
                </c:ext>
              </c:extLst>
            </c:dLbl>
            <c:dLbl>
              <c:idx val="1"/>
              <c:layout>
                <c:manualLayout>
                  <c:x val="-4.21075394754023E-2"/>
                  <c:y val="-1.42760743579718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12C-4B4F-9B67-A8C1F8D3DBAB}"/>
                </c:ext>
              </c:extLst>
            </c:dLbl>
            <c:dLbl>
              <c:idx val="2"/>
              <c:layout>
                <c:manualLayout>
                  <c:x val="-3.6068891558150892E-2"/>
                  <c:y val="-2.07750143646139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12C-4B4F-9B67-A8C1F8D3DBAB}"/>
                </c:ext>
              </c:extLst>
            </c:dLbl>
            <c:spPr>
              <a:solidFill>
                <a:schemeClr val="lt1"/>
              </a:solidFill>
              <a:ln w="2540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2018</c:v>
                </c:pt>
                <c:pt idx="1">
                  <c:v>2019</c:v>
                </c:pt>
              </c:strCache>
            </c:strRef>
          </c:cat>
          <c:val>
            <c:numRef>
              <c:f>Sheet1!$B$4:$C$4</c:f>
              <c:numCache>
                <c:formatCode>0.0%</c:formatCode>
                <c:ptCount val="2"/>
                <c:pt idx="0">
                  <c:v>0.122</c:v>
                </c:pt>
                <c:pt idx="1">
                  <c:v>0.11899999999999999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12C-4B4F-9B67-A8C1F8D3DBAB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Asian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03412111854018E-2"/>
                  <c:y val="-1.75720115575349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12C-4B4F-9B67-A8C1F8D3DBAB}"/>
                </c:ext>
              </c:extLst>
            </c:dLbl>
            <c:dLbl>
              <c:idx val="1"/>
              <c:layout>
                <c:manualLayout>
                  <c:x val="-3.3695655378262329E-2"/>
                  <c:y val="-2.02777776114576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61E-124A-987F-5948EFEDF97B}"/>
                </c:ext>
              </c:extLst>
            </c:dLbl>
            <c:spPr>
              <a:solidFill>
                <a:schemeClr val="lt1"/>
              </a:solidFill>
              <a:ln w="25400" cap="flat" cmpd="sng" algn="ctr">
                <a:solidFill>
                  <a:schemeClr val="dk1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2018</c:v>
                </c:pt>
                <c:pt idx="1">
                  <c:v>2019</c:v>
                </c:pt>
              </c:strCache>
            </c:strRef>
          </c:cat>
          <c:val>
            <c:numRef>
              <c:f>Sheet1!$B$5:$C$5</c:f>
              <c:numCache>
                <c:formatCode>0.0%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12C-4B4F-9B67-A8C1F8D3DBAB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Multiracial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9692080308501687E-2"/>
                  <c:y val="3.04166664171861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61E-124A-987F-5948EFEDF97B}"/>
                </c:ext>
              </c:extLst>
            </c:dLbl>
            <c:dLbl>
              <c:idx val="1"/>
              <c:layout>
                <c:manualLayout>
                  <c:x val="-4.0899809891951945E-2"/>
                  <c:y val="1.45245569674823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12C-4B4F-9B67-A8C1F8D3DBAB}"/>
                </c:ext>
              </c:extLst>
            </c:dLbl>
            <c:dLbl>
              <c:idx val="2"/>
              <c:layout>
                <c:manualLayout>
                  <c:x val="-3.3695655378262419E-2"/>
                  <c:y val="3.1162521546920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12C-4B4F-9B67-A8C1F8D3DBAB}"/>
                </c:ext>
              </c:extLst>
            </c:dLbl>
            <c:spPr>
              <a:solidFill>
                <a:schemeClr val="lt1"/>
              </a:solidFill>
              <a:ln w="25400" cap="flat" cmpd="sng" algn="ctr">
                <a:solidFill>
                  <a:schemeClr val="accent5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2018</c:v>
                </c:pt>
                <c:pt idx="1">
                  <c:v>2019</c:v>
                </c:pt>
              </c:strCache>
            </c:strRef>
          </c:cat>
          <c:val>
            <c:numRef>
              <c:f>Sheet1!$B$6:$C$6</c:f>
              <c:numCache>
                <c:formatCode>0.0%</c:formatCode>
                <c:ptCount val="2"/>
                <c:pt idx="0">
                  <c:v>0.122</c:v>
                </c:pt>
                <c:pt idx="1">
                  <c:v>9.5000000000000001E-2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12C-4B4F-9B67-A8C1F8D3DBA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562148191"/>
        <c:axId val="1562149823"/>
      </c:lineChart>
      <c:catAx>
        <c:axId val="15621481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2149823"/>
        <c:crosses val="autoZero"/>
        <c:auto val="1"/>
        <c:lblAlgn val="ctr"/>
        <c:lblOffset val="100"/>
        <c:noMultiLvlLbl val="0"/>
      </c:catAx>
      <c:valAx>
        <c:axId val="15621498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21481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solidFill>
                  <a:schemeClr val="tx2"/>
                </a:solidFill>
              </a:rPr>
              <a:t>% Of</a:t>
            </a:r>
            <a:r>
              <a:rPr lang="en-US" sz="2400" baseline="0" dirty="0">
                <a:solidFill>
                  <a:schemeClr val="tx2"/>
                </a:solidFill>
              </a:rPr>
              <a:t> students who missed more than 15 school days</a:t>
            </a:r>
            <a:endParaRPr lang="en-US" sz="2400" dirty="0">
              <a:solidFill>
                <a:schemeClr val="tx2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White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solidFill>
                <a:schemeClr val="lt1"/>
              </a:solidFill>
              <a:ln w="254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strCache>
            </c:strRef>
          </c:cat>
          <c:val>
            <c:numRef>
              <c:f>Sheet1!$B$2:$D$2</c:f>
              <c:numCache>
                <c:formatCode>0.0%</c:formatCode>
                <c:ptCount val="3"/>
                <c:pt idx="0">
                  <c:v>3.2000000000000001E-2</c:v>
                </c:pt>
                <c:pt idx="1">
                  <c:v>0.04</c:v>
                </c:pt>
                <c:pt idx="2">
                  <c:v>1.7999999999999999E-2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1EF-0F4A-832B-444F3F710AE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Black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3.3695655378262419E-2"/>
                  <c:y val="-1.20946552480422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1EF-0F4A-832B-444F3F710AEE}"/>
                </c:ext>
              </c:extLst>
            </c:dLbl>
            <c:spPr>
              <a:solidFill>
                <a:schemeClr val="lt1"/>
              </a:solidFill>
              <a:ln w="25400" cap="flat" cmpd="sng" algn="ctr">
                <a:solidFill>
                  <a:schemeClr val="accent2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strCache>
            </c:strRef>
          </c:cat>
          <c:val>
            <c:numRef>
              <c:f>Sheet1!$B$3:$D$3</c:f>
              <c:numCache>
                <c:formatCode>0.0%</c:formatCode>
                <c:ptCount val="3"/>
                <c:pt idx="0">
                  <c:v>4.9000000000000002E-2</c:v>
                </c:pt>
                <c:pt idx="1">
                  <c:v>5.3999999999999999E-2</c:v>
                </c:pt>
                <c:pt idx="2">
                  <c:v>6.3E-2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1EF-0F4A-832B-444F3F710AEE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Hispanic</c:v>
                </c:pt>
              </c:strCache>
            </c:strRef>
          </c:tx>
          <c:spPr>
            <a:ln w="28575" cap="flat" cmpd="sng" algn="ctr">
              <a:solidFill>
                <a:schemeClr val="accent3"/>
              </a:solidFill>
              <a:prstDash val="solid"/>
              <a:miter lim="800000"/>
            </a:ln>
            <a:effectLst/>
          </c:spPr>
          <c:marker>
            <c:symbol val="circle"/>
            <c:size val="5"/>
            <c:spPr>
              <a:solidFill>
                <a:schemeClr val="lt1"/>
              </a:solidFill>
              <a:ln w="1270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c:spPr>
          </c:marker>
          <c:dLbls>
            <c:dLbl>
              <c:idx val="0"/>
              <c:layout>
                <c:manualLayout>
                  <c:x val="-3.9133481601951542E-2"/>
                  <c:y val="-5.193753591153538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1EF-0F4A-832B-444F3F710AEE}"/>
                </c:ext>
              </c:extLst>
            </c:dLbl>
            <c:dLbl>
              <c:idx val="1"/>
              <c:layout>
                <c:manualLayout>
                  <c:x val="-4.0899809891951945E-2"/>
                  <c:y val="1.47638599511299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1EF-0F4A-832B-444F3F710AEE}"/>
                </c:ext>
              </c:extLst>
            </c:dLbl>
            <c:dLbl>
              <c:idx val="2"/>
              <c:layout>
                <c:manualLayout>
                  <c:x val="-3.6068891558150892E-2"/>
                  <c:y val="3.48604152980818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1EF-0F4A-832B-444F3F710AEE}"/>
                </c:ext>
              </c:extLst>
            </c:dLbl>
            <c:spPr>
              <a:solidFill>
                <a:schemeClr val="lt1"/>
              </a:solidFill>
              <a:ln w="2540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strCache>
            </c:strRef>
          </c:cat>
          <c:val>
            <c:numRef>
              <c:f>Sheet1!$B$4:$D$4</c:f>
              <c:numCache>
                <c:formatCode>0.0%</c:formatCode>
                <c:ptCount val="3"/>
                <c:pt idx="0">
                  <c:v>8.8999999999999996E-2</c:v>
                </c:pt>
                <c:pt idx="1">
                  <c:v>8.4000000000000005E-2</c:v>
                </c:pt>
                <c:pt idx="2">
                  <c:v>5.1999999999999998E-2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1EF-0F4A-832B-444F3F710AEE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Asian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6718022435051012E-2"/>
                  <c:y val="-1.43503560685551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1EF-0F4A-832B-444F3F710AEE}"/>
                </c:ext>
              </c:extLst>
            </c:dLbl>
            <c:dLbl>
              <c:idx val="2"/>
              <c:layout>
                <c:manualLayout>
                  <c:x val="-3.4903384961712684E-2"/>
                  <c:y val="-2.17703794464762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1EF-0F4A-832B-444F3F710AEE}"/>
                </c:ext>
              </c:extLst>
            </c:dLbl>
            <c:spPr>
              <a:solidFill>
                <a:schemeClr val="lt1"/>
              </a:solidFill>
              <a:ln w="25400" cap="flat" cmpd="sng" algn="ctr">
                <a:solidFill>
                  <a:schemeClr val="dk1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strCache>
            </c:strRef>
          </c:cat>
          <c:val>
            <c:numRef>
              <c:f>Sheet1!$B$5:$D$5</c:f>
              <c:numCache>
                <c:formatCode>0.0%</c:formatCode>
                <c:ptCount val="3"/>
                <c:pt idx="0">
                  <c:v>0</c:v>
                </c:pt>
                <c:pt idx="1">
                  <c:v>3.2000000000000001E-2</c:v>
                </c:pt>
                <c:pt idx="2">
                  <c:v>5.3999999999999999E-2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1EF-0F4A-832B-444F3F710AEE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Multiracial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3695655378262357E-2"/>
                  <c:y val="-3.14461036449101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1EF-0F4A-832B-444F3F710AEE}"/>
                </c:ext>
              </c:extLst>
            </c:dLbl>
            <c:dLbl>
              <c:idx val="1"/>
              <c:layout>
                <c:manualLayout>
                  <c:x val="-4.0899809891951945E-2"/>
                  <c:y val="-2.13088778769327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1EF-0F4A-832B-444F3F710AEE}"/>
                </c:ext>
              </c:extLst>
            </c:dLbl>
            <c:dLbl>
              <c:idx val="2"/>
              <c:layout>
                <c:manualLayout>
                  <c:x val="-3.3695655378262419E-2"/>
                  <c:y val="1.42299809171100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1EF-0F4A-832B-444F3F710AEE}"/>
                </c:ext>
              </c:extLst>
            </c:dLbl>
            <c:spPr>
              <a:solidFill>
                <a:schemeClr val="lt1"/>
              </a:solidFill>
              <a:ln w="25400" cap="flat" cmpd="sng" algn="ctr">
                <a:solidFill>
                  <a:schemeClr val="accent5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strCache>
            </c:strRef>
          </c:cat>
          <c:val>
            <c:numRef>
              <c:f>Sheet1!$B$6:$D$6</c:f>
              <c:numCache>
                <c:formatCode>0.0%</c:formatCode>
                <c:ptCount val="3"/>
                <c:pt idx="0">
                  <c:v>5.2999999999999999E-2</c:v>
                </c:pt>
                <c:pt idx="1">
                  <c:v>0.06</c:v>
                </c:pt>
                <c:pt idx="2">
                  <c:v>2.8000000000000001E-2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C1EF-0F4A-832B-444F3F710A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562148191"/>
        <c:axId val="1562149823"/>
      </c:lineChart>
      <c:catAx>
        <c:axId val="15621481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2149823"/>
        <c:crosses val="autoZero"/>
        <c:auto val="1"/>
        <c:lblAlgn val="ctr"/>
        <c:lblOffset val="100"/>
        <c:noMultiLvlLbl val="0"/>
      </c:catAx>
      <c:valAx>
        <c:axId val="15621498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21481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117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33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90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60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AC24A9-CCB6-4F8D-B8DB-C2F3692CFA5A}" type="datetimeFigureOut">
              <a:rPr lang="en-US" smtClean="0"/>
              <a:pPr/>
              <a:t>6/24/20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377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88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44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04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78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0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13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pPr/>
              <a:t>6/24/20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THE GLOBE ACADEMY: ACADEMIC COMMITTEE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4DD7E0-6D69-A248-AF82-E114E509F423}"/>
              </a:ext>
            </a:extLst>
          </p:cNvPr>
          <p:cNvSpPr/>
          <p:nvPr userDrawn="1"/>
        </p:nvSpPr>
        <p:spPr>
          <a:xfrm>
            <a:off x="0" y="6406376"/>
            <a:ext cx="12192000" cy="2743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68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public.gosa.ga.gov/noauth/extensions/DisciplineDASHV1/DisciplineDASHV1.html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wea.org/content/uploads/2020/05/Collaborative-Brief_Covid19-Slide-APR20.pdf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797E3-0D78-C947-BA1D-98F35D6348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ACADEMIC COMMITTEE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7284C3A4-71C6-2248-AAA9-F8F8B440CC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9486" y="3853205"/>
            <a:ext cx="4533028" cy="1573233"/>
          </a:xfrm>
        </p:spPr>
        <p:txBody>
          <a:bodyPr>
            <a:normAutofit/>
          </a:bodyPr>
          <a:lstStyle/>
          <a:p>
            <a:r>
              <a:rPr lang="en-US" dirty="0"/>
              <a:t>June 2020 Board Meeting Report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Drew Reynolds, PhD, MSW, MEd</a:t>
            </a:r>
            <a:br>
              <a:rPr lang="en-US" dirty="0"/>
            </a:br>
            <a:r>
              <a:rPr lang="en-US" dirty="0"/>
              <a:t>Committee Chair</a:t>
            </a:r>
          </a:p>
        </p:txBody>
      </p:sp>
    </p:spTree>
    <p:extLst>
      <p:ext uri="{BB962C8B-B14F-4D97-AF65-F5344CB8AC3E}">
        <p14:creationId xmlns:p14="http://schemas.microsoft.com/office/powerpoint/2010/main" val="472872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5237C-E9AA-E340-9701-25F5CC8BEF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402080"/>
            <a:ext cx="5741026" cy="1498332"/>
          </a:xfrm>
          <a:solidFill>
            <a:schemeClr val="tx2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b="1" dirty="0">
                <a:solidFill>
                  <a:schemeClr val="bg1"/>
                </a:solidFill>
              </a:rPr>
              <a:t>COVID-19 </a:t>
            </a:r>
            <a:br>
              <a:rPr lang="en-US" sz="4800" b="1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SLIDE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721808-CFDF-154C-9826-151DDC33F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426736"/>
            <a:ext cx="4236876" cy="54989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982850-8030-674D-9E2B-C5D019D203EB}"/>
              </a:ext>
            </a:extLst>
          </p:cNvPr>
          <p:cNvSpPr/>
          <p:nvPr/>
        </p:nvSpPr>
        <p:spPr>
          <a:xfrm>
            <a:off x="0" y="3176198"/>
            <a:ext cx="574102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i="1" dirty="0"/>
              <a:t>“Projections suggest major academic impacts from COVID closures for students, especially in mathematics.”</a:t>
            </a:r>
          </a:p>
        </p:txBody>
      </p:sp>
    </p:spTree>
    <p:extLst>
      <p:ext uri="{BB962C8B-B14F-4D97-AF65-F5344CB8AC3E}">
        <p14:creationId xmlns:p14="http://schemas.microsoft.com/office/powerpoint/2010/main" val="3890376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EDC2AE-79DA-3E4C-8537-3EC4FC2055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1" t="3071" r="7776" b="5373"/>
          <a:stretch/>
        </p:blipFill>
        <p:spPr>
          <a:xfrm>
            <a:off x="209863" y="190475"/>
            <a:ext cx="9838998" cy="6103574"/>
          </a:xfrm>
          <a:prstGeom prst="rect">
            <a:avLst/>
          </a:prstGeom>
        </p:spPr>
      </p:pic>
      <p:sp>
        <p:nvSpPr>
          <p:cNvPr id="9" name="Left Brace 8">
            <a:extLst>
              <a:ext uri="{FF2B5EF4-FFF2-40B4-BE49-F238E27FC236}">
                <a16:creationId xmlns:a16="http://schemas.microsoft.com/office/drawing/2014/main" id="{AA4634E0-C2A4-9A4F-BBF4-11BD8B6DE3B6}"/>
              </a:ext>
            </a:extLst>
          </p:cNvPr>
          <p:cNvSpPr/>
          <p:nvPr/>
        </p:nvSpPr>
        <p:spPr>
          <a:xfrm rot="10800000">
            <a:off x="9891460" y="4002374"/>
            <a:ext cx="434719" cy="569626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C9ABA69-173B-DB41-A7A1-049C90378F9C}"/>
              </a:ext>
            </a:extLst>
          </p:cNvPr>
          <p:cNvSpPr txBox="1">
            <a:spLocks/>
          </p:cNvSpPr>
          <p:nvPr/>
        </p:nvSpPr>
        <p:spPr>
          <a:xfrm>
            <a:off x="10443148" y="1618938"/>
            <a:ext cx="1324131" cy="388245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/>
              <a:t>KEY POINT:</a:t>
            </a:r>
          </a:p>
          <a:p>
            <a:r>
              <a:rPr lang="en-US" sz="2200" dirty="0">
                <a:solidFill>
                  <a:schemeClr val="tx1"/>
                </a:solidFill>
              </a:rPr>
              <a:t>We should expect students to have higher summer learning loss</a:t>
            </a:r>
          </a:p>
        </p:txBody>
      </p:sp>
    </p:spTree>
    <p:extLst>
      <p:ext uri="{BB962C8B-B14F-4D97-AF65-F5344CB8AC3E}">
        <p14:creationId xmlns:p14="http://schemas.microsoft.com/office/powerpoint/2010/main" val="3526610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D1837A-3777-D84E-8BBA-E283BE0B7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0176"/>
            <a:ext cx="10515600" cy="1193852"/>
          </a:xfrm>
        </p:spPr>
        <p:txBody>
          <a:bodyPr/>
          <a:lstStyle/>
          <a:p>
            <a:r>
              <a:rPr lang="en-US" b="1" dirty="0"/>
              <a:t>RECOMMENDATIONS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643E17-A7CC-A64F-AA90-694129D1A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4027"/>
            <a:ext cx="10515600" cy="4933897"/>
          </a:xfrm>
        </p:spPr>
        <p:txBody>
          <a:bodyPr>
            <a:normAutofit/>
          </a:bodyPr>
          <a:lstStyle/>
          <a:p>
            <a:r>
              <a:rPr lang="en-US" dirty="0"/>
              <a:t>Policymakers, educators, families, and communities should further their work to provide support, especially in mathematics, to students while school is disrupted.</a:t>
            </a:r>
          </a:p>
          <a:p>
            <a:pPr lvl="1"/>
            <a:r>
              <a:rPr lang="en-US" b="1" dirty="0">
                <a:solidFill>
                  <a:schemeClr val="tx2"/>
                </a:solidFill>
              </a:rPr>
              <a:t>GLOBE: Provide </a:t>
            </a:r>
            <a:r>
              <a:rPr lang="en-US" b="1" dirty="0">
                <a:solidFill>
                  <a:schemeClr val="tx2"/>
                </a:solidFill>
                <a:highlight>
                  <a:srgbClr val="FFFF00"/>
                </a:highlight>
              </a:rPr>
              <a:t>teacher professional development </a:t>
            </a:r>
            <a:r>
              <a:rPr lang="en-US" b="1" dirty="0">
                <a:solidFill>
                  <a:schemeClr val="tx2"/>
                </a:solidFill>
              </a:rPr>
              <a:t>in distancing learning and supporting student social/emotional needs -&gt; Eureka Math </a:t>
            </a:r>
          </a:p>
          <a:p>
            <a:r>
              <a:rPr lang="en-US" dirty="0"/>
              <a:t>To guide curriculum and instruction to support students, educators will need data. </a:t>
            </a:r>
          </a:p>
          <a:p>
            <a:pPr lvl="1"/>
            <a:r>
              <a:rPr lang="en-US" b="1" dirty="0">
                <a:solidFill>
                  <a:schemeClr val="tx2"/>
                </a:solidFill>
              </a:rPr>
              <a:t>GLOBE: </a:t>
            </a:r>
            <a:r>
              <a:rPr lang="en-US" b="1" dirty="0">
                <a:solidFill>
                  <a:schemeClr val="tx2"/>
                </a:solidFill>
                <a:highlight>
                  <a:srgbClr val="FFFF00"/>
                </a:highlight>
              </a:rPr>
              <a:t>Prioritize MAP testing in Fall</a:t>
            </a:r>
            <a:r>
              <a:rPr lang="en-US" b="1" dirty="0">
                <a:solidFill>
                  <a:schemeClr val="tx2"/>
                </a:solidFill>
              </a:rPr>
              <a:t>, hope for in-person </a:t>
            </a:r>
          </a:p>
          <a:p>
            <a:r>
              <a:rPr lang="en-US" dirty="0"/>
              <a:t>Researchers, policymakers, and schools should work together to understand potential policies and practices for recovery</a:t>
            </a:r>
          </a:p>
          <a:p>
            <a:pPr lvl="1"/>
            <a:r>
              <a:rPr lang="en-US" b="1" dirty="0">
                <a:solidFill>
                  <a:schemeClr val="tx2"/>
                </a:solidFill>
              </a:rPr>
              <a:t>GLOBE: </a:t>
            </a:r>
            <a:r>
              <a:rPr lang="en-US" b="1" dirty="0">
                <a:solidFill>
                  <a:schemeClr val="tx2"/>
                </a:solidFill>
                <a:highlight>
                  <a:srgbClr val="FFFF00"/>
                </a:highlight>
              </a:rPr>
              <a:t>Identify what has worked and what needs improvement </a:t>
            </a:r>
            <a:r>
              <a:rPr lang="en-US" b="1" dirty="0">
                <a:solidFill>
                  <a:schemeClr val="tx2"/>
                </a:solidFill>
              </a:rPr>
              <a:t>from Spring 2020</a:t>
            </a:r>
          </a:p>
        </p:txBody>
      </p:sp>
    </p:spTree>
    <p:extLst>
      <p:ext uri="{BB962C8B-B14F-4D97-AF65-F5344CB8AC3E}">
        <p14:creationId xmlns:p14="http://schemas.microsoft.com/office/powerpoint/2010/main" val="3507207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621E1A-F912-B145-A240-487C2B5D5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144" y="367273"/>
            <a:ext cx="4474464" cy="584077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8D843E2-6CDB-B545-897E-302234E6A8F7}"/>
              </a:ext>
            </a:extLst>
          </p:cNvPr>
          <p:cNvSpPr txBox="1">
            <a:spLocks/>
          </p:cNvSpPr>
          <p:nvPr/>
        </p:nvSpPr>
        <p:spPr>
          <a:xfrm>
            <a:off x="0" y="1402080"/>
            <a:ext cx="5741026" cy="1498332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800" b="1" dirty="0">
                <a:solidFill>
                  <a:schemeClr val="bg1"/>
                </a:solidFill>
              </a:rPr>
              <a:t>NWEA Guidance on Remote Testing</a:t>
            </a:r>
          </a:p>
        </p:txBody>
      </p:sp>
    </p:spTree>
    <p:extLst>
      <p:ext uri="{BB962C8B-B14F-4D97-AF65-F5344CB8AC3E}">
        <p14:creationId xmlns:p14="http://schemas.microsoft.com/office/powerpoint/2010/main" val="3130869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EBEF72-2997-D94D-A32E-EAB84B8D2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Racial and Ethnic Differences in Discipline and Attendance at GLOBE Academy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B475BF-ED05-5243-AC68-4FFB84395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sz="3200" dirty="0"/>
              <a:t>Data from Governor’s Office on Student Achievement</a:t>
            </a:r>
            <a:br>
              <a:rPr lang="en-US" sz="3200" dirty="0"/>
            </a:br>
            <a:r>
              <a:rPr lang="en-US" sz="3200" dirty="0"/>
              <a:t>K-12 Student Discipline Dashboard </a:t>
            </a:r>
          </a:p>
          <a:p>
            <a:r>
              <a:rPr lang="en-US" dirty="0">
                <a:hlinkClick r:id="rId2"/>
              </a:rPr>
              <a:t>https://public.gosa.ga.gov/noauth/extensions/DisciplineDASHV1/DisciplineDASHV1.html#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873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308631-1196-6C4B-AF2B-4677AD5D8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CONTEXT: SCHOOL-TO-PRISION-PIPELINE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C8E321-B556-314C-8E9D-0572251B9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72605"/>
          </a:xfrm>
        </p:spPr>
        <p:txBody>
          <a:bodyPr/>
          <a:lstStyle/>
          <a:p>
            <a:r>
              <a:rPr lang="en-US" dirty="0"/>
              <a:t>﻿The school-to-prison pipeline (STPP) refers to a path from the education system to the juvenile or adult criminal justice system.</a:t>
            </a:r>
          </a:p>
          <a:p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2DFD879-3C10-0149-8E69-9892DF43E1EC}"/>
              </a:ext>
            </a:extLst>
          </p:cNvPr>
          <p:cNvSpPr txBox="1">
            <a:spLocks/>
          </p:cNvSpPr>
          <p:nvPr/>
        </p:nvSpPr>
        <p:spPr>
          <a:xfrm>
            <a:off x="838200" y="4910737"/>
            <a:ext cx="10515600" cy="1340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GOAL: To prevent students from over involvement in discipline system and reduce the likelihood that discipline will interfere with a student’s success in school and beyond. 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240C73-1A62-9E4B-B17F-EB6FF951622D}"/>
              </a:ext>
            </a:extLst>
          </p:cNvPr>
          <p:cNvSpPr/>
          <p:nvPr/>
        </p:nvSpPr>
        <p:spPr>
          <a:xfrm>
            <a:off x="568380" y="2951603"/>
            <a:ext cx="2323476" cy="1678899"/>
          </a:xfrm>
          <a:prstGeom prst="rect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Student involved in school discipline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472D0A-5E5B-F44A-9D30-27161E0340D6}"/>
              </a:ext>
            </a:extLst>
          </p:cNvPr>
          <p:cNvSpPr/>
          <p:nvPr/>
        </p:nvSpPr>
        <p:spPr>
          <a:xfrm>
            <a:off x="3460232" y="2951603"/>
            <a:ext cx="2323476" cy="1678899"/>
          </a:xfrm>
          <a:prstGeom prst="rect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Student experiences higher consequences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9F503E-4A8E-B549-94AD-DC0AF81B9C0C}"/>
              </a:ext>
            </a:extLst>
          </p:cNvPr>
          <p:cNvSpPr/>
          <p:nvPr/>
        </p:nvSpPr>
        <p:spPr>
          <a:xfrm>
            <a:off x="6352084" y="2951603"/>
            <a:ext cx="2323476" cy="1678899"/>
          </a:xfrm>
          <a:prstGeom prst="rect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Discipline interferes with schooling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1C7962-3062-7947-93A0-EEE2CA9FB65D}"/>
              </a:ext>
            </a:extLst>
          </p:cNvPr>
          <p:cNvSpPr/>
          <p:nvPr/>
        </p:nvSpPr>
        <p:spPr>
          <a:xfrm>
            <a:off x="9243936" y="2960557"/>
            <a:ext cx="2323476" cy="1678899"/>
          </a:xfrm>
          <a:prstGeom prst="rect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Student involved with criminal justice system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198899F6-A620-6C4D-8E8C-5813145AE550}"/>
              </a:ext>
            </a:extLst>
          </p:cNvPr>
          <p:cNvSpPr/>
          <p:nvPr/>
        </p:nvSpPr>
        <p:spPr>
          <a:xfrm>
            <a:off x="2891856" y="3587126"/>
            <a:ext cx="435963" cy="434715"/>
          </a:xfrm>
          <a:prstGeom prst="rightArrow">
            <a:avLst/>
          </a:prstGeom>
          <a:ln w="254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1EB8561D-ACD6-984B-8148-8881D53EB2AD}"/>
              </a:ext>
            </a:extLst>
          </p:cNvPr>
          <p:cNvSpPr/>
          <p:nvPr/>
        </p:nvSpPr>
        <p:spPr>
          <a:xfrm>
            <a:off x="5794326" y="3587126"/>
            <a:ext cx="435963" cy="434715"/>
          </a:xfrm>
          <a:prstGeom prst="rightArrow">
            <a:avLst/>
          </a:prstGeom>
          <a:ln w="254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9A8AFF4C-E4D1-7242-A5A5-CD838073FC5C}"/>
              </a:ext>
            </a:extLst>
          </p:cNvPr>
          <p:cNvSpPr/>
          <p:nvPr/>
        </p:nvSpPr>
        <p:spPr>
          <a:xfrm>
            <a:off x="8675560" y="3573694"/>
            <a:ext cx="435963" cy="434715"/>
          </a:xfrm>
          <a:prstGeom prst="rightArrow">
            <a:avLst/>
          </a:prstGeom>
          <a:ln w="254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355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B52B4-4024-754F-9043-03040B94D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CONTEXT: DISCIPLINE AT GLOBE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79097-790D-2347-8465-28ECCBF67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r>
              <a:rPr lang="en-US" dirty="0"/>
              <a:t>Responsive Classroom – focus on relationships </a:t>
            </a:r>
          </a:p>
          <a:p>
            <a:r>
              <a:rPr lang="en-US" dirty="0"/>
              <a:t>Positive approach to discipline that promotes teaching students to be good choice makers. </a:t>
            </a:r>
          </a:p>
          <a:p>
            <a:r>
              <a:rPr lang="en-US" dirty="0"/>
              <a:t>Helps children develop the intrinsic decision-making skills that will keep them safe, happy, and successful in their life endeavors. </a:t>
            </a:r>
          </a:p>
        </p:txBody>
      </p:sp>
    </p:spTree>
    <p:extLst>
      <p:ext uri="{BB962C8B-B14F-4D97-AF65-F5344CB8AC3E}">
        <p14:creationId xmlns:p14="http://schemas.microsoft.com/office/powerpoint/2010/main" val="618637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F51E09-5663-104E-87C7-C2DBF1B52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31" y="1360149"/>
            <a:ext cx="11950337" cy="413770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856B972-0134-584D-9AD5-22AFE310D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498"/>
            <a:ext cx="10515600" cy="849078"/>
          </a:xfrm>
        </p:spPr>
        <p:txBody>
          <a:bodyPr>
            <a:normAutofit/>
          </a:bodyPr>
          <a:lstStyle/>
          <a:p>
            <a:r>
              <a:rPr lang="en-US" b="1" dirty="0"/>
              <a:t>2019 DISCIPLINE DATA</a:t>
            </a:r>
          </a:p>
        </p:txBody>
      </p:sp>
    </p:spTree>
    <p:extLst>
      <p:ext uri="{BB962C8B-B14F-4D97-AF65-F5344CB8AC3E}">
        <p14:creationId xmlns:p14="http://schemas.microsoft.com/office/powerpoint/2010/main" val="126161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6E96F-E33B-F642-90D9-D94688FB8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498"/>
            <a:ext cx="10515600" cy="849078"/>
          </a:xfrm>
        </p:spPr>
        <p:txBody>
          <a:bodyPr/>
          <a:lstStyle/>
          <a:p>
            <a:r>
              <a:rPr lang="en-US" b="1" dirty="0"/>
              <a:t>2019 DISCIPLINE BY RACE/ETHNICITY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92DBC40-3716-5046-8BE4-E69601F7BB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473718"/>
              </p:ext>
            </p:extLst>
          </p:nvPr>
        </p:nvGraphicFramePr>
        <p:xfrm>
          <a:off x="838200" y="1105576"/>
          <a:ext cx="10515600" cy="5071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Left Brace 4">
            <a:extLst>
              <a:ext uri="{FF2B5EF4-FFF2-40B4-BE49-F238E27FC236}">
                <a16:creationId xmlns:a16="http://schemas.microsoft.com/office/drawing/2014/main" id="{0A2AFEC6-A179-074D-A243-70AEB714A52C}"/>
              </a:ext>
            </a:extLst>
          </p:cNvPr>
          <p:cNvSpPr/>
          <p:nvPr/>
        </p:nvSpPr>
        <p:spPr>
          <a:xfrm rot="5400000">
            <a:off x="7155302" y="2148591"/>
            <a:ext cx="434719" cy="2553326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9">
            <a:extLst>
              <a:ext uri="{FF2B5EF4-FFF2-40B4-BE49-F238E27FC236}">
                <a16:creationId xmlns:a16="http://schemas.microsoft.com/office/drawing/2014/main" id="{DD7D1270-7AA8-BC4B-9E95-B70BBA6CD18F}"/>
              </a:ext>
            </a:extLst>
          </p:cNvPr>
          <p:cNvSpPr txBox="1">
            <a:spLocks/>
          </p:cNvSpPr>
          <p:nvPr/>
        </p:nvSpPr>
        <p:spPr>
          <a:xfrm>
            <a:off x="5324005" y="1603948"/>
            <a:ext cx="4097312" cy="13879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/>
              <a:t>KEY POINT:</a:t>
            </a:r>
          </a:p>
          <a:p>
            <a:r>
              <a:rPr lang="en-US" sz="2200" dirty="0">
                <a:solidFill>
                  <a:schemeClr val="tx1"/>
                </a:solidFill>
              </a:rPr>
              <a:t>Black students are disciplined at higher rate relative to their % of the student population.</a:t>
            </a:r>
          </a:p>
        </p:txBody>
      </p:sp>
    </p:spTree>
    <p:extLst>
      <p:ext uri="{BB962C8B-B14F-4D97-AF65-F5344CB8AC3E}">
        <p14:creationId xmlns:p14="http://schemas.microsoft.com/office/powerpoint/2010/main" val="2873284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C7AC926-6A95-474E-8823-C7157E8B3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498"/>
            <a:ext cx="10515600" cy="849078"/>
          </a:xfrm>
        </p:spPr>
        <p:txBody>
          <a:bodyPr>
            <a:normAutofit/>
          </a:bodyPr>
          <a:lstStyle/>
          <a:p>
            <a:r>
              <a:rPr lang="en-US" b="1" dirty="0"/>
              <a:t>DISCIPLINE BY RACE/ETHNICITY &amp; YEAR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E430F8A-876C-7446-B626-C49A98225A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9935464"/>
              </p:ext>
            </p:extLst>
          </p:nvPr>
        </p:nvGraphicFramePr>
        <p:xfrm>
          <a:off x="838200" y="1105576"/>
          <a:ext cx="10515599" cy="5010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25343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26990A1-75CB-014A-BEFE-5F6C572F55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5265061"/>
              </p:ext>
            </p:extLst>
          </p:nvPr>
        </p:nvGraphicFramePr>
        <p:xfrm>
          <a:off x="838200" y="1105576"/>
          <a:ext cx="10515599" cy="5250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BE3E4006-0EFD-7840-AA5A-19EA39120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498"/>
            <a:ext cx="10515600" cy="849078"/>
          </a:xfrm>
        </p:spPr>
        <p:txBody>
          <a:bodyPr>
            <a:normAutofit/>
          </a:bodyPr>
          <a:lstStyle/>
          <a:p>
            <a:r>
              <a:rPr lang="en-US" b="1" dirty="0"/>
              <a:t>ATTENDANCE RACE/ETHNICITY &amp; YEAR</a:t>
            </a:r>
          </a:p>
        </p:txBody>
      </p:sp>
    </p:spTree>
    <p:extLst>
      <p:ext uri="{BB962C8B-B14F-4D97-AF65-F5344CB8AC3E}">
        <p14:creationId xmlns:p14="http://schemas.microsoft.com/office/powerpoint/2010/main" val="3007443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EBEF72-2997-D94D-A32E-EAB84B8D2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Anticipating the “Covid-19 Slide” at GLOBE Academy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B475BF-ED05-5243-AC68-4FFB84395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dirty="0"/>
              <a:t>Projections on changes in student achievement as a result of lost school time due to Covid-19</a:t>
            </a:r>
          </a:p>
          <a:p>
            <a:r>
              <a:rPr lang="en-US" dirty="0">
                <a:hlinkClick r:id="rId2"/>
              </a:rPr>
              <a:t>https://www.nwea.org/content/uploads/2020/05/Collaborative-Brief_Covid19-Slide-APR20.pdf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709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he GLOBE Academy #2">
      <a:dk1>
        <a:srgbClr val="575959"/>
      </a:dk1>
      <a:lt1>
        <a:srgbClr val="FFFFFF"/>
      </a:lt1>
      <a:dk2>
        <a:srgbClr val="00205A"/>
      </a:dk2>
      <a:lt2>
        <a:srgbClr val="D2D0D4"/>
      </a:lt2>
      <a:accent1>
        <a:srgbClr val="00205A"/>
      </a:accent1>
      <a:accent2>
        <a:srgbClr val="FED601"/>
      </a:accent2>
      <a:accent3>
        <a:srgbClr val="8CB7E8"/>
      </a:accent3>
      <a:accent4>
        <a:srgbClr val="D0D2D3"/>
      </a:accent4>
      <a:accent5>
        <a:srgbClr val="231E20"/>
      </a:accent5>
      <a:accent6>
        <a:srgbClr val="00205A"/>
      </a:accent6>
      <a:hlink>
        <a:srgbClr val="8CB6E8"/>
      </a:hlink>
      <a:folHlink>
        <a:srgbClr val="5F7EA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18963</TotalTime>
  <Words>437</Words>
  <Application>Microsoft Macintosh PowerPoint</Application>
  <PresentationFormat>Widescreen</PresentationFormat>
  <Paragraphs>54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Tw Cen MT</vt:lpstr>
      <vt:lpstr>Office Theme</vt:lpstr>
      <vt:lpstr>ACADEMIC COMMITTEE</vt:lpstr>
      <vt:lpstr>Racial and Ethnic Differences in Discipline and Attendance at GLOBE Academy </vt:lpstr>
      <vt:lpstr>CONTEXT: SCHOOL-TO-PRISION-PIPELINE</vt:lpstr>
      <vt:lpstr>CONTEXT: DISCIPLINE AT GLOBE</vt:lpstr>
      <vt:lpstr>2019 DISCIPLINE DATA</vt:lpstr>
      <vt:lpstr>2019 DISCIPLINE BY RACE/ETHNICITY</vt:lpstr>
      <vt:lpstr>DISCIPLINE BY RACE/ETHNICITY &amp; YEAR</vt:lpstr>
      <vt:lpstr>ATTENDANCE RACE/ETHNICITY &amp; YEAR</vt:lpstr>
      <vt:lpstr>Anticipating the “Covid-19 Slide” at GLOBE Academy </vt:lpstr>
      <vt:lpstr>COVID-19  SLIDE</vt:lpstr>
      <vt:lpstr>PowerPoint Presentation</vt:lpstr>
      <vt:lpstr>RECOMMENDATIONS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Academic Committee</dc:title>
  <dc:creator>Drew Reynolds</dc:creator>
  <cp:lastModifiedBy>Drew Reynolds</cp:lastModifiedBy>
  <cp:revision>235</cp:revision>
  <cp:lastPrinted>2020-06-11T02:59:15Z</cp:lastPrinted>
  <dcterms:created xsi:type="dcterms:W3CDTF">2020-03-19T02:25:57Z</dcterms:created>
  <dcterms:modified xsi:type="dcterms:W3CDTF">2020-06-25T03:11:39Z</dcterms:modified>
</cp:coreProperties>
</file>