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4" r:id="rId4"/>
    <p:sldId id="262"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67" d="100"/>
          <a:sy n="67" d="100"/>
        </p:scale>
        <p:origin x="5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C8CECD-E598-454C-BB00-82851D8C29A5}"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353847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8CECD-E598-454C-BB00-82851D8C29A5}"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117828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8CECD-E598-454C-BB00-82851D8C29A5}"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47387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8CECD-E598-454C-BB00-82851D8C29A5}"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145165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C8CECD-E598-454C-BB00-82851D8C29A5}"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688402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C8CECD-E598-454C-BB00-82851D8C29A5}"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92609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C8CECD-E598-454C-BB00-82851D8C29A5}" type="datetimeFigureOut">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595209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C8CECD-E598-454C-BB00-82851D8C29A5}" type="datetimeFigureOut">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148739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8CECD-E598-454C-BB00-82851D8C29A5}" type="datetimeFigureOut">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49090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C8CECD-E598-454C-BB00-82851D8C29A5}"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398024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C8CECD-E598-454C-BB00-82851D8C29A5}"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06740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8CECD-E598-454C-BB00-82851D8C29A5}" type="datetimeFigureOut">
              <a:rPr lang="en-US" smtClean="0"/>
              <a:t>5/29/2020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49DDB-0D22-4F6F-8AA7-6440DFC6E62C}" type="slidenum">
              <a:rPr lang="en-US" smtClean="0"/>
              <a:t>‹#›</a:t>
            </a:fld>
            <a:endParaRPr lang="en-US"/>
          </a:p>
        </p:txBody>
      </p:sp>
    </p:spTree>
    <p:extLst>
      <p:ext uri="{BB962C8B-B14F-4D97-AF65-F5344CB8AC3E}">
        <p14:creationId xmlns:p14="http://schemas.microsoft.com/office/powerpoint/2010/main" val="290777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1028" y="385010"/>
            <a:ext cx="6692409" cy="461665"/>
          </a:xfrm>
          <a:prstGeom prst="rect">
            <a:avLst/>
          </a:prstGeom>
          <a:noFill/>
        </p:spPr>
        <p:txBody>
          <a:bodyPr wrap="none" rtlCol="0">
            <a:spAutoFit/>
          </a:bodyPr>
          <a:lstStyle/>
          <a:p>
            <a:r>
              <a:rPr lang="en-US" sz="2400" b="1" dirty="0"/>
              <a:t>The Globe Academy – Finance Committee - Agenda</a:t>
            </a:r>
          </a:p>
        </p:txBody>
      </p:sp>
      <p:graphicFrame>
        <p:nvGraphicFramePr>
          <p:cNvPr id="4" name="Table 3"/>
          <p:cNvGraphicFramePr>
            <a:graphicFrameLocks noGrp="1"/>
          </p:cNvGraphicFramePr>
          <p:nvPr>
            <p:extLst>
              <p:ext uri="{D42A27DB-BD31-4B8C-83A1-F6EECF244321}">
                <p14:modId xmlns:p14="http://schemas.microsoft.com/office/powerpoint/2010/main" val="3169538246"/>
              </p:ext>
            </p:extLst>
          </p:nvPr>
        </p:nvGraphicFramePr>
        <p:xfrm>
          <a:off x="1560363" y="1836197"/>
          <a:ext cx="8128000" cy="1381760"/>
        </p:xfrm>
        <a:graphic>
          <a:graphicData uri="http://schemas.openxmlformats.org/drawingml/2006/table">
            <a:tbl>
              <a:tblPr firstRow="1" bandRow="1">
                <a:tableStyleId>{5C22544A-7EE6-4342-B048-85BDC9FD1C3A}</a:tableStyleId>
              </a:tblPr>
              <a:tblGrid>
                <a:gridCol w="6678862">
                  <a:extLst>
                    <a:ext uri="{9D8B030D-6E8A-4147-A177-3AD203B41FA5}">
                      <a16:colId xmlns:a16="http://schemas.microsoft.com/office/drawing/2014/main" val="3359797223"/>
                    </a:ext>
                  </a:extLst>
                </a:gridCol>
                <a:gridCol w="1449138">
                  <a:extLst>
                    <a:ext uri="{9D8B030D-6E8A-4147-A177-3AD203B41FA5}">
                      <a16:colId xmlns:a16="http://schemas.microsoft.com/office/drawing/2014/main" val="2291807912"/>
                    </a:ext>
                  </a:extLst>
                </a:gridCol>
              </a:tblGrid>
              <a:tr h="370840">
                <a:tc>
                  <a:txBody>
                    <a:bodyPr/>
                    <a:lstStyle/>
                    <a:p>
                      <a:r>
                        <a:rPr lang="en-US" dirty="0"/>
                        <a:t>Item</a:t>
                      </a:r>
                    </a:p>
                  </a:txBody>
                  <a:tcPr anchor="ctr"/>
                </a:tc>
                <a:tc>
                  <a:txBody>
                    <a:bodyPr/>
                    <a:lstStyle/>
                    <a:p>
                      <a:r>
                        <a:rPr lang="en-US" dirty="0"/>
                        <a:t>Purpose</a:t>
                      </a:r>
                    </a:p>
                  </a:txBody>
                  <a:tcPr anchor="ctr"/>
                </a:tc>
                <a:extLst>
                  <a:ext uri="{0D108BD9-81ED-4DB2-BD59-A6C34878D82A}">
                    <a16:rowId xmlns:a16="http://schemas.microsoft.com/office/drawing/2014/main" val="957328917"/>
                  </a:ext>
                </a:extLst>
              </a:tr>
              <a:tr h="370840">
                <a:tc>
                  <a:txBody>
                    <a:bodyPr/>
                    <a:lstStyle/>
                    <a:p>
                      <a:r>
                        <a:rPr lang="en-US" dirty="0"/>
                        <a:t>Financial Statements</a:t>
                      </a:r>
                      <a:r>
                        <a:rPr lang="en-US" baseline="0" dirty="0"/>
                        <a:t> – FY2020</a:t>
                      </a:r>
                      <a:endParaRPr lang="en-US" dirty="0"/>
                    </a:p>
                  </a:txBody>
                  <a:tcPr anchor="ctr"/>
                </a:tc>
                <a:tc>
                  <a:txBody>
                    <a:bodyPr/>
                    <a:lstStyle/>
                    <a:p>
                      <a:r>
                        <a:rPr lang="en-US" dirty="0"/>
                        <a:t>FYI</a:t>
                      </a:r>
                    </a:p>
                  </a:txBody>
                  <a:tcPr anchor="ctr"/>
                </a:tc>
                <a:extLst>
                  <a:ext uri="{0D108BD9-81ED-4DB2-BD59-A6C34878D82A}">
                    <a16:rowId xmlns:a16="http://schemas.microsoft.com/office/drawing/2014/main" val="1139936996"/>
                  </a:ext>
                </a:extLst>
              </a:tr>
              <a:tr h="370840">
                <a:tc>
                  <a:txBody>
                    <a:bodyPr/>
                    <a:lstStyle/>
                    <a:p>
                      <a:r>
                        <a:rPr lang="en-US" dirty="0"/>
                        <a:t>FY2021</a:t>
                      </a:r>
                      <a:r>
                        <a:rPr lang="en-US" baseline="0" dirty="0"/>
                        <a:t> (No) Budget timeline and Monthly Spending Resolutions process</a:t>
                      </a:r>
                      <a:endParaRPr lang="en-US" dirty="0"/>
                    </a:p>
                  </a:txBody>
                  <a:tcPr anchor="ctr"/>
                </a:tc>
                <a:tc>
                  <a:txBody>
                    <a:bodyPr/>
                    <a:lstStyle/>
                    <a:p>
                      <a:r>
                        <a:rPr lang="en-US" dirty="0"/>
                        <a:t>FYI</a:t>
                      </a:r>
                    </a:p>
                  </a:txBody>
                  <a:tcPr anchor="ctr"/>
                </a:tc>
                <a:extLst>
                  <a:ext uri="{0D108BD9-81ED-4DB2-BD59-A6C34878D82A}">
                    <a16:rowId xmlns:a16="http://schemas.microsoft.com/office/drawing/2014/main" val="3028683675"/>
                  </a:ext>
                </a:extLst>
              </a:tr>
            </a:tbl>
          </a:graphicData>
        </a:graphic>
      </p:graphicFrame>
    </p:spTree>
    <p:extLst>
      <p:ext uri="{BB962C8B-B14F-4D97-AF65-F5344CB8AC3E}">
        <p14:creationId xmlns:p14="http://schemas.microsoft.com/office/powerpoint/2010/main" val="260151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0652" y="240631"/>
            <a:ext cx="8441670" cy="461665"/>
          </a:xfrm>
          <a:prstGeom prst="rect">
            <a:avLst/>
          </a:prstGeom>
          <a:noFill/>
        </p:spPr>
        <p:txBody>
          <a:bodyPr wrap="none" rtlCol="0">
            <a:spAutoFit/>
          </a:bodyPr>
          <a:lstStyle/>
          <a:p>
            <a:r>
              <a:rPr lang="en-US" sz="2400" b="1" dirty="0"/>
              <a:t>The Globe Academy – Finance Committee – Financial Statements</a:t>
            </a:r>
          </a:p>
        </p:txBody>
      </p:sp>
      <p:graphicFrame>
        <p:nvGraphicFramePr>
          <p:cNvPr id="2" name="Table 1"/>
          <p:cNvGraphicFramePr>
            <a:graphicFrameLocks noGrp="1"/>
          </p:cNvGraphicFramePr>
          <p:nvPr>
            <p:extLst>
              <p:ext uri="{D42A27DB-BD31-4B8C-83A1-F6EECF244321}">
                <p14:modId xmlns:p14="http://schemas.microsoft.com/office/powerpoint/2010/main" val="2433689900"/>
              </p:ext>
            </p:extLst>
          </p:nvPr>
        </p:nvGraphicFramePr>
        <p:xfrm>
          <a:off x="2069431" y="756650"/>
          <a:ext cx="7517334" cy="5781109"/>
        </p:xfrm>
        <a:graphic>
          <a:graphicData uri="http://schemas.openxmlformats.org/drawingml/2006/table">
            <a:tbl>
              <a:tblPr/>
              <a:tblGrid>
                <a:gridCol w="342295">
                  <a:extLst>
                    <a:ext uri="{9D8B030D-6E8A-4147-A177-3AD203B41FA5}">
                      <a16:colId xmlns:a16="http://schemas.microsoft.com/office/drawing/2014/main" val="1289301970"/>
                    </a:ext>
                  </a:extLst>
                </a:gridCol>
                <a:gridCol w="197478">
                  <a:extLst>
                    <a:ext uri="{9D8B030D-6E8A-4147-A177-3AD203B41FA5}">
                      <a16:colId xmlns:a16="http://schemas.microsoft.com/office/drawing/2014/main" val="3851501499"/>
                    </a:ext>
                  </a:extLst>
                </a:gridCol>
                <a:gridCol w="210644">
                  <a:extLst>
                    <a:ext uri="{9D8B030D-6E8A-4147-A177-3AD203B41FA5}">
                      <a16:colId xmlns:a16="http://schemas.microsoft.com/office/drawing/2014/main" val="3458696181"/>
                    </a:ext>
                  </a:extLst>
                </a:gridCol>
                <a:gridCol w="223809">
                  <a:extLst>
                    <a:ext uri="{9D8B030D-6E8A-4147-A177-3AD203B41FA5}">
                      <a16:colId xmlns:a16="http://schemas.microsoft.com/office/drawing/2014/main" val="4095802118"/>
                    </a:ext>
                  </a:extLst>
                </a:gridCol>
                <a:gridCol w="631930">
                  <a:extLst>
                    <a:ext uri="{9D8B030D-6E8A-4147-A177-3AD203B41FA5}">
                      <a16:colId xmlns:a16="http://schemas.microsoft.com/office/drawing/2014/main" val="2482609390"/>
                    </a:ext>
                  </a:extLst>
                </a:gridCol>
                <a:gridCol w="1395511">
                  <a:extLst>
                    <a:ext uri="{9D8B030D-6E8A-4147-A177-3AD203B41FA5}">
                      <a16:colId xmlns:a16="http://schemas.microsoft.com/office/drawing/2014/main" val="585927808"/>
                    </a:ext>
                  </a:extLst>
                </a:gridCol>
                <a:gridCol w="855739">
                  <a:extLst>
                    <a:ext uri="{9D8B030D-6E8A-4147-A177-3AD203B41FA5}">
                      <a16:colId xmlns:a16="http://schemas.microsoft.com/office/drawing/2014/main" val="1425426172"/>
                    </a:ext>
                  </a:extLst>
                </a:gridCol>
                <a:gridCol w="631930">
                  <a:extLst>
                    <a:ext uri="{9D8B030D-6E8A-4147-A177-3AD203B41FA5}">
                      <a16:colId xmlns:a16="http://schemas.microsoft.com/office/drawing/2014/main" val="931558471"/>
                    </a:ext>
                  </a:extLst>
                </a:gridCol>
                <a:gridCol w="631930">
                  <a:extLst>
                    <a:ext uri="{9D8B030D-6E8A-4147-A177-3AD203B41FA5}">
                      <a16:colId xmlns:a16="http://schemas.microsoft.com/office/drawing/2014/main" val="1478395031"/>
                    </a:ext>
                  </a:extLst>
                </a:gridCol>
                <a:gridCol w="631930">
                  <a:extLst>
                    <a:ext uri="{9D8B030D-6E8A-4147-A177-3AD203B41FA5}">
                      <a16:colId xmlns:a16="http://schemas.microsoft.com/office/drawing/2014/main" val="1108944681"/>
                    </a:ext>
                  </a:extLst>
                </a:gridCol>
                <a:gridCol w="631930">
                  <a:extLst>
                    <a:ext uri="{9D8B030D-6E8A-4147-A177-3AD203B41FA5}">
                      <a16:colId xmlns:a16="http://schemas.microsoft.com/office/drawing/2014/main" val="1171258717"/>
                    </a:ext>
                  </a:extLst>
                </a:gridCol>
                <a:gridCol w="631930">
                  <a:extLst>
                    <a:ext uri="{9D8B030D-6E8A-4147-A177-3AD203B41FA5}">
                      <a16:colId xmlns:a16="http://schemas.microsoft.com/office/drawing/2014/main" val="588456895"/>
                    </a:ext>
                  </a:extLst>
                </a:gridCol>
                <a:gridCol w="250139">
                  <a:extLst>
                    <a:ext uri="{9D8B030D-6E8A-4147-A177-3AD203B41FA5}">
                      <a16:colId xmlns:a16="http://schemas.microsoft.com/office/drawing/2014/main" val="2977086782"/>
                    </a:ext>
                  </a:extLst>
                </a:gridCol>
                <a:gridCol w="250139">
                  <a:extLst>
                    <a:ext uri="{9D8B030D-6E8A-4147-A177-3AD203B41FA5}">
                      <a16:colId xmlns:a16="http://schemas.microsoft.com/office/drawing/2014/main" val="793015169"/>
                    </a:ext>
                  </a:extLst>
                </a:gridCol>
              </a:tblGrid>
              <a:tr h="213498">
                <a:tc>
                  <a:txBody>
                    <a:bodyPr/>
                    <a:lstStyle/>
                    <a:p>
                      <a:pPr algn="l" fontAlgn="b"/>
                      <a:r>
                        <a:rPr lang="en-US" sz="13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64667159"/>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gridSpan="7">
                  <a:txBody>
                    <a:bodyPr/>
                    <a:lstStyle/>
                    <a:p>
                      <a:pPr algn="l" fontAlgn="b"/>
                      <a:r>
                        <a:rPr lang="en-US" sz="1500" b="1" i="0" u="none" strike="noStrike">
                          <a:solidFill>
                            <a:srgbClr val="000000"/>
                          </a:solidFill>
                          <a:effectLst/>
                          <a:latin typeface="Calibri" panose="020F0502020204030204" pitchFamily="34" charset="0"/>
                        </a:rPr>
                        <a:t>Globe Academy Financial Statement FY 2020</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35036924"/>
                  </a:ext>
                </a:extLst>
              </a:tr>
              <a:tr h="422207">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l" fontAlgn="b"/>
                      <a:r>
                        <a:rPr lang="en-US" sz="1000" b="0" i="1" u="none" strike="noStrike">
                          <a:solidFill>
                            <a:srgbClr val="000000"/>
                          </a:solidFill>
                          <a:effectLst/>
                          <a:latin typeface="Calibri" panose="020F0502020204030204" pitchFamily="34" charset="0"/>
                        </a:rPr>
                        <a:t>(Figures in '000s unless otherwise stated)</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98949637"/>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Previous</a:t>
                      </a:r>
                    </a:p>
                  </a:txBody>
                  <a:tcPr marL="6350" marR="6350" marT="6350"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Current</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Budget</a:t>
                      </a:r>
                    </a:p>
                  </a:txBody>
                  <a:tcPr marL="6350" marR="6350" marT="6350" marB="0" anchor="b">
                    <a:lnL>
                      <a:noFill/>
                    </a:lnL>
                    <a:lnR>
                      <a:noFill/>
                    </a:lnR>
                    <a:lnT>
                      <a:noFill/>
                    </a:lnT>
                    <a:lnB>
                      <a:noFill/>
                    </a:lnB>
                  </a:tcPr>
                </a:tc>
                <a:tc gridSpan="2">
                  <a:txBody>
                    <a:bodyPr/>
                    <a:lstStyle/>
                    <a:p>
                      <a:pPr algn="ctr" fontAlgn="b"/>
                      <a:r>
                        <a:rPr lang="en-US" sz="1300" b="1" i="0" u="none" strike="noStrike">
                          <a:solidFill>
                            <a:srgbClr val="000000"/>
                          </a:solidFill>
                          <a:effectLst/>
                          <a:latin typeface="Calibri" panose="020F0502020204030204" pitchFamily="34" charset="0"/>
                        </a:rPr>
                        <a:t>Current - Budget</a:t>
                      </a:r>
                    </a:p>
                  </a:txBody>
                  <a:tcPr marL="6350" marR="6350" marT="6350" marB="0" anchor="b">
                    <a:lnL>
                      <a:noFill/>
                    </a:lnL>
                    <a:lnR>
                      <a:noFill/>
                    </a:lnR>
                    <a:lnT>
                      <a:noFill/>
                    </a:lnT>
                    <a:lnB>
                      <a:noFill/>
                    </a:lnB>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50529886"/>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Y/Y</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Symbol" panose="05050102010706020507" pitchFamily="18" charset="2"/>
                        </a:rPr>
                        <a: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26029405"/>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1633073"/>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Revenues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$9,116</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$11,177</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23%</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$10,225</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$952</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19953396"/>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Expenses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$8,051</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$9,440</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17%</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$8,883</a:t>
                      </a:r>
                    </a:p>
                  </a:txBody>
                  <a:tcPr marL="6350" marR="6350" marT="6350" marB="0" anchor="b">
                    <a:lnL>
                      <a:noFill/>
                    </a:lnL>
                    <a:lnR>
                      <a:noFill/>
                    </a:lnR>
                    <a:lnT>
                      <a:noFill/>
                    </a:lnT>
                    <a:lnB>
                      <a:noFill/>
                    </a:lnB>
                  </a:tcPr>
                </a:tc>
                <a:tc>
                  <a:txBody>
                    <a:bodyPr/>
                    <a:lstStyle/>
                    <a:p>
                      <a:pPr algn="r" fontAlgn="b"/>
                      <a:r>
                        <a:rPr lang="en-US" sz="1300" b="1" i="0" u="none" strike="noStrike">
                          <a:solidFill>
                            <a:srgbClr val="FF0000"/>
                          </a:solidFill>
                          <a:effectLst/>
                          <a:latin typeface="Calibri" panose="020F0502020204030204" pitchFamily="34" charset="0"/>
                        </a:rPr>
                        <a:t>-$555</a:t>
                      </a:r>
                    </a:p>
                  </a:txBody>
                  <a:tcPr marL="6350" marR="6350" marT="6350" marB="0" anchor="b">
                    <a:lnL>
                      <a:noFill/>
                    </a:lnL>
                    <a:lnR>
                      <a:noFill/>
                    </a:lnR>
                    <a:lnT>
                      <a:noFill/>
                    </a:lnT>
                    <a:lnB>
                      <a:noFill/>
                    </a:lnB>
                  </a:tcPr>
                </a:tc>
                <a:tc>
                  <a:txBody>
                    <a:bodyPr/>
                    <a:lstStyle/>
                    <a:p>
                      <a:pPr algn="r" fontAlgn="b"/>
                      <a:r>
                        <a:rPr lang="en-US" sz="1300" b="1" i="0" u="none" strike="noStrike">
                          <a:solidFill>
                            <a:srgbClr val="FF0000"/>
                          </a:solidFill>
                          <a:effectLst/>
                          <a:latin typeface="Calibri" panose="020F0502020204030204" pitchFamily="34" charset="0"/>
                        </a:rPr>
                        <a:t>-6%</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60144231"/>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2">
                  <a:txBody>
                    <a:bodyPr/>
                    <a:lstStyle/>
                    <a:p>
                      <a:pPr algn="l" fontAlgn="b"/>
                      <a:r>
                        <a:rPr lang="en-US" sz="1300" b="0" i="0" u="none" strike="noStrike">
                          <a:solidFill>
                            <a:srgbClr val="000000"/>
                          </a:solidFill>
                          <a:effectLst/>
                          <a:latin typeface="Calibri" panose="020F0502020204030204" pitchFamily="34" charset="0"/>
                        </a:rPr>
                        <a:t>Instruction</a:t>
                      </a:r>
                    </a:p>
                  </a:txBody>
                  <a:tcPr marL="6350" marR="6350" marT="6350" marB="0" anchor="b">
                    <a:lnL>
                      <a:noFill/>
                    </a:lnL>
                    <a:lnR>
                      <a:noFill/>
                    </a:lnR>
                    <a:lnT>
                      <a:noFill/>
                    </a:lnT>
                    <a:lnB>
                      <a:noFill/>
                    </a:lnB>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$4,924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$5,669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$5,721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9553375"/>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Pupil Services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$287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$368</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28%</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$392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5833208"/>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Training and Improvement</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$126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$153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$155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108008"/>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General Administration</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$217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$390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$240</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-$150</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-62%</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58362172"/>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School Administration</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$816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$918</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$1,010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65089012"/>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Support Services-Business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$236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$244</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-$12</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-5%</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37352221"/>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Maint &amp; Oper-Plant Services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$772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$969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$460</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-$509</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-111%</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75545616"/>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Fundraising Activities-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$14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$13</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-$3</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-23%</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92990373"/>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School Nutrition Program</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$63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$77</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-$39</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-50%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9500430"/>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ASP Operations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$466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$469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$357</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-$113</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-32%</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85390031"/>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Debt Services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$131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$113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$213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47%</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73818391"/>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4">
                  <a:txBody>
                    <a:bodyPr/>
                    <a:lstStyle/>
                    <a:p>
                      <a:pPr algn="l" fontAlgn="b"/>
                      <a:r>
                        <a:rPr lang="en-US" sz="1300" b="0" i="0" u="none" strike="noStrike">
                          <a:solidFill>
                            <a:srgbClr val="000000"/>
                          </a:solidFill>
                          <a:effectLst/>
                          <a:latin typeface="Calibri" panose="020F0502020204030204" pitchFamily="34" charset="0"/>
                        </a:rPr>
                        <a:t>Total Other Income</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893%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84164960"/>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4">
                  <a:txBody>
                    <a:bodyPr/>
                    <a:lstStyle/>
                    <a:p>
                      <a:pPr algn="l" fontAlgn="b"/>
                      <a:r>
                        <a:rPr lang="en-US" sz="1300" b="0" i="0" u="none" strike="noStrike">
                          <a:solidFill>
                            <a:srgbClr val="000000"/>
                          </a:solidFill>
                          <a:effectLst/>
                          <a:latin typeface="Calibri" panose="020F0502020204030204" pitchFamily="34" charset="0"/>
                        </a:rPr>
                        <a:t>Total Other Expenses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0860631"/>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Net Income</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$1,066</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$1,753</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64%</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$1,343</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$410</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31%</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18362264"/>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A6A6A6"/>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69297826"/>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Cash Balance</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$4,239</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$6,264</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48%</a:t>
                      </a:r>
                    </a:p>
                  </a:txBody>
                  <a:tcPr marL="6350" marR="6350" marT="6350" marB="0" anchor="b">
                    <a:lnL>
                      <a:noFill/>
                    </a:lnL>
                    <a:lnR>
                      <a:noFill/>
                    </a:lnR>
                    <a:lnT>
                      <a:noFill/>
                    </a:lnT>
                    <a:lnB>
                      <a:noFill/>
                    </a:lnB>
                  </a:tcPr>
                </a:tc>
                <a:tc>
                  <a:txBody>
                    <a:bodyPr/>
                    <a:lstStyle/>
                    <a:p>
                      <a:pPr algn="l" fontAlgn="b"/>
                      <a:endParaRPr lang="en-US" sz="1300" b="1"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1"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1"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93845169"/>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Fund Balance</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$2,339</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$3,653</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56%</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54082358"/>
                  </a:ext>
                </a:extLst>
              </a:tr>
              <a:tr h="213498">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387215"/>
                  </a:ext>
                </a:extLst>
              </a:tr>
            </a:tbl>
          </a:graphicData>
        </a:graphic>
      </p:graphicFrame>
    </p:spTree>
    <p:extLst>
      <p:ext uri="{BB962C8B-B14F-4D97-AF65-F5344CB8AC3E}">
        <p14:creationId xmlns:p14="http://schemas.microsoft.com/office/powerpoint/2010/main" val="275085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0652" y="240631"/>
            <a:ext cx="8441670" cy="461665"/>
          </a:xfrm>
          <a:prstGeom prst="rect">
            <a:avLst/>
          </a:prstGeom>
          <a:noFill/>
        </p:spPr>
        <p:txBody>
          <a:bodyPr wrap="none" rtlCol="0">
            <a:spAutoFit/>
          </a:bodyPr>
          <a:lstStyle/>
          <a:p>
            <a:r>
              <a:rPr lang="en-US" sz="2400" b="1" dirty="0"/>
              <a:t>The Globe Academy – Finance Committee – Financial Statements</a:t>
            </a:r>
          </a:p>
        </p:txBody>
      </p:sp>
      <p:graphicFrame>
        <p:nvGraphicFramePr>
          <p:cNvPr id="2" name="Table 1"/>
          <p:cNvGraphicFramePr>
            <a:graphicFrameLocks noGrp="1"/>
          </p:cNvGraphicFramePr>
          <p:nvPr>
            <p:extLst>
              <p:ext uri="{D42A27DB-BD31-4B8C-83A1-F6EECF244321}">
                <p14:modId xmlns:p14="http://schemas.microsoft.com/office/powerpoint/2010/main" val="3358833405"/>
              </p:ext>
            </p:extLst>
          </p:nvPr>
        </p:nvGraphicFramePr>
        <p:xfrm>
          <a:off x="1963552" y="1251276"/>
          <a:ext cx="7294526" cy="4937760"/>
        </p:xfrm>
        <a:graphic>
          <a:graphicData uri="http://schemas.openxmlformats.org/drawingml/2006/table">
            <a:tbl>
              <a:tblPr/>
              <a:tblGrid>
                <a:gridCol w="321999">
                  <a:extLst>
                    <a:ext uri="{9D8B030D-6E8A-4147-A177-3AD203B41FA5}">
                      <a16:colId xmlns:a16="http://schemas.microsoft.com/office/drawing/2014/main" val="3076643208"/>
                    </a:ext>
                  </a:extLst>
                </a:gridCol>
                <a:gridCol w="185768">
                  <a:extLst>
                    <a:ext uri="{9D8B030D-6E8A-4147-A177-3AD203B41FA5}">
                      <a16:colId xmlns:a16="http://schemas.microsoft.com/office/drawing/2014/main" val="2507149412"/>
                    </a:ext>
                  </a:extLst>
                </a:gridCol>
                <a:gridCol w="198154">
                  <a:extLst>
                    <a:ext uri="{9D8B030D-6E8A-4147-A177-3AD203B41FA5}">
                      <a16:colId xmlns:a16="http://schemas.microsoft.com/office/drawing/2014/main" val="777569029"/>
                    </a:ext>
                  </a:extLst>
                </a:gridCol>
                <a:gridCol w="210538">
                  <a:extLst>
                    <a:ext uri="{9D8B030D-6E8A-4147-A177-3AD203B41FA5}">
                      <a16:colId xmlns:a16="http://schemas.microsoft.com/office/drawing/2014/main" val="1810271115"/>
                    </a:ext>
                  </a:extLst>
                </a:gridCol>
                <a:gridCol w="594461">
                  <a:extLst>
                    <a:ext uri="{9D8B030D-6E8A-4147-A177-3AD203B41FA5}">
                      <a16:colId xmlns:a16="http://schemas.microsoft.com/office/drawing/2014/main" val="4226325985"/>
                    </a:ext>
                  </a:extLst>
                </a:gridCol>
                <a:gridCol w="1312766">
                  <a:extLst>
                    <a:ext uri="{9D8B030D-6E8A-4147-A177-3AD203B41FA5}">
                      <a16:colId xmlns:a16="http://schemas.microsoft.com/office/drawing/2014/main" val="3641385697"/>
                    </a:ext>
                  </a:extLst>
                </a:gridCol>
                <a:gridCol w="804999">
                  <a:extLst>
                    <a:ext uri="{9D8B030D-6E8A-4147-A177-3AD203B41FA5}">
                      <a16:colId xmlns:a16="http://schemas.microsoft.com/office/drawing/2014/main" val="1123079054"/>
                    </a:ext>
                  </a:extLst>
                </a:gridCol>
                <a:gridCol w="594461">
                  <a:extLst>
                    <a:ext uri="{9D8B030D-6E8A-4147-A177-3AD203B41FA5}">
                      <a16:colId xmlns:a16="http://schemas.microsoft.com/office/drawing/2014/main" val="3670547377"/>
                    </a:ext>
                  </a:extLst>
                </a:gridCol>
                <a:gridCol w="594461">
                  <a:extLst>
                    <a:ext uri="{9D8B030D-6E8A-4147-A177-3AD203B41FA5}">
                      <a16:colId xmlns:a16="http://schemas.microsoft.com/office/drawing/2014/main" val="1415891947"/>
                    </a:ext>
                  </a:extLst>
                </a:gridCol>
                <a:gridCol w="817383">
                  <a:extLst>
                    <a:ext uri="{9D8B030D-6E8A-4147-A177-3AD203B41FA5}">
                      <a16:colId xmlns:a16="http://schemas.microsoft.com/office/drawing/2014/main" val="3529462744"/>
                    </a:ext>
                  </a:extLst>
                </a:gridCol>
                <a:gridCol w="594461">
                  <a:extLst>
                    <a:ext uri="{9D8B030D-6E8A-4147-A177-3AD203B41FA5}">
                      <a16:colId xmlns:a16="http://schemas.microsoft.com/office/drawing/2014/main" val="3466698349"/>
                    </a:ext>
                  </a:extLst>
                </a:gridCol>
                <a:gridCol w="594461">
                  <a:extLst>
                    <a:ext uri="{9D8B030D-6E8A-4147-A177-3AD203B41FA5}">
                      <a16:colId xmlns:a16="http://schemas.microsoft.com/office/drawing/2014/main" val="3598801983"/>
                    </a:ext>
                  </a:extLst>
                </a:gridCol>
                <a:gridCol w="235307">
                  <a:extLst>
                    <a:ext uri="{9D8B030D-6E8A-4147-A177-3AD203B41FA5}">
                      <a16:colId xmlns:a16="http://schemas.microsoft.com/office/drawing/2014/main" val="3802176636"/>
                    </a:ext>
                  </a:extLst>
                </a:gridCol>
                <a:gridCol w="235307">
                  <a:extLst>
                    <a:ext uri="{9D8B030D-6E8A-4147-A177-3AD203B41FA5}">
                      <a16:colId xmlns:a16="http://schemas.microsoft.com/office/drawing/2014/main" val="951168749"/>
                    </a:ext>
                  </a:extLst>
                </a:gridCol>
              </a:tblGrid>
              <a:tr h="188016">
                <a:tc>
                  <a:txBody>
                    <a:bodyPr/>
                    <a:lstStyle/>
                    <a:p>
                      <a:pPr algn="l" fontAlgn="b"/>
                      <a:r>
                        <a:rPr lang="en-US" sz="13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77051500"/>
                  </a:ext>
                </a:extLst>
              </a:tr>
              <a:tr h="215665">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gridSpan="7">
                  <a:txBody>
                    <a:bodyPr/>
                    <a:lstStyle/>
                    <a:p>
                      <a:pPr algn="l" fontAlgn="b"/>
                      <a:r>
                        <a:rPr lang="en-US" sz="1500" b="1" i="0" u="none" strike="noStrike">
                          <a:solidFill>
                            <a:srgbClr val="000000"/>
                          </a:solidFill>
                          <a:effectLst/>
                          <a:latin typeface="Calibri" panose="020F0502020204030204" pitchFamily="34" charset="0"/>
                        </a:rPr>
                        <a:t>Globe Academy Financial Statement FY 2020</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52587306"/>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l" fontAlgn="b"/>
                      <a:r>
                        <a:rPr lang="en-US" sz="1000" b="0" i="1" u="none" strike="noStrike">
                          <a:solidFill>
                            <a:srgbClr val="000000"/>
                          </a:solidFill>
                          <a:effectLst/>
                          <a:latin typeface="Calibri" panose="020F0502020204030204" pitchFamily="34" charset="0"/>
                        </a:rPr>
                        <a:t>(Figures per average enrolled student)</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80933461"/>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Previous</a:t>
                      </a:r>
                    </a:p>
                  </a:txBody>
                  <a:tcPr marL="6350" marR="6350" marT="6350"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Current</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Budget</a:t>
                      </a:r>
                    </a:p>
                  </a:txBody>
                  <a:tcPr marL="6350" marR="6350" marT="6350" marB="0" anchor="b">
                    <a:lnL>
                      <a:noFill/>
                    </a:lnL>
                    <a:lnR>
                      <a:noFill/>
                    </a:lnR>
                    <a:lnT>
                      <a:noFill/>
                    </a:lnT>
                    <a:lnB>
                      <a:noFill/>
                    </a:lnB>
                  </a:tcPr>
                </a:tc>
                <a:tc gridSpan="2">
                  <a:txBody>
                    <a:bodyPr/>
                    <a:lstStyle/>
                    <a:p>
                      <a:pPr algn="ctr" fontAlgn="b"/>
                      <a:r>
                        <a:rPr lang="en-US" sz="1300" b="1" i="0" u="none" strike="noStrike">
                          <a:solidFill>
                            <a:srgbClr val="000000"/>
                          </a:solidFill>
                          <a:effectLst/>
                          <a:latin typeface="Calibri" panose="020F0502020204030204" pitchFamily="34" charset="0"/>
                        </a:rPr>
                        <a:t>Current - Budget</a:t>
                      </a:r>
                    </a:p>
                  </a:txBody>
                  <a:tcPr marL="6350" marR="6350" marT="6350" marB="0" anchor="b">
                    <a:lnL>
                      <a:noFill/>
                    </a:lnL>
                    <a:lnR>
                      <a:noFill/>
                    </a:lnR>
                    <a:lnT>
                      <a:noFill/>
                    </a:lnT>
                    <a:lnB>
                      <a:noFill/>
                    </a:lnB>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67045623"/>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Y/Y</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Symbol" panose="05050102010706020507" pitchFamily="18" charset="2"/>
                        </a:rPr>
                        <a: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3988413"/>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01836661"/>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Revenues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$10,174</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$11,244</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11%</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$10,287</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$957</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8051338"/>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Expenses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$8,986</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$9,497</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$8,936</a:t>
                      </a:r>
                    </a:p>
                  </a:txBody>
                  <a:tcPr marL="6350" marR="6350" marT="6350" marB="0" anchor="b">
                    <a:lnL>
                      <a:noFill/>
                    </a:lnL>
                    <a:lnR>
                      <a:noFill/>
                    </a:lnR>
                    <a:lnT>
                      <a:noFill/>
                    </a:lnT>
                    <a:lnB>
                      <a:noFill/>
                    </a:lnB>
                  </a:tcPr>
                </a:tc>
                <a:tc>
                  <a:txBody>
                    <a:bodyPr/>
                    <a:lstStyle/>
                    <a:p>
                      <a:pPr algn="r" fontAlgn="b"/>
                      <a:r>
                        <a:rPr lang="en-US" sz="1300" b="1" i="0" u="none" strike="noStrike">
                          <a:solidFill>
                            <a:srgbClr val="FF0000"/>
                          </a:solidFill>
                          <a:effectLst/>
                          <a:latin typeface="Calibri" panose="020F0502020204030204" pitchFamily="34" charset="0"/>
                        </a:rPr>
                        <a:t>-$559</a:t>
                      </a:r>
                    </a:p>
                  </a:txBody>
                  <a:tcPr marL="6350" marR="6350" marT="6350" marB="0" anchor="b">
                    <a:lnL>
                      <a:noFill/>
                    </a:lnL>
                    <a:lnR>
                      <a:noFill/>
                    </a:lnR>
                    <a:lnT>
                      <a:noFill/>
                    </a:lnT>
                    <a:lnB>
                      <a:noFill/>
                    </a:lnB>
                  </a:tcPr>
                </a:tc>
                <a:tc>
                  <a:txBody>
                    <a:bodyPr/>
                    <a:lstStyle/>
                    <a:p>
                      <a:pPr algn="r" fontAlgn="b"/>
                      <a:r>
                        <a:rPr lang="en-US" sz="1300" b="1" i="0" u="none" strike="noStrike">
                          <a:solidFill>
                            <a:srgbClr val="FF0000"/>
                          </a:solidFill>
                          <a:effectLst/>
                          <a:latin typeface="Calibri" panose="020F0502020204030204" pitchFamily="34" charset="0"/>
                        </a:rPr>
                        <a:t>-6%</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48866330"/>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2">
                  <a:txBody>
                    <a:bodyPr/>
                    <a:lstStyle/>
                    <a:p>
                      <a:pPr algn="l" fontAlgn="b"/>
                      <a:r>
                        <a:rPr lang="en-US" sz="1300" b="0" i="0" u="none" strike="noStrike">
                          <a:solidFill>
                            <a:srgbClr val="000000"/>
                          </a:solidFill>
                          <a:effectLst/>
                          <a:latin typeface="Calibri" panose="020F0502020204030204" pitchFamily="34" charset="0"/>
                        </a:rPr>
                        <a:t>Instruction</a:t>
                      </a:r>
                    </a:p>
                  </a:txBody>
                  <a:tcPr marL="6350" marR="6350" marT="6350" marB="0" anchor="b">
                    <a:lnL>
                      <a:noFill/>
                    </a:lnL>
                    <a:lnR>
                      <a:noFill/>
                    </a:lnR>
                    <a:lnT>
                      <a:noFill/>
                    </a:lnT>
                    <a:lnB>
                      <a:noFill/>
                    </a:lnB>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$5,495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$5,703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$5,755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05528580"/>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Pupil Services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$321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$370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$395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80928590"/>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Training and Improvement</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$140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$154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$156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36323571"/>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General Administration</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$242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$393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62%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$242</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-$151</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-62%</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6324854"/>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School Administration</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$910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$924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95422746"/>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Support Services-Business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$263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$258</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$246</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-$12</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-5%</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54319968"/>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Maint &amp; Oper-Plant Services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$862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$975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$463</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-$512</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-111%</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24174727"/>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Support Services-Central</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46444521"/>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Fundraising Activities-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$13</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-$3</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-23%</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82132691"/>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School Nutrition Program</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$71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$117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$77</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-$39</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-50%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67747156"/>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ASP Operations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$520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$472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$359</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-$113</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-32%</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16202679"/>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Debt Services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$147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$114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$214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47%</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21325910"/>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4">
                  <a:txBody>
                    <a:bodyPr/>
                    <a:lstStyle/>
                    <a:p>
                      <a:pPr algn="l" fontAlgn="b"/>
                      <a:r>
                        <a:rPr lang="en-US" sz="1300" b="0" i="0" u="none" strike="noStrike">
                          <a:solidFill>
                            <a:srgbClr val="000000"/>
                          </a:solidFill>
                          <a:effectLst/>
                          <a:latin typeface="Calibri" panose="020F0502020204030204" pitchFamily="34" charset="0"/>
                        </a:rPr>
                        <a:t>Total Other Income</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795%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02110942"/>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4">
                  <a:txBody>
                    <a:bodyPr/>
                    <a:lstStyle/>
                    <a:p>
                      <a:pPr algn="l" fontAlgn="b"/>
                      <a:r>
                        <a:rPr lang="en-US" sz="1300" b="0" i="0" u="none" strike="noStrike">
                          <a:solidFill>
                            <a:srgbClr val="000000"/>
                          </a:solidFill>
                          <a:effectLst/>
                          <a:latin typeface="Calibri" panose="020F0502020204030204" pitchFamily="34" charset="0"/>
                        </a:rPr>
                        <a:t>Total Other Expenses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81703834"/>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Net Income</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$1,190</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$1,763</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48%</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$1,351</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$413</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31%</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32730485"/>
                  </a:ext>
                </a:extLst>
              </a:tr>
              <a:tr h="188016">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0314406"/>
                  </a:ext>
                </a:extLst>
              </a:tr>
            </a:tbl>
          </a:graphicData>
        </a:graphic>
      </p:graphicFrame>
      <p:sp>
        <p:nvSpPr>
          <p:cNvPr id="3" name="TextBox 2"/>
          <p:cNvSpPr txBox="1"/>
          <p:nvPr/>
        </p:nvSpPr>
        <p:spPr>
          <a:xfrm>
            <a:off x="212933" y="6314172"/>
            <a:ext cx="3856505" cy="461665"/>
          </a:xfrm>
          <a:prstGeom prst="rect">
            <a:avLst/>
          </a:prstGeom>
          <a:noFill/>
        </p:spPr>
        <p:txBody>
          <a:bodyPr wrap="none" rtlCol="0">
            <a:spAutoFit/>
          </a:bodyPr>
          <a:lstStyle/>
          <a:p>
            <a:r>
              <a:rPr lang="en-US" sz="1200" dirty="0"/>
              <a:t>Notes:</a:t>
            </a:r>
          </a:p>
          <a:p>
            <a:r>
              <a:rPr lang="en-US" sz="1200" dirty="0"/>
              <a:t>Average students YTD = 994 ; Average students PYTD = 896</a:t>
            </a:r>
          </a:p>
        </p:txBody>
      </p:sp>
    </p:spTree>
    <p:extLst>
      <p:ext uri="{BB962C8B-B14F-4D97-AF65-F5344CB8AC3E}">
        <p14:creationId xmlns:p14="http://schemas.microsoft.com/office/powerpoint/2010/main" val="2800176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0652" y="240631"/>
            <a:ext cx="8857553" cy="461665"/>
          </a:xfrm>
          <a:prstGeom prst="rect">
            <a:avLst/>
          </a:prstGeom>
          <a:noFill/>
        </p:spPr>
        <p:txBody>
          <a:bodyPr wrap="none" rtlCol="0">
            <a:spAutoFit/>
          </a:bodyPr>
          <a:lstStyle/>
          <a:p>
            <a:r>
              <a:rPr lang="en-US" sz="2400" b="1" dirty="0"/>
              <a:t>The Globe Academy – Finance Committee – FY2021 Budget Timeline</a:t>
            </a:r>
          </a:p>
        </p:txBody>
      </p:sp>
      <p:sp>
        <p:nvSpPr>
          <p:cNvPr id="4" name="TextBox 3"/>
          <p:cNvSpPr txBox="1"/>
          <p:nvPr/>
        </p:nvSpPr>
        <p:spPr>
          <a:xfrm>
            <a:off x="812684" y="802409"/>
            <a:ext cx="10676556" cy="5940088"/>
          </a:xfrm>
          <a:prstGeom prst="rect">
            <a:avLst/>
          </a:prstGeom>
          <a:noFill/>
        </p:spPr>
        <p:txBody>
          <a:bodyPr wrap="square" rtlCol="0">
            <a:spAutoFit/>
          </a:bodyPr>
          <a:lstStyle/>
          <a:p>
            <a:pPr marL="285750" indent="-285750">
              <a:buFont typeface="Arial" panose="020B0604020202020204" pitchFamily="34" charset="0"/>
              <a:buChar char="•"/>
            </a:pPr>
            <a:r>
              <a:rPr lang="en-US" sz="2000" dirty="0"/>
              <a:t>We have received guidelines from the GCSA that </a:t>
            </a:r>
            <a:r>
              <a:rPr lang="en-US" sz="2000" b="1" dirty="0"/>
              <a:t>the FY2021 Budget finalization has to be postponed until the funding information is released by the state</a:t>
            </a:r>
            <a:r>
              <a:rPr lang="en-US" sz="2000" dirty="0"/>
              <a:t>. Also, the Georgia Department of Education is unable to waive state law provisions for public meetings to approve budgets. Therefore, </a:t>
            </a:r>
            <a:r>
              <a:rPr lang="en-US" sz="2000" b="1" dirty="0"/>
              <a:t>the </a:t>
            </a:r>
            <a:r>
              <a:rPr lang="en-US" sz="2000" b="1" dirty="0" err="1"/>
              <a:t>GaDOE</a:t>
            </a:r>
            <a:r>
              <a:rPr lang="en-US" sz="2000" b="1" dirty="0"/>
              <a:t> does not expect charter schools to adopt an FY21 budget until it is safe for the required budget meetings to take place. </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dirty="0"/>
              <a:t>However, State and locally-authorized charter </a:t>
            </a:r>
            <a:r>
              <a:rPr lang="en-US" sz="2000" b="1" dirty="0"/>
              <a:t>schools may pass a spending resolution for each month in FY21 until a balanced budget is adopted. </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dirty="0"/>
              <a:t>Given the current uncertainties (Funding level and the date of releasing it as well as DCSD Finance’s leadership changes) </a:t>
            </a:r>
            <a:r>
              <a:rPr lang="en-US" sz="2000" b="1" dirty="0"/>
              <a:t>The Globe Academy Finance Committee along School’s leadership has decided to postpone releasing its formal FY2021 Budget until the funding information is released by the state and county and pass bi-monthly spending resolutions.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Bi-monthly spending resolutions will be presented to the board in the next BOD meeting and they would include July and August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It is our hope that the Funding information gets released at the end of July so that we can make the needed adjustments (if any) to the FY2021 Budget and present it to the public</a:t>
            </a:r>
          </a:p>
        </p:txBody>
      </p:sp>
    </p:spTree>
    <p:extLst>
      <p:ext uri="{BB962C8B-B14F-4D97-AF65-F5344CB8AC3E}">
        <p14:creationId xmlns:p14="http://schemas.microsoft.com/office/powerpoint/2010/main" val="1256268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839</Words>
  <Application>Microsoft Office PowerPoint</Application>
  <PresentationFormat>Widescreen</PresentationFormat>
  <Paragraphs>432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vector>
  </TitlesOfParts>
  <Company>Boehringer Ingelheim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Pacheco,Luis (AH CustExp) BIAH-US-D</dc:creator>
  <cp:lastModifiedBy>Holder, Kevin</cp:lastModifiedBy>
  <cp:revision>68</cp:revision>
  <cp:lastPrinted>2020-02-18T17:22:08Z</cp:lastPrinted>
  <dcterms:created xsi:type="dcterms:W3CDTF">2020-01-20T16:03:23Z</dcterms:created>
  <dcterms:modified xsi:type="dcterms:W3CDTF">2020-05-29T16:15:47Z</dcterms:modified>
</cp:coreProperties>
</file>