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56" r:id="rId5"/>
    <p:sldId id="258" r:id="rId6"/>
    <p:sldId id="262"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snapToGrid="0">
      <p:cViewPr varScale="1">
        <p:scale>
          <a:sx n="114" d="100"/>
          <a:sy n="114" d="100"/>
        </p:scale>
        <p:origin x="3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i0297121\Dropbox\Globe%20Academy%20Finance\Financial%20Reports\Globe%20Financial%20Monthly%20Data.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i0297121\Dropbox\Globe%20Academy%20Finance\Financial%20Reports\Globe%20Financial%20Monthly%20Data.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'BOD Summary'!$AB$43:$AB$56</cx:f>
        <cx:lvl ptCount="14">
          <cx:pt idx="0">Revenues</cx:pt>
          <cx:pt idx="1">Instruction</cx:pt>
          <cx:pt idx="2">Maint &amp; Oper-Plant Services</cx:pt>
          <cx:pt idx="3">School Administration</cx:pt>
          <cx:pt idx="4">ASP Operations</cx:pt>
          <cx:pt idx="5">General Adminstration</cx:pt>
          <cx:pt idx="6">Pupil Services</cx:pt>
          <cx:pt idx="7">Support Services-Business</cx:pt>
          <cx:pt idx="8">Training and Improvement</cx:pt>
          <cx:pt idx="9">School Nutrition Program</cx:pt>
          <cx:pt idx="10">Debt Services</cx:pt>
          <cx:pt idx="11">Fundraising Activities-</cx:pt>
          <cx:pt idx="12">Other Income (Expense)</cx:pt>
          <cx:pt idx="13">Net Income</cx:pt>
        </cx:lvl>
      </cx:strDim>
      <cx:numDim type="val">
        <cx:f>'BOD Summary'!$AC$43:$AC$56</cx:f>
        <cx:lvl ptCount="14" formatCode="&quot;$&quot;#,##0">
          <cx:pt idx="0">7737.3784999999998</cx:pt>
          <cx:pt idx="1">-4000.7012499999996</cx:pt>
          <cx:pt idx="2">-660.66280999999992</cx:pt>
          <cx:pt idx="3">-656.05442000000005</cx:pt>
          <cx:pt idx="4">-342.75799999999998</cx:pt>
          <cx:pt idx="5">-277.18447000000003</cx:pt>
          <cx:pt idx="6">-256.33147000000008</cx:pt>
          <cx:pt idx="7">-175.51512</cx:pt>
          <cx:pt idx="8">-131.00865000000002</cx:pt>
          <cx:pt idx="9">-94.395639999999986</cx:pt>
          <cx:pt idx="10">-89.561210000000003</cx:pt>
          <cx:pt idx="11">-16.159009999999999</cx:pt>
          <cx:pt idx="12">16.104240000000118</cx:pt>
          <cx:pt idx="13">1053.1506900000004</cx:pt>
        </cx:lvl>
      </cx:numDim>
    </cx:data>
  </cx:chartData>
  <cx:chart>
    <cx:title pos="t" align="ctr" overlay="0">
      <cx:tx>
        <cx:txData>
          <cx:v>The Globe Academy - Net Income Waterfall FY2020</cx:v>
        </cx:txData>
      </cx:tx>
      <cx:txPr>
        <a:bodyPr spcFirstLastPara="1" vertOverflow="ellipsis" wrap="square" lIns="0" tIns="0" rIns="0" bIns="0" anchor="ctr" anchorCtr="1"/>
        <a:lstStyle/>
        <a:p>
          <a:pPr algn="ctr">
            <a:defRPr b="1"/>
          </a:pPr>
          <a:r>
            <a:rPr lang="en-US" b="1"/>
            <a:t>The Globe Academy - Net Income Waterfall FY2020</a:t>
          </a:r>
        </a:p>
      </cx:txPr>
    </cx:title>
    <cx:plotArea>
      <cx:plotAreaRegion>
        <cx:series layoutId="waterfall" uniqueId="{00000000-E2E5-4E33-9327-D215542D1965}">
          <cx:tx>
            <cx:txData>
              <cx:f/>
              <cx:v>Net Income</cx:v>
            </cx:txData>
          </cx:tx>
          <cx:dataLabels>
            <cx:numFmt formatCode="&quot;$&quot;#,##0" sourceLinked="0"/>
            <cx:txPr>
              <a:bodyPr spcFirstLastPara="1" vertOverflow="ellipsis" wrap="square" lIns="0" tIns="0" rIns="0" bIns="0" anchor="ctr" anchorCtr="1">
                <a:spAutoFit/>
              </a:bodyPr>
              <a:lstStyle/>
              <a:p>
                <a:pPr>
                  <a:defRPr sz="1300"/>
                </a:pPr>
                <a:endParaRPr lang="en-US" sz="1300"/>
              </a:p>
            </cx:txPr>
            <cx:visibility seriesName="0" categoryName="0" value="1"/>
            <cx:separator>, </cx:separator>
          </cx:dataLabels>
          <cx:dataId val="0"/>
          <cx:layoutPr>
            <cx:subtotals>
              <cx:idx val="0"/>
              <cx:idx val="13"/>
            </cx:subtotals>
          </cx:layoutPr>
        </cx:series>
      </cx:plotAreaRegion>
      <cx:axis id="0" hidden="1">
        <cx:catScaling gapWidth="0.430000007"/>
        <cx:tickLabels/>
        <cx:txPr>
          <a:bodyPr spcFirstLastPara="1" vertOverflow="ellipsis" wrap="square" lIns="0" tIns="0" rIns="0" bIns="0" anchor="ctr" anchorCtr="1"/>
          <a:lstStyle/>
          <a:p>
            <a:pPr>
              <a:defRPr sz="1000"/>
            </a:pPr>
            <a:endParaRPr lang="en-US" sz="1000"/>
          </a:p>
        </cx:txPr>
      </cx:axis>
      <cx:axis id="1" hidden="1">
        <cx:valScaling min="-1000"/>
        <cx:tickLabels/>
      </cx:axis>
    </cx:plotArea>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'BOD Summary'!$AA$43:$AA$56</cx:f>
        <cx:lvl ptCount="14">
          <cx:pt idx="0">Revenues</cx:pt>
          <cx:pt idx="1">Instruction</cx:pt>
          <cx:pt idx="2">M &amp; O Plant Services</cx:pt>
          <cx:pt idx="3">School Admin</cx:pt>
          <cx:pt idx="4">ASP Ops</cx:pt>
          <cx:pt idx="5">Gen Admin</cx:pt>
          <cx:pt idx="6">Pupil Services</cx:pt>
          <cx:pt idx="7">Support Services</cx:pt>
          <cx:pt idx="8">Training</cx:pt>
          <cx:pt idx="9">School Nutrition</cx:pt>
          <cx:pt idx="10">Debt</cx:pt>
          <cx:pt idx="11">Fundraising</cx:pt>
          <cx:pt idx="12">Other Income </cx:pt>
          <cx:pt idx="13">Net Income</cx:pt>
        </cx:lvl>
      </cx:strDim>
      <cx:numDim type="val">
        <cx:f>'BOD Summary'!$AG$43:$AG$56</cx:f>
        <cx:lvl ptCount="14" formatCode="0%">
          <cx:pt idx="0">1</cx:pt>
          <cx:pt idx="1">-0.51706159263114759</cx:pt>
          <cx:pt idx="2">-0.085385871972012223</cx:pt>
          <cx:pt idx="3">-0.084790271020087751</cx:pt>
          <cx:pt idx="4">-0.044298983176278631</cx:pt>
          <cx:pt idx="5">-0.035824080468597995</cx:pt>
          <cx:pt idx="6">-0.033128981605333133</cx:pt>
          <cx:pt idx="7">-0.022684055071107094</cx:pt>
          <cx:pt idx="8">-0.01693191692767777</cx:pt>
          <cx:pt idx="9">-0.012199951185016992</cx:pt>
          <cx:pt idx="10">-0.01157513620407739</cx:pt>
          <cx:pt idx="11">-0.002088434732771571</cx:pt>
          <cx:pt idx="12">0.0020813561078859098</cx:pt>
          <cx:pt idx="13">0.13611208111377779</cx:pt>
        </cx:lvl>
      </cx:numDim>
    </cx:data>
  </cx:chartData>
  <cx:chart>
    <cx:plotArea>
      <cx:plotAreaRegion>
        <cx:series layoutId="waterfall" uniqueId="{BDF967BD-9640-4FA4-BB49-26B5FC80C823}">
          <cx:dataLabels>
            <cx:numFmt formatCode="0%" sourceLinked="0"/>
            <cx:txPr>
              <a:bodyPr spcFirstLastPara="1" vertOverflow="ellipsis" wrap="square" lIns="0" tIns="0" rIns="0" bIns="0" anchor="ctr" anchorCtr="1">
                <a:spAutoFit/>
              </a:bodyPr>
              <a:lstStyle/>
              <a:p>
                <a:pPr>
                  <a:defRPr sz="1300"/>
                </a:pPr>
                <a:endParaRPr lang="en-US" sz="1300"/>
              </a:p>
            </cx:txPr>
            <cx:visibility seriesName="0" categoryName="0" value="1"/>
            <cx:separator>, </cx:separator>
          </cx:dataLabels>
          <cx:dataId val="0"/>
          <cx:layoutPr>
            <cx:subtotals>
              <cx:idx val="0"/>
              <cx:idx val="13"/>
            </cx:subtotals>
          </cx:layoutPr>
        </cx:series>
      </cx:plotAreaRegion>
      <cx:axis id="0">
        <cx:catScaling gapWidth="0.430000007"/>
        <cx:tickLabels/>
        <cx:txPr>
          <a:bodyPr spcFirstLastPara="1" vertOverflow="ellipsis" wrap="square" lIns="0" tIns="0" rIns="0" bIns="0" anchor="ctr" anchorCtr="1"/>
          <a:lstStyle/>
          <a:p>
            <a:pPr>
              <a:defRPr sz="800"/>
            </a:pPr>
            <a:endParaRPr lang="en-US" sz="800"/>
          </a:p>
        </cx:txPr>
      </cx:axis>
      <cx:axis id="1" hidden="1">
        <cx:valScaling/>
        <cx:tickLabels/>
        <cx:txPr>
          <a:bodyPr spcFirstLastPara="1" vertOverflow="ellipsis" wrap="square" lIns="0" tIns="0" rIns="0" bIns="0" anchor="ctr" anchorCtr="1"/>
          <a:lstStyle/>
          <a:p>
            <a:pPr>
              <a:defRPr>
                <a:ln>
                  <a:noFill/>
                </a:ln>
              </a:defRPr>
            </a:pPr>
            <a:endParaRPr lang="en-US">
              <a:ln>
                <a:noFill/>
              </a:ln>
            </a:endParaRPr>
          </a:p>
        </cx:txPr>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C8CECD-E598-454C-BB00-82851D8C29A5}"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353847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17828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47387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C8CECD-E598-454C-BB00-82851D8C29A5}"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45165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C8CECD-E598-454C-BB00-82851D8C29A5}" type="datetimeFigureOut">
              <a:rPr lang="en-US" smtClean="0"/>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68840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C8CECD-E598-454C-BB00-82851D8C29A5}"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92609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C8CECD-E598-454C-BB00-82851D8C29A5}" type="datetimeFigureOut">
              <a:rPr lang="en-US" smtClean="0"/>
              <a:t>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59520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C8CECD-E598-454C-BB00-82851D8C29A5}" type="datetimeFigureOut">
              <a:rPr lang="en-US" smtClean="0"/>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14873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8CECD-E598-454C-BB00-82851D8C29A5}" type="datetimeFigureOut">
              <a:rPr lang="en-US" smtClean="0"/>
              <a:t>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49090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C8CECD-E598-454C-BB00-82851D8C29A5}"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398024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C8CECD-E598-454C-BB00-82851D8C29A5}" type="datetimeFigureOut">
              <a:rPr lang="en-US" smtClean="0"/>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49DDB-0D22-4F6F-8AA7-6440DFC6E62C}" type="slidenum">
              <a:rPr lang="en-US" smtClean="0"/>
              <a:t>‹#›</a:t>
            </a:fld>
            <a:endParaRPr lang="en-US"/>
          </a:p>
        </p:txBody>
      </p:sp>
    </p:spTree>
    <p:extLst>
      <p:ext uri="{BB962C8B-B14F-4D97-AF65-F5344CB8AC3E}">
        <p14:creationId xmlns:p14="http://schemas.microsoft.com/office/powerpoint/2010/main" val="206740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8CECD-E598-454C-BB00-82851D8C29A5}" type="datetimeFigureOut">
              <a:rPr lang="en-US" smtClean="0"/>
              <a:t>2/21/2020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49DDB-0D22-4F6F-8AA7-6440DFC6E62C}" type="slidenum">
              <a:rPr lang="en-US" smtClean="0"/>
              <a:t>‹#›</a:t>
            </a:fld>
            <a:endParaRPr lang="en-US"/>
          </a:p>
        </p:txBody>
      </p:sp>
    </p:spTree>
    <p:extLst>
      <p:ext uri="{BB962C8B-B14F-4D97-AF65-F5344CB8AC3E}">
        <p14:creationId xmlns:p14="http://schemas.microsoft.com/office/powerpoint/2010/main" val="290777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14/relationships/chartEx" Target="../charts/chartEx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028" y="385010"/>
            <a:ext cx="6692409" cy="461665"/>
          </a:xfrm>
          <a:prstGeom prst="rect">
            <a:avLst/>
          </a:prstGeom>
          <a:noFill/>
        </p:spPr>
        <p:txBody>
          <a:bodyPr wrap="none" rtlCol="0">
            <a:spAutoFit/>
          </a:bodyPr>
          <a:lstStyle/>
          <a:p>
            <a:r>
              <a:rPr lang="en-US" sz="2400" b="1" dirty="0"/>
              <a:t>The Globe Academy – Finance Committee - Agenda</a:t>
            </a:r>
          </a:p>
        </p:txBody>
      </p:sp>
      <p:graphicFrame>
        <p:nvGraphicFramePr>
          <p:cNvPr id="4" name="Table 3"/>
          <p:cNvGraphicFramePr>
            <a:graphicFrameLocks noGrp="1"/>
          </p:cNvGraphicFramePr>
          <p:nvPr>
            <p:extLst>
              <p:ext uri="{D42A27DB-BD31-4B8C-83A1-F6EECF244321}">
                <p14:modId xmlns:p14="http://schemas.microsoft.com/office/powerpoint/2010/main" val="3850527466"/>
              </p:ext>
            </p:extLst>
          </p:nvPr>
        </p:nvGraphicFramePr>
        <p:xfrm>
          <a:off x="1560363" y="1836197"/>
          <a:ext cx="8128000" cy="1854200"/>
        </p:xfrm>
        <a:graphic>
          <a:graphicData uri="http://schemas.openxmlformats.org/drawingml/2006/table">
            <a:tbl>
              <a:tblPr firstRow="1" bandRow="1">
                <a:tableStyleId>{5C22544A-7EE6-4342-B048-85BDC9FD1C3A}</a:tableStyleId>
              </a:tblPr>
              <a:tblGrid>
                <a:gridCol w="6678862">
                  <a:extLst>
                    <a:ext uri="{9D8B030D-6E8A-4147-A177-3AD203B41FA5}">
                      <a16:colId xmlns:a16="http://schemas.microsoft.com/office/drawing/2014/main" val="3359797223"/>
                    </a:ext>
                  </a:extLst>
                </a:gridCol>
                <a:gridCol w="1449138">
                  <a:extLst>
                    <a:ext uri="{9D8B030D-6E8A-4147-A177-3AD203B41FA5}">
                      <a16:colId xmlns:a16="http://schemas.microsoft.com/office/drawing/2014/main" val="2291807912"/>
                    </a:ext>
                  </a:extLst>
                </a:gridCol>
              </a:tblGrid>
              <a:tr h="370840">
                <a:tc>
                  <a:txBody>
                    <a:bodyPr/>
                    <a:lstStyle/>
                    <a:p>
                      <a:r>
                        <a:rPr lang="en-US" dirty="0"/>
                        <a:t>Item</a:t>
                      </a:r>
                    </a:p>
                  </a:txBody>
                  <a:tcPr/>
                </a:tc>
                <a:tc>
                  <a:txBody>
                    <a:bodyPr/>
                    <a:lstStyle/>
                    <a:p>
                      <a:r>
                        <a:rPr lang="en-US" dirty="0"/>
                        <a:t>Purpose</a:t>
                      </a:r>
                    </a:p>
                  </a:txBody>
                  <a:tcPr/>
                </a:tc>
                <a:extLst>
                  <a:ext uri="{0D108BD9-81ED-4DB2-BD59-A6C34878D82A}">
                    <a16:rowId xmlns:a16="http://schemas.microsoft.com/office/drawing/2014/main" val="957328917"/>
                  </a:ext>
                </a:extLst>
              </a:tr>
              <a:tr h="370840">
                <a:tc>
                  <a:txBody>
                    <a:bodyPr/>
                    <a:lstStyle/>
                    <a:p>
                      <a:r>
                        <a:rPr lang="en-US" dirty="0"/>
                        <a:t>Upper Campus Loan</a:t>
                      </a:r>
                      <a:r>
                        <a:rPr lang="en-US" baseline="0" dirty="0"/>
                        <a:t> Refinancing</a:t>
                      </a:r>
                      <a:endParaRPr lang="en-US" dirty="0"/>
                    </a:p>
                  </a:txBody>
                  <a:tcPr/>
                </a:tc>
                <a:tc>
                  <a:txBody>
                    <a:bodyPr/>
                    <a:lstStyle/>
                    <a:p>
                      <a:r>
                        <a:rPr lang="en-US" dirty="0"/>
                        <a:t>Vote</a:t>
                      </a:r>
                    </a:p>
                  </a:txBody>
                  <a:tcPr/>
                </a:tc>
                <a:extLst>
                  <a:ext uri="{0D108BD9-81ED-4DB2-BD59-A6C34878D82A}">
                    <a16:rowId xmlns:a16="http://schemas.microsoft.com/office/drawing/2014/main" val="2732473565"/>
                  </a:ext>
                </a:extLst>
              </a:tr>
              <a:tr h="370840">
                <a:tc>
                  <a:txBody>
                    <a:bodyPr/>
                    <a:lstStyle/>
                    <a:p>
                      <a:r>
                        <a:rPr lang="en-US" dirty="0"/>
                        <a:t>Financial</a:t>
                      </a:r>
                      <a:r>
                        <a:rPr lang="en-US" baseline="0" dirty="0"/>
                        <a:t> Policies Amendment – Staff and Travel Expenses</a:t>
                      </a:r>
                      <a:endParaRPr lang="en-US" dirty="0"/>
                    </a:p>
                  </a:txBody>
                  <a:tcPr/>
                </a:tc>
                <a:tc>
                  <a:txBody>
                    <a:bodyPr/>
                    <a:lstStyle/>
                    <a:p>
                      <a:r>
                        <a:rPr lang="en-US" dirty="0"/>
                        <a:t>Vote</a:t>
                      </a:r>
                    </a:p>
                  </a:txBody>
                  <a:tcPr/>
                </a:tc>
                <a:extLst>
                  <a:ext uri="{0D108BD9-81ED-4DB2-BD59-A6C34878D82A}">
                    <a16:rowId xmlns:a16="http://schemas.microsoft.com/office/drawing/2014/main" val="3522724982"/>
                  </a:ext>
                </a:extLst>
              </a:tr>
              <a:tr h="370840">
                <a:tc>
                  <a:txBody>
                    <a:bodyPr/>
                    <a:lstStyle/>
                    <a:p>
                      <a:r>
                        <a:rPr lang="en-US" dirty="0"/>
                        <a:t>Financial Statements</a:t>
                      </a:r>
                      <a:r>
                        <a:rPr lang="en-US" baseline="0" dirty="0"/>
                        <a:t> – FY2020</a:t>
                      </a:r>
                      <a:endParaRPr lang="en-US" dirty="0"/>
                    </a:p>
                  </a:txBody>
                  <a:tcPr/>
                </a:tc>
                <a:tc>
                  <a:txBody>
                    <a:bodyPr/>
                    <a:lstStyle/>
                    <a:p>
                      <a:r>
                        <a:rPr lang="en-US" dirty="0"/>
                        <a:t>FYI</a:t>
                      </a:r>
                    </a:p>
                  </a:txBody>
                  <a:tcPr/>
                </a:tc>
                <a:extLst>
                  <a:ext uri="{0D108BD9-81ED-4DB2-BD59-A6C34878D82A}">
                    <a16:rowId xmlns:a16="http://schemas.microsoft.com/office/drawing/2014/main" val="1139936996"/>
                  </a:ext>
                </a:extLst>
              </a:tr>
              <a:tr h="370840">
                <a:tc>
                  <a:txBody>
                    <a:bodyPr/>
                    <a:lstStyle/>
                    <a:p>
                      <a:r>
                        <a:rPr lang="en-US" dirty="0"/>
                        <a:t>FY2021</a:t>
                      </a:r>
                      <a:r>
                        <a:rPr lang="en-US" baseline="0" dirty="0"/>
                        <a:t> Budget Timeline</a:t>
                      </a:r>
                      <a:endParaRPr lang="en-US" dirty="0"/>
                    </a:p>
                  </a:txBody>
                  <a:tcPr/>
                </a:tc>
                <a:tc>
                  <a:txBody>
                    <a:bodyPr/>
                    <a:lstStyle/>
                    <a:p>
                      <a:r>
                        <a:rPr lang="en-US" dirty="0"/>
                        <a:t>FYI</a:t>
                      </a:r>
                    </a:p>
                  </a:txBody>
                  <a:tcPr/>
                </a:tc>
                <a:extLst>
                  <a:ext uri="{0D108BD9-81ED-4DB2-BD59-A6C34878D82A}">
                    <a16:rowId xmlns:a16="http://schemas.microsoft.com/office/drawing/2014/main" val="3028683675"/>
                  </a:ext>
                </a:extLst>
              </a:tr>
            </a:tbl>
          </a:graphicData>
        </a:graphic>
      </p:graphicFrame>
    </p:spTree>
    <p:extLst>
      <p:ext uri="{BB962C8B-B14F-4D97-AF65-F5344CB8AC3E}">
        <p14:creationId xmlns:p14="http://schemas.microsoft.com/office/powerpoint/2010/main" val="260151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653" y="471637"/>
            <a:ext cx="9229771" cy="461665"/>
          </a:xfrm>
          <a:prstGeom prst="rect">
            <a:avLst/>
          </a:prstGeom>
          <a:noFill/>
        </p:spPr>
        <p:txBody>
          <a:bodyPr wrap="none" rtlCol="0">
            <a:spAutoFit/>
          </a:bodyPr>
          <a:lstStyle/>
          <a:p>
            <a:r>
              <a:rPr lang="en-US" sz="2400" b="1" dirty="0"/>
              <a:t>The Globe Academy – Finance Committee – Upper Campus Refinancing</a:t>
            </a:r>
          </a:p>
        </p:txBody>
      </p:sp>
      <p:sp>
        <p:nvSpPr>
          <p:cNvPr id="3" name="TextBox 2"/>
          <p:cNvSpPr txBox="1"/>
          <p:nvPr/>
        </p:nvSpPr>
        <p:spPr>
          <a:xfrm>
            <a:off x="804244" y="1487638"/>
            <a:ext cx="10676556" cy="2308324"/>
          </a:xfrm>
          <a:prstGeom prst="rect">
            <a:avLst/>
          </a:prstGeom>
          <a:noFill/>
        </p:spPr>
        <p:txBody>
          <a:bodyPr wrap="square" rtlCol="0">
            <a:spAutoFit/>
          </a:bodyPr>
          <a:lstStyle/>
          <a:p>
            <a:pPr marL="285750" indent="-285750">
              <a:buFont typeface="Arial" panose="020B0604020202020204" pitchFamily="34" charset="0"/>
              <a:buChar char="•"/>
            </a:pPr>
            <a:r>
              <a:rPr lang="en-US" dirty="0" err="1"/>
              <a:t>CenterState</a:t>
            </a:r>
            <a:r>
              <a:rPr lang="en-US" dirty="0"/>
              <a:t> is offering us a better loan option than the current one for the Upper Campus Building and we would like to get approval for the board to refinance </a:t>
            </a:r>
            <a:r>
              <a:rPr lang="en-US" b="1" dirty="0"/>
              <a:t>up to 4.5M </a:t>
            </a:r>
          </a:p>
          <a:p>
            <a:pPr marL="285750" indent="-285750">
              <a:buFont typeface="Arial" panose="020B0604020202020204" pitchFamily="34" charset="0"/>
              <a:buChar char="•"/>
            </a:pPr>
            <a:r>
              <a:rPr lang="en-US" dirty="0"/>
              <a:t>New Loan would be fixed rate (~4.22% APR) for 20 years instead of 4.49% for the next 4 years and variable rate (Prime  + 0.5% = Currently 5.25%) for the next 20 years—we would save approximately $850K in interest expense for the life of the loan.</a:t>
            </a:r>
          </a:p>
          <a:p>
            <a:pPr marL="285750" indent="-285750">
              <a:buFont typeface="Arial" panose="020B0604020202020204" pitchFamily="34" charset="0"/>
              <a:buChar char="•"/>
            </a:pPr>
            <a:r>
              <a:rPr lang="en-US" dirty="0"/>
              <a:t>The Bank has asked us for the following language to appear in the BOD minutes:</a:t>
            </a:r>
          </a:p>
          <a:p>
            <a:pPr marL="742950" lvl="1" indent="-285750">
              <a:buFont typeface="Arial" panose="020B0604020202020204" pitchFamily="34" charset="0"/>
              <a:buChar char="•"/>
            </a:pPr>
            <a:r>
              <a:rPr lang="en-US" i="1" dirty="0"/>
              <a:t>“A motion was made by ____________________ and seconded by ______________________ to approve up to $4,500,000 loan by </a:t>
            </a:r>
            <a:r>
              <a:rPr lang="en-US" i="1" dirty="0" err="1"/>
              <a:t>CenterState</a:t>
            </a:r>
            <a:r>
              <a:rPr lang="en-US" i="1" dirty="0"/>
              <a:t> Bank for the refinancing of the Upper Campus building. “</a:t>
            </a:r>
          </a:p>
        </p:txBody>
      </p:sp>
    </p:spTree>
    <p:extLst>
      <p:ext uri="{BB962C8B-B14F-4D97-AF65-F5344CB8AC3E}">
        <p14:creationId xmlns:p14="http://schemas.microsoft.com/office/powerpoint/2010/main" val="396823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652" y="240631"/>
            <a:ext cx="10411055" cy="461665"/>
          </a:xfrm>
          <a:prstGeom prst="rect">
            <a:avLst/>
          </a:prstGeom>
          <a:noFill/>
        </p:spPr>
        <p:txBody>
          <a:bodyPr wrap="none" rtlCol="0">
            <a:spAutoFit/>
          </a:bodyPr>
          <a:lstStyle/>
          <a:p>
            <a:r>
              <a:rPr lang="en-US" sz="2400" b="1" dirty="0"/>
              <a:t>The Globe Academy – Finance Committee – Staff &amp; Travel Expenses Amendment</a:t>
            </a:r>
          </a:p>
        </p:txBody>
      </p:sp>
      <p:sp>
        <p:nvSpPr>
          <p:cNvPr id="4" name="TextBox 3"/>
          <p:cNvSpPr txBox="1"/>
          <p:nvPr/>
        </p:nvSpPr>
        <p:spPr>
          <a:xfrm>
            <a:off x="851185" y="900501"/>
            <a:ext cx="10676556" cy="646331"/>
          </a:xfrm>
          <a:prstGeom prst="rect">
            <a:avLst/>
          </a:prstGeom>
          <a:noFill/>
        </p:spPr>
        <p:txBody>
          <a:bodyPr wrap="square" rtlCol="0">
            <a:spAutoFit/>
          </a:bodyPr>
          <a:lstStyle/>
          <a:p>
            <a:pPr marL="285750" indent="-285750">
              <a:buFont typeface="Arial" panose="020B0604020202020204" pitchFamily="34" charset="0"/>
              <a:buChar char="•"/>
            </a:pPr>
            <a:r>
              <a:rPr lang="en-US" dirty="0"/>
              <a:t>Here is the original language from XV.STAFF AND TRAVEL EXPENSES that we are looking to amend. We would also like the amend all reference to HOS in the Financial Policies be changed to ED (Executive Director)</a:t>
            </a:r>
          </a:p>
        </p:txBody>
      </p:sp>
      <p:graphicFrame>
        <p:nvGraphicFramePr>
          <p:cNvPr id="7" name="Table 6"/>
          <p:cNvGraphicFramePr>
            <a:graphicFrameLocks noGrp="1"/>
          </p:cNvGraphicFramePr>
          <p:nvPr>
            <p:extLst>
              <p:ext uri="{D42A27DB-BD31-4B8C-83A1-F6EECF244321}">
                <p14:modId xmlns:p14="http://schemas.microsoft.com/office/powerpoint/2010/main" val="1496564223"/>
              </p:ext>
            </p:extLst>
          </p:nvPr>
        </p:nvGraphicFramePr>
        <p:xfrm>
          <a:off x="851184" y="1745037"/>
          <a:ext cx="10459338" cy="4864989"/>
        </p:xfrm>
        <a:graphic>
          <a:graphicData uri="http://schemas.openxmlformats.org/drawingml/2006/table">
            <a:tbl>
              <a:tblPr firstRow="1" firstCol="1" bandRow="1"/>
              <a:tblGrid>
                <a:gridCol w="5229669">
                  <a:extLst>
                    <a:ext uri="{9D8B030D-6E8A-4147-A177-3AD203B41FA5}">
                      <a16:colId xmlns:a16="http://schemas.microsoft.com/office/drawing/2014/main" val="1975899403"/>
                    </a:ext>
                  </a:extLst>
                </a:gridCol>
                <a:gridCol w="5229669">
                  <a:extLst>
                    <a:ext uri="{9D8B030D-6E8A-4147-A177-3AD203B41FA5}">
                      <a16:colId xmlns:a16="http://schemas.microsoft.com/office/drawing/2014/main" val="2840032449"/>
                    </a:ext>
                  </a:extLst>
                </a:gridCol>
              </a:tblGrid>
              <a:tr h="162051">
                <a:tc>
                  <a:txBody>
                    <a:bodyPr/>
                    <a:lstStyle/>
                    <a:p>
                      <a:pPr marL="0" marR="0" algn="ctr">
                        <a:lnSpc>
                          <a:spcPct val="107000"/>
                        </a:lnSpc>
                        <a:spcBef>
                          <a:spcPts val="0"/>
                        </a:spcBef>
                        <a:spcAft>
                          <a:spcPts val="0"/>
                        </a:spcAft>
                      </a:pPr>
                      <a:r>
                        <a:rPr lang="en-US" sz="1200" b="1">
                          <a:solidFill>
                            <a:srgbClr val="FFFFFF"/>
                          </a:solidFill>
                          <a:effectLst/>
                          <a:latin typeface="+mn-lt"/>
                          <a:ea typeface="DengXian"/>
                          <a:cs typeface="Cordia New"/>
                        </a:rPr>
                        <a:t>Original Text</a:t>
                      </a:r>
                      <a:endParaRPr lang="en-US" sz="1200">
                        <a:effectLst/>
                        <a:latin typeface="+mn-lt"/>
                        <a:ea typeface="DengXian"/>
                        <a:cs typeface="Cordia New"/>
                      </a:endParaRPr>
                    </a:p>
                  </a:txBody>
                  <a:tcPr marL="57119" marR="57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200" b="1">
                          <a:solidFill>
                            <a:srgbClr val="FFFFFF"/>
                          </a:solidFill>
                          <a:effectLst/>
                          <a:latin typeface="+mn-lt"/>
                          <a:ea typeface="DengXian"/>
                          <a:cs typeface="Cordia New"/>
                        </a:rPr>
                        <a:t>Proposal (Changes highlighted)</a:t>
                      </a:r>
                      <a:endParaRPr lang="en-US" sz="1200">
                        <a:effectLst/>
                        <a:latin typeface="+mn-lt"/>
                        <a:ea typeface="DengXian"/>
                        <a:cs typeface="Cordia New"/>
                      </a:endParaRPr>
                    </a:p>
                  </a:txBody>
                  <a:tcPr marL="57119" marR="57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73326267"/>
                  </a:ext>
                </a:extLst>
              </a:tr>
              <a:tr h="4557503">
                <a:tc>
                  <a:txBody>
                    <a:bodyPr/>
                    <a:lstStyle/>
                    <a:p>
                      <a:pPr marL="0" marR="0">
                        <a:lnSpc>
                          <a:spcPct val="107000"/>
                        </a:lnSpc>
                        <a:spcBef>
                          <a:spcPts val="0"/>
                        </a:spcBef>
                        <a:spcAft>
                          <a:spcPts val="0"/>
                        </a:spcAft>
                      </a:pPr>
                      <a:endParaRPr lang="en-US" sz="1200" dirty="0">
                        <a:effectLst/>
                        <a:latin typeface="+mn-lt"/>
                        <a:ea typeface="DengXian"/>
                        <a:cs typeface="Cordia New"/>
                      </a:endParaRPr>
                    </a:p>
                    <a:p>
                      <a:pPr marL="0" marR="0">
                        <a:lnSpc>
                          <a:spcPct val="107000"/>
                        </a:lnSpc>
                        <a:spcBef>
                          <a:spcPts val="0"/>
                        </a:spcBef>
                        <a:spcAft>
                          <a:spcPts val="0"/>
                        </a:spcAft>
                      </a:pPr>
                      <a:r>
                        <a:rPr lang="en-US" sz="1200" dirty="0">
                          <a:effectLst/>
                          <a:latin typeface="+mn-lt"/>
                          <a:ea typeface="DengXian"/>
                          <a:cs typeface="Cordia New"/>
                        </a:rPr>
                        <a:t>All out-of-town travel shall be approved by the Head of School in advance. All staff shall submit travel reimbursement forms by which they request reimbursement. Travel reimbursement forms shall document employee name, travel dates, destination, business purpose, and detail business costs such as tolls, parking, mileage and meals. All receipts and substantive documentation must be attached to the travel reimbursement form.</a:t>
                      </a:r>
                    </a:p>
                    <a:p>
                      <a:pPr marL="0" marR="0">
                        <a:lnSpc>
                          <a:spcPct val="107000"/>
                        </a:lnSpc>
                        <a:spcBef>
                          <a:spcPts val="0"/>
                        </a:spcBef>
                        <a:spcAft>
                          <a:spcPts val="0"/>
                        </a:spcAft>
                      </a:pPr>
                      <a:r>
                        <a:rPr lang="en-US" sz="1200" dirty="0">
                          <a:effectLst/>
                          <a:latin typeface="+mn-lt"/>
                          <a:ea typeface="DengXian"/>
                          <a:cs typeface="Cordia New"/>
                        </a:rPr>
                        <a:t>Submitted travel reimbursement forms shall be reviewed by the Business Manager for: (a) accuracy of computations; (b) completeness of required receipts; and (c) adherence to established guidelines. Inaccurate or incomplete information shall be discussed with the submitting staff member, and any necessary additional information shall be requested by and provided to the Business Manager prior to reimbursement. Staff shall be compensated within 10 business days of submission of a complete and accurate reimbursement form to the Business Manager. Reimbursement requests submitted by the Business Manager shall be reviewed and approved for payment by CFO; requests submitted by the CFO and HOS shall be reviewed and approved for payment by an Officer (Chair, Vice Chair or Treasurer).</a:t>
                      </a:r>
                    </a:p>
                    <a:p>
                      <a:pPr marL="0" marR="0">
                        <a:lnSpc>
                          <a:spcPct val="107000"/>
                        </a:lnSpc>
                        <a:spcBef>
                          <a:spcPts val="0"/>
                        </a:spcBef>
                        <a:spcAft>
                          <a:spcPts val="0"/>
                        </a:spcAft>
                      </a:pPr>
                      <a:r>
                        <a:rPr lang="en-US" sz="1200" dirty="0">
                          <a:effectLst/>
                          <a:latin typeface="+mn-lt"/>
                          <a:ea typeface="DengXian"/>
                          <a:cs typeface="Cordia New"/>
                        </a:rPr>
                        <a:t> </a:t>
                      </a:r>
                    </a:p>
                  </a:txBody>
                  <a:tcPr marL="57119" marR="57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1000"/>
                        </a:spcAft>
                      </a:pPr>
                      <a:endPar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endParaRPr>
                    </a:p>
                    <a:p>
                      <a:pPr marL="0" marR="0">
                        <a:lnSpc>
                          <a:spcPct val="107000"/>
                        </a:lnSpc>
                        <a:spcBef>
                          <a:spcPts val="0"/>
                        </a:spcBef>
                        <a:spcAft>
                          <a:spcPts val="1000"/>
                        </a:spcAft>
                      </a:pPr>
                      <a:r>
                        <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rPr>
                        <a:t>All expenditure requests </a:t>
                      </a:r>
                      <a:r>
                        <a:rPr lang="en-US" sz="1200" dirty="0">
                          <a:solidFill>
                            <a:srgbClr val="222222"/>
                          </a:solidFill>
                          <a:effectLst/>
                          <a:latin typeface="+mn-lt"/>
                          <a:ea typeface="Times New Roman" panose="02020603050405020304" pitchFamily="18" charset="0"/>
                          <a:cs typeface="Calibri" panose="020F0502020204030204" pitchFamily="34" charset="0"/>
                        </a:rPr>
                        <a:t>shall be approved by the </a:t>
                      </a:r>
                      <a:r>
                        <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rPr>
                        <a:t>Executive Director</a:t>
                      </a:r>
                      <a:r>
                        <a:rPr lang="en-US" sz="1200" dirty="0">
                          <a:solidFill>
                            <a:srgbClr val="222222"/>
                          </a:solidFill>
                          <a:effectLst/>
                          <a:latin typeface="+mn-lt"/>
                          <a:ea typeface="Times New Roman" panose="02020603050405020304" pitchFamily="18" charset="0"/>
                          <a:cs typeface="Calibri" panose="020F0502020204030204" pitchFamily="34" charset="0"/>
                        </a:rPr>
                        <a:t> in advance. </a:t>
                      </a:r>
                      <a:r>
                        <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rPr>
                        <a:t>All travel for the Executive Director shall be approved in advance by the Board Chair or their board designee</a:t>
                      </a:r>
                      <a:r>
                        <a:rPr lang="en-US" sz="1200" dirty="0">
                          <a:solidFill>
                            <a:srgbClr val="222222"/>
                          </a:solidFill>
                          <a:effectLst/>
                          <a:latin typeface="+mn-lt"/>
                          <a:ea typeface="Times New Roman" panose="02020603050405020304" pitchFamily="18" charset="0"/>
                          <a:cs typeface="Calibri" panose="020F0502020204030204" pitchFamily="34" charset="0"/>
                        </a:rPr>
                        <a:t>. All staff shall submit travel reimbursement forms by which they request reimbursement </a:t>
                      </a:r>
                      <a:r>
                        <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rPr>
                        <a:t>whether the expense is paid out-of-pocket or with an organizational debit card or other payment method</a:t>
                      </a:r>
                      <a:r>
                        <a:rPr lang="en-US" sz="1200" dirty="0">
                          <a:solidFill>
                            <a:srgbClr val="222222"/>
                          </a:solidFill>
                          <a:effectLst/>
                          <a:latin typeface="+mn-lt"/>
                          <a:ea typeface="DengXian"/>
                          <a:cs typeface="Calibri" panose="020F0502020204030204" pitchFamily="34" charset="0"/>
                        </a:rPr>
                        <a:t>.</a:t>
                      </a:r>
                      <a:r>
                        <a:rPr lang="en-US" sz="1200" dirty="0">
                          <a:solidFill>
                            <a:srgbClr val="222222"/>
                          </a:solidFill>
                          <a:effectLst/>
                          <a:latin typeface="+mn-lt"/>
                          <a:ea typeface="Times New Roman" panose="02020603050405020304" pitchFamily="18" charset="0"/>
                          <a:cs typeface="Calibri" panose="020F0502020204030204" pitchFamily="34" charset="0"/>
                        </a:rPr>
                        <a:t> Travel reimbursement forms shall document employee name, travel dates, destination, business purpose, and detail business costs such as tolls, parking, mileage and meals. All receipts and substantive documentation must be attached to the travel reimbursement form.</a:t>
                      </a:r>
                      <a:endParaRPr lang="en-US" sz="1200" dirty="0">
                        <a:effectLst/>
                        <a:latin typeface="+mn-lt"/>
                        <a:ea typeface="DengXian"/>
                        <a:cs typeface="Cordia New"/>
                      </a:endParaRPr>
                    </a:p>
                    <a:p>
                      <a:pPr marL="0" marR="0">
                        <a:lnSpc>
                          <a:spcPct val="107000"/>
                        </a:lnSpc>
                        <a:spcBef>
                          <a:spcPts val="0"/>
                        </a:spcBef>
                        <a:spcAft>
                          <a:spcPts val="1000"/>
                        </a:spcAft>
                      </a:pPr>
                      <a:r>
                        <a:rPr lang="en-US" sz="1200" dirty="0">
                          <a:solidFill>
                            <a:srgbClr val="222222"/>
                          </a:solidFill>
                          <a:effectLst/>
                          <a:latin typeface="+mn-lt"/>
                          <a:ea typeface="Times New Roman" panose="02020603050405020304" pitchFamily="18" charset="0"/>
                          <a:cs typeface="Calibri" panose="020F0502020204030204" pitchFamily="34" charset="0"/>
                        </a:rPr>
                        <a:t>Submitted travel reimbursement forms shall be reviewed by the Business Manager for: (a) accuracy of computations; (b) completeness of required receipts; and (c) adherence to established guidelines. Inaccurate or incomplete information shall be discussed with the submitting staff member, and any necessary additional information shall be requested by and provided to the Business Manager prior to reimbursement. Staff shall be compensated within 10 business days of submission of a complete and accurate reimbursement form to the Business Manager.</a:t>
                      </a:r>
                      <a:endParaRPr lang="en-US" sz="1200" dirty="0">
                        <a:effectLst/>
                        <a:latin typeface="+mn-lt"/>
                        <a:ea typeface="DengXian"/>
                        <a:cs typeface="Cordia New"/>
                      </a:endParaRPr>
                    </a:p>
                    <a:p>
                      <a:pPr marL="0" marR="0">
                        <a:lnSpc>
                          <a:spcPct val="107000"/>
                        </a:lnSpc>
                        <a:spcBef>
                          <a:spcPts val="0"/>
                        </a:spcBef>
                        <a:spcAft>
                          <a:spcPts val="1000"/>
                        </a:spcAft>
                      </a:pPr>
                      <a:r>
                        <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rPr>
                        <a:t>All expenditure authorization</a:t>
                      </a:r>
                      <a:r>
                        <a:rPr lang="en-US" sz="1200" dirty="0">
                          <a:solidFill>
                            <a:srgbClr val="222222"/>
                          </a:solidFill>
                          <a:effectLst/>
                          <a:latin typeface="+mn-lt"/>
                          <a:ea typeface="Times New Roman" panose="02020603050405020304" pitchFamily="18" charset="0"/>
                          <a:cs typeface="Calibri" panose="020F0502020204030204" pitchFamily="34" charset="0"/>
                        </a:rPr>
                        <a:t> and reimbursement requests submitted by the Business Manager shall be reviewed and approved for payment by CFO; </a:t>
                      </a:r>
                      <a:r>
                        <a:rPr lang="en-US" sz="1200" dirty="0">
                          <a:solidFill>
                            <a:srgbClr val="222222"/>
                          </a:solidFill>
                          <a:effectLst/>
                          <a:highlight>
                            <a:srgbClr val="FFFF00"/>
                          </a:highlight>
                          <a:latin typeface="+mn-lt"/>
                          <a:ea typeface="Times New Roman" panose="02020603050405020304" pitchFamily="18" charset="0"/>
                          <a:cs typeface="Calibri" panose="020F0502020204030204" pitchFamily="34" charset="0"/>
                        </a:rPr>
                        <a:t>requests submitted by the CFO and HOS shall be reviewed and approved for payment by the ED; requests submitted by the ED shall be reviewed and approved for payment by an Officer (Chair, Vice Chair or Treasurer) of the Board</a:t>
                      </a:r>
                      <a:r>
                        <a:rPr lang="en-US" sz="1200" i="1" dirty="0">
                          <a:solidFill>
                            <a:srgbClr val="222222"/>
                          </a:solidFill>
                          <a:effectLst/>
                          <a:highlight>
                            <a:srgbClr val="FFFF00"/>
                          </a:highlight>
                          <a:latin typeface="+mn-lt"/>
                          <a:ea typeface="Times New Roman" panose="02020603050405020304" pitchFamily="18" charset="0"/>
                          <a:cs typeface="Cordia New"/>
                        </a:rPr>
                        <a:t>.</a:t>
                      </a:r>
                      <a:endParaRPr lang="en-US" sz="1200" dirty="0">
                        <a:effectLst/>
                        <a:latin typeface="+mn-lt"/>
                        <a:ea typeface="DengXian"/>
                        <a:cs typeface="Cordia New"/>
                      </a:endParaRPr>
                    </a:p>
                  </a:txBody>
                  <a:tcPr marL="57119" marR="57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781550"/>
                  </a:ext>
                </a:extLst>
              </a:tr>
            </a:tbl>
          </a:graphicData>
        </a:graphic>
      </p:graphicFrame>
    </p:spTree>
    <p:extLst>
      <p:ext uri="{BB962C8B-B14F-4D97-AF65-F5344CB8AC3E}">
        <p14:creationId xmlns:p14="http://schemas.microsoft.com/office/powerpoint/2010/main" val="185031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750203479"/>
              </p:ext>
            </p:extLst>
          </p:nvPr>
        </p:nvGraphicFramePr>
        <p:xfrm>
          <a:off x="2241756" y="1189704"/>
          <a:ext cx="7511843" cy="4733290"/>
        </p:xfrm>
        <a:graphic>
          <a:graphicData uri="http://schemas.openxmlformats.org/drawingml/2006/table">
            <a:tbl>
              <a:tblPr/>
              <a:tblGrid>
                <a:gridCol w="344458">
                  <a:extLst>
                    <a:ext uri="{9D8B030D-6E8A-4147-A177-3AD203B41FA5}">
                      <a16:colId xmlns:a16="http://schemas.microsoft.com/office/drawing/2014/main" val="354049950"/>
                    </a:ext>
                  </a:extLst>
                </a:gridCol>
                <a:gridCol w="198726">
                  <a:extLst>
                    <a:ext uri="{9D8B030D-6E8A-4147-A177-3AD203B41FA5}">
                      <a16:colId xmlns:a16="http://schemas.microsoft.com/office/drawing/2014/main" val="261419559"/>
                    </a:ext>
                  </a:extLst>
                </a:gridCol>
                <a:gridCol w="211974">
                  <a:extLst>
                    <a:ext uri="{9D8B030D-6E8A-4147-A177-3AD203B41FA5}">
                      <a16:colId xmlns:a16="http://schemas.microsoft.com/office/drawing/2014/main" val="224959749"/>
                    </a:ext>
                  </a:extLst>
                </a:gridCol>
                <a:gridCol w="225224">
                  <a:extLst>
                    <a:ext uri="{9D8B030D-6E8A-4147-A177-3AD203B41FA5}">
                      <a16:colId xmlns:a16="http://schemas.microsoft.com/office/drawing/2014/main" val="853772227"/>
                    </a:ext>
                  </a:extLst>
                </a:gridCol>
                <a:gridCol w="635923">
                  <a:extLst>
                    <a:ext uri="{9D8B030D-6E8A-4147-A177-3AD203B41FA5}">
                      <a16:colId xmlns:a16="http://schemas.microsoft.com/office/drawing/2014/main" val="105868813"/>
                    </a:ext>
                  </a:extLst>
                </a:gridCol>
                <a:gridCol w="1351337">
                  <a:extLst>
                    <a:ext uri="{9D8B030D-6E8A-4147-A177-3AD203B41FA5}">
                      <a16:colId xmlns:a16="http://schemas.microsoft.com/office/drawing/2014/main" val="632573320"/>
                    </a:ext>
                  </a:extLst>
                </a:gridCol>
                <a:gridCol w="861146">
                  <a:extLst>
                    <a:ext uri="{9D8B030D-6E8A-4147-A177-3AD203B41FA5}">
                      <a16:colId xmlns:a16="http://schemas.microsoft.com/office/drawing/2014/main" val="3708005204"/>
                    </a:ext>
                  </a:extLst>
                </a:gridCol>
                <a:gridCol w="635923">
                  <a:extLst>
                    <a:ext uri="{9D8B030D-6E8A-4147-A177-3AD203B41FA5}">
                      <a16:colId xmlns:a16="http://schemas.microsoft.com/office/drawing/2014/main" val="4293810577"/>
                    </a:ext>
                  </a:extLst>
                </a:gridCol>
                <a:gridCol w="635923">
                  <a:extLst>
                    <a:ext uri="{9D8B030D-6E8A-4147-A177-3AD203B41FA5}">
                      <a16:colId xmlns:a16="http://schemas.microsoft.com/office/drawing/2014/main" val="625828342"/>
                    </a:ext>
                  </a:extLst>
                </a:gridCol>
                <a:gridCol w="635923">
                  <a:extLst>
                    <a:ext uri="{9D8B030D-6E8A-4147-A177-3AD203B41FA5}">
                      <a16:colId xmlns:a16="http://schemas.microsoft.com/office/drawing/2014/main" val="333841921"/>
                    </a:ext>
                  </a:extLst>
                </a:gridCol>
                <a:gridCol w="635923">
                  <a:extLst>
                    <a:ext uri="{9D8B030D-6E8A-4147-A177-3AD203B41FA5}">
                      <a16:colId xmlns:a16="http://schemas.microsoft.com/office/drawing/2014/main" val="1487692000"/>
                    </a:ext>
                  </a:extLst>
                </a:gridCol>
                <a:gridCol w="635923">
                  <a:extLst>
                    <a:ext uri="{9D8B030D-6E8A-4147-A177-3AD203B41FA5}">
                      <a16:colId xmlns:a16="http://schemas.microsoft.com/office/drawing/2014/main" val="2753084430"/>
                    </a:ext>
                  </a:extLst>
                </a:gridCol>
                <a:gridCol w="251720">
                  <a:extLst>
                    <a:ext uri="{9D8B030D-6E8A-4147-A177-3AD203B41FA5}">
                      <a16:colId xmlns:a16="http://schemas.microsoft.com/office/drawing/2014/main" val="3712640352"/>
                    </a:ext>
                  </a:extLst>
                </a:gridCol>
                <a:gridCol w="251720">
                  <a:extLst>
                    <a:ext uri="{9D8B030D-6E8A-4147-A177-3AD203B41FA5}">
                      <a16:colId xmlns:a16="http://schemas.microsoft.com/office/drawing/2014/main" val="2855551715"/>
                    </a:ext>
                  </a:extLst>
                </a:gridCol>
              </a:tblGrid>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99125296"/>
                  </a:ext>
                </a:extLst>
              </a:tr>
              <a:tr h="227655">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gridSpan="7">
                  <a:txBody>
                    <a:bodyPr/>
                    <a:lstStyle/>
                    <a:p>
                      <a:pPr algn="l" fontAlgn="b"/>
                      <a:r>
                        <a:rPr lang="en-US" sz="1500" b="1" i="0" u="none" strike="noStrike">
                          <a:solidFill>
                            <a:srgbClr val="000000"/>
                          </a:solidFill>
                          <a:effectLst/>
                          <a:latin typeface="Calibri" panose="020F0502020204030204" pitchFamily="34" charset="0"/>
                        </a:rPr>
                        <a:t>Globe Academy Financial Statement FY 2020</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68874240"/>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gridSpan="5">
                  <a:txBody>
                    <a:bodyPr/>
                    <a:lstStyle/>
                    <a:p>
                      <a:pPr algn="l" fontAlgn="b"/>
                      <a:r>
                        <a:rPr lang="en-US" sz="1000" b="0" i="1" u="none" strike="noStrike">
                          <a:solidFill>
                            <a:srgbClr val="000000"/>
                          </a:solidFill>
                          <a:effectLst/>
                          <a:latin typeface="Calibri" panose="020F0502020204030204" pitchFamily="34" charset="0"/>
                        </a:rPr>
                        <a:t>(Figures in '000s unless otherwise stated)</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5213972"/>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Previous</a:t>
                      </a: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Current</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Budget</a:t>
                      </a:r>
                    </a:p>
                  </a:txBody>
                  <a:tcPr marL="6350" marR="6350" marT="6350" marB="0" anchor="b">
                    <a:lnL>
                      <a:noFill/>
                    </a:lnL>
                    <a:lnR>
                      <a:noFill/>
                    </a:lnR>
                    <a:lnT>
                      <a:noFill/>
                    </a:lnT>
                    <a:lnB>
                      <a:noFill/>
                    </a:lnB>
                  </a:tcPr>
                </a:tc>
                <a:tc gridSpan="2">
                  <a:txBody>
                    <a:bodyPr/>
                    <a:lstStyle/>
                    <a:p>
                      <a:pPr algn="ctr" fontAlgn="b"/>
                      <a:r>
                        <a:rPr lang="en-US" sz="1300" b="1" i="0" u="none" strike="noStrike">
                          <a:solidFill>
                            <a:srgbClr val="000000"/>
                          </a:solidFill>
                          <a:effectLst/>
                          <a:latin typeface="Calibri" panose="020F0502020204030204" pitchFamily="34" charset="0"/>
                        </a:rPr>
                        <a:t>Current - Budget</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70231692"/>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Y/Y</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YTD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Symbol" panose="05050102010706020507" pitchFamily="18" charset="2"/>
                        </a:rPr>
                        <a:t>D</a:t>
                      </a:r>
                    </a:p>
                  </a:txBody>
                  <a:tcPr marL="6350" marR="6350" marT="6350" marB="0" anchor="b">
                    <a:lnL>
                      <a:noFill/>
                    </a:lnL>
                    <a:lnR>
                      <a:noFill/>
                    </a:lnR>
                    <a:lnT>
                      <a:noFill/>
                    </a:lnT>
                    <a:lnB>
                      <a:noFill/>
                    </a:lnB>
                  </a:tcPr>
                </a:tc>
                <a:tc>
                  <a:txBody>
                    <a:bodyPr/>
                    <a:lstStyle/>
                    <a:p>
                      <a:pPr algn="ctr" fontAlgn="b"/>
                      <a:r>
                        <a:rPr lang="en-US" sz="1300" b="1" i="0" u="none" strike="noStrike">
                          <a:solidFill>
                            <a:srgbClr val="000000"/>
                          </a:solidFill>
                          <a:effectLst/>
                          <a:latin typeface="Calibri" panose="020F0502020204030204" pitchFamily="34" charset="0"/>
                        </a:rPr>
                        <a:t>%</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0879871"/>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29443445"/>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Revenues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$6,413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$7,737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21%</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$7,159</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$578</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8%</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89880302"/>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Expenses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$5,739</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$6,700</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17%</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$6,236</a:t>
                      </a:r>
                    </a:p>
                  </a:txBody>
                  <a:tcPr marL="6350" marR="6350" marT="6350" marB="0" anchor="b">
                    <a:lnL>
                      <a:noFill/>
                    </a:lnL>
                    <a:lnR>
                      <a:noFill/>
                    </a:lnR>
                    <a:lnT>
                      <a:noFill/>
                    </a:lnT>
                    <a:lnB>
                      <a:noFill/>
                    </a:lnB>
                  </a:tcPr>
                </a:tc>
                <a:tc>
                  <a:txBody>
                    <a:bodyPr/>
                    <a:lstStyle/>
                    <a:p>
                      <a:pPr algn="r" fontAlgn="b"/>
                      <a:r>
                        <a:rPr lang="en-US" sz="1300" b="1" i="0" u="none" strike="noStrike">
                          <a:solidFill>
                            <a:srgbClr val="FF0000"/>
                          </a:solidFill>
                          <a:effectLst/>
                          <a:latin typeface="Calibri" panose="020F0502020204030204" pitchFamily="34" charset="0"/>
                        </a:rPr>
                        <a:t>-$487</a:t>
                      </a:r>
                    </a:p>
                  </a:txBody>
                  <a:tcPr marL="6350" marR="6350" marT="6350" marB="0" anchor="b">
                    <a:lnL>
                      <a:noFill/>
                    </a:lnL>
                    <a:lnR>
                      <a:noFill/>
                    </a:lnR>
                    <a:lnT>
                      <a:noFill/>
                    </a:lnT>
                    <a:lnB>
                      <a:noFill/>
                    </a:lnB>
                  </a:tcPr>
                </a:tc>
                <a:tc>
                  <a:txBody>
                    <a:bodyPr/>
                    <a:lstStyle/>
                    <a:p>
                      <a:pPr algn="r" fontAlgn="b"/>
                      <a:r>
                        <a:rPr lang="en-US" sz="1300" b="1" i="0" u="none" strike="noStrike">
                          <a:solidFill>
                            <a:srgbClr val="FF0000"/>
                          </a:solidFill>
                          <a:effectLst/>
                          <a:latin typeface="Calibri" panose="020F0502020204030204" pitchFamily="34" charset="0"/>
                        </a:rPr>
                        <a:t>-8%</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271323"/>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2">
                  <a:txBody>
                    <a:bodyPr/>
                    <a:lstStyle/>
                    <a:p>
                      <a:pPr algn="l" fontAlgn="b"/>
                      <a:r>
                        <a:rPr lang="en-US" sz="1300" b="0" i="0" u="none" strike="noStrike">
                          <a:solidFill>
                            <a:srgbClr val="000000"/>
                          </a:solidFill>
                          <a:effectLst/>
                          <a:latin typeface="Calibri" panose="020F0502020204030204" pitchFamily="34" charset="0"/>
                        </a:rPr>
                        <a:t>Instruction</a:t>
                      </a:r>
                    </a:p>
                  </a:txBody>
                  <a:tcPr marL="6350" marR="6350" marT="6350" marB="0" anchor="b">
                    <a:lnL>
                      <a:noFill/>
                    </a:lnL>
                    <a:lnR>
                      <a:noFill/>
                    </a:lnR>
                    <a:lnT>
                      <a:noFill/>
                    </a:lnT>
                    <a:lnB>
                      <a:noFill/>
                    </a:lnB>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$3,453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$4,001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$4,025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22553460"/>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Pupil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$211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$275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$18</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4877111"/>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Training and Improvement</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$105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$131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-$22</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-20%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7306132"/>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General Adminstration</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$155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$277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$168</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-$109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-65%</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5120860"/>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School Administration</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$572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$656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$707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74934076"/>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Support Services-Business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$162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$176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$171</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-$5</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329186"/>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Maint &amp; Oper-Plant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$607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$661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$322</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-$339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-105%</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1125893"/>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dirty="0">
                          <a:solidFill>
                            <a:srgbClr val="000000"/>
                          </a:solidFill>
                          <a:effectLst/>
                          <a:latin typeface="Calibri" panose="020F0502020204030204" pitchFamily="34" charset="0"/>
                        </a:rPr>
                        <a:t>Fundraising Activities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dirty="0">
                          <a:solidFill>
                            <a:srgbClr val="000000"/>
                          </a:solidFill>
                          <a:effectLst/>
                          <a:latin typeface="Calibri" panose="020F0502020204030204" pitchFamily="34" charset="0"/>
                        </a:rPr>
                        <a:t>$12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37%</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-$7</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-72%</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94648460"/>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School Nutrition Program</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$46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$94</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$51</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-$43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-84%</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08289652"/>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ASP Operations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$325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$343</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$250</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-$93</a:t>
                      </a:r>
                    </a:p>
                  </a:txBody>
                  <a:tcPr marL="6350" marR="6350" marT="6350" marB="0" anchor="b">
                    <a:lnL>
                      <a:noFill/>
                    </a:lnL>
                    <a:lnR>
                      <a:noFill/>
                    </a:lnR>
                    <a:lnT>
                      <a:noFill/>
                    </a:lnT>
                    <a:lnB>
                      <a:noFill/>
                    </a:lnB>
                  </a:tcPr>
                </a:tc>
                <a:tc>
                  <a:txBody>
                    <a:bodyPr/>
                    <a:lstStyle/>
                    <a:p>
                      <a:pPr algn="r" fontAlgn="b"/>
                      <a:r>
                        <a:rPr lang="en-US" sz="1300" b="0" i="0" u="none" strike="noStrike">
                          <a:solidFill>
                            <a:srgbClr val="FF0000"/>
                          </a:solidFill>
                          <a:effectLst/>
                          <a:latin typeface="Calibri" panose="020F0502020204030204" pitchFamily="34" charset="0"/>
                        </a:rPr>
                        <a:t>-37%</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7148226"/>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0" i="0" u="none" strike="noStrike">
                          <a:solidFill>
                            <a:srgbClr val="000000"/>
                          </a:solidFill>
                          <a:effectLst/>
                          <a:latin typeface="Calibri" panose="020F0502020204030204" pitchFamily="34" charset="0"/>
                        </a:rPr>
                        <a:t>Debt Services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$91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$149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$59</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40%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5585376"/>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4">
                  <a:txBody>
                    <a:bodyPr/>
                    <a:lstStyle/>
                    <a:p>
                      <a:pPr algn="l" fontAlgn="b"/>
                      <a:r>
                        <a:rPr lang="en-US" sz="1300" b="0" i="0" u="none" strike="noStrike">
                          <a:solidFill>
                            <a:srgbClr val="000000"/>
                          </a:solidFill>
                          <a:effectLst/>
                          <a:latin typeface="Calibri" panose="020F0502020204030204" pitchFamily="34" charset="0"/>
                        </a:rPr>
                        <a:t>Total Other Income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$2</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901%</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$16</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5622727"/>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4">
                  <a:txBody>
                    <a:bodyPr/>
                    <a:lstStyle/>
                    <a:p>
                      <a:pPr algn="l" fontAlgn="b"/>
                      <a:r>
                        <a:rPr lang="en-US" sz="1300" b="0" i="0" u="none" strike="noStrike">
                          <a:solidFill>
                            <a:srgbClr val="000000"/>
                          </a:solidFill>
                          <a:effectLst/>
                          <a:latin typeface="Calibri" panose="020F0502020204030204" pitchFamily="34" charset="0"/>
                        </a:rPr>
                        <a:t>Total Other Expenses</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r" fontAlgn="b"/>
                      <a:r>
                        <a:rPr lang="en-US" sz="13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4108448"/>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l" fontAlgn="b"/>
                      <a:r>
                        <a:rPr lang="en-US" sz="1300" b="1" i="0" u="none" strike="noStrike">
                          <a:solidFill>
                            <a:srgbClr val="000000"/>
                          </a:solidFill>
                          <a:effectLst/>
                          <a:latin typeface="Calibri" panose="020F0502020204030204" pitchFamily="34" charset="0"/>
                        </a:rPr>
                        <a:t>Net Income</a:t>
                      </a:r>
                    </a:p>
                  </a:txBody>
                  <a:tcPr marL="6350" marR="6350" marT="635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$676</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$1,053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56%</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$923</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$130</a:t>
                      </a:r>
                    </a:p>
                  </a:txBody>
                  <a:tcPr marL="6350" marR="6350" marT="6350" marB="0" anchor="b">
                    <a:lnL>
                      <a:noFill/>
                    </a:lnL>
                    <a:lnR>
                      <a:noFill/>
                    </a:lnR>
                    <a:lnT>
                      <a:noFill/>
                    </a:lnT>
                    <a:lnB>
                      <a:noFill/>
                    </a:lnB>
                  </a:tcPr>
                </a:tc>
                <a:tc>
                  <a:txBody>
                    <a:bodyPr/>
                    <a:lstStyle/>
                    <a:p>
                      <a:pPr algn="r" fontAlgn="b"/>
                      <a:r>
                        <a:rPr lang="en-US" sz="1300" b="1"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15849649"/>
                  </a:ext>
                </a:extLst>
              </a:tr>
              <a:tr h="198469">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42354"/>
                  </a:ext>
                </a:extLst>
              </a:tr>
            </a:tbl>
          </a:graphicData>
        </a:graphic>
      </p:graphicFrame>
      <p:sp>
        <p:nvSpPr>
          <p:cNvPr id="4" name="TextBox 3"/>
          <p:cNvSpPr txBox="1"/>
          <p:nvPr/>
        </p:nvSpPr>
        <p:spPr>
          <a:xfrm>
            <a:off x="1010652" y="240631"/>
            <a:ext cx="8441670" cy="461665"/>
          </a:xfrm>
          <a:prstGeom prst="rect">
            <a:avLst/>
          </a:prstGeom>
          <a:noFill/>
        </p:spPr>
        <p:txBody>
          <a:bodyPr wrap="none" rtlCol="0">
            <a:spAutoFit/>
          </a:bodyPr>
          <a:lstStyle/>
          <a:p>
            <a:r>
              <a:rPr lang="en-US" sz="2400" b="1" dirty="0"/>
              <a:t>The Globe Academy – Finance Committee – Financial Statements</a:t>
            </a:r>
          </a:p>
        </p:txBody>
      </p:sp>
    </p:spTree>
    <p:extLst>
      <p:ext uri="{BB962C8B-B14F-4D97-AF65-F5344CB8AC3E}">
        <p14:creationId xmlns:p14="http://schemas.microsoft.com/office/powerpoint/2010/main" val="275085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0652" y="240631"/>
            <a:ext cx="8441670" cy="461665"/>
          </a:xfrm>
          <a:prstGeom prst="rect">
            <a:avLst/>
          </a:prstGeom>
          <a:noFill/>
        </p:spPr>
        <p:txBody>
          <a:bodyPr wrap="none" rtlCol="0">
            <a:spAutoFit/>
          </a:bodyPr>
          <a:lstStyle/>
          <a:p>
            <a:r>
              <a:rPr lang="en-US" sz="2400" b="1" dirty="0"/>
              <a:t>The Globe Academy – Finance Committee – Financial Statements</a:t>
            </a:r>
          </a:p>
        </p:txBody>
      </p:sp>
      <mc:AlternateContent xmlns:mc="http://schemas.openxmlformats.org/markup-compatibility/2006" xmlns:cx1="http://schemas.microsoft.com/office/drawing/2015/9/8/chartex">
        <mc:Choice Requires="cx1">
          <p:graphicFrame>
            <p:nvGraphicFramePr>
              <p:cNvPr id="5" name="Chart 4"/>
              <p:cNvGraphicFramePr/>
              <p:nvPr>
                <p:extLst>
                  <p:ext uri="{D42A27DB-BD31-4B8C-83A1-F6EECF244321}">
                    <p14:modId xmlns:p14="http://schemas.microsoft.com/office/powerpoint/2010/main" val="1719238596"/>
                  </p:ext>
                </p:extLst>
              </p:nvPr>
            </p:nvGraphicFramePr>
            <p:xfrm>
              <a:off x="2337457" y="779298"/>
              <a:ext cx="7450667" cy="3005665"/>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p:cNvPicPr>
                <a:picLocks noGrp="1" noRot="1" noChangeAspect="1" noMove="1" noResize="1" noEditPoints="1" noAdjustHandles="1" noChangeArrowheads="1" noChangeShapeType="1"/>
              </p:cNvPicPr>
              <p:nvPr/>
            </p:nvPicPr>
            <p:blipFill>
              <a:blip r:embed="rId3"/>
              <a:stretch>
                <a:fillRect/>
              </a:stretch>
            </p:blipFill>
            <p:spPr>
              <a:xfrm>
                <a:off x="2337457" y="779298"/>
                <a:ext cx="7450667" cy="3005665"/>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8" name="Chart 7"/>
              <p:cNvGraphicFramePr/>
              <p:nvPr>
                <p:extLst>
                  <p:ext uri="{D42A27DB-BD31-4B8C-83A1-F6EECF244321}">
                    <p14:modId xmlns:p14="http://schemas.microsoft.com/office/powerpoint/2010/main" val="3555882989"/>
                  </p:ext>
                </p:extLst>
              </p:nvPr>
            </p:nvGraphicFramePr>
            <p:xfrm>
              <a:off x="2326874" y="3763797"/>
              <a:ext cx="7450667" cy="2922062"/>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8" name="Chart 7"/>
              <p:cNvPicPr>
                <a:picLocks noGrp="1" noRot="1" noChangeAspect="1" noMove="1" noResize="1" noEditPoints="1" noAdjustHandles="1" noChangeArrowheads="1" noChangeShapeType="1"/>
              </p:cNvPicPr>
              <p:nvPr/>
            </p:nvPicPr>
            <p:blipFill>
              <a:blip r:embed="rId5"/>
              <a:stretch>
                <a:fillRect/>
              </a:stretch>
            </p:blipFill>
            <p:spPr>
              <a:xfrm>
                <a:off x="2326874" y="3763797"/>
                <a:ext cx="7450667" cy="2922062"/>
              </a:xfrm>
              <a:prstGeom prst="rect">
                <a:avLst/>
              </a:prstGeom>
            </p:spPr>
          </p:pic>
        </mc:Fallback>
      </mc:AlternateContent>
    </p:spTree>
    <p:extLst>
      <p:ext uri="{BB962C8B-B14F-4D97-AF65-F5344CB8AC3E}">
        <p14:creationId xmlns:p14="http://schemas.microsoft.com/office/powerpoint/2010/main" val="9154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652" y="240631"/>
            <a:ext cx="8857553" cy="461665"/>
          </a:xfrm>
          <a:prstGeom prst="rect">
            <a:avLst/>
          </a:prstGeom>
          <a:noFill/>
        </p:spPr>
        <p:txBody>
          <a:bodyPr wrap="none" rtlCol="0">
            <a:spAutoFit/>
          </a:bodyPr>
          <a:lstStyle/>
          <a:p>
            <a:r>
              <a:rPr lang="en-US" sz="2400" b="1" dirty="0"/>
              <a:t>The Globe Academy – Finance Committee – FY2021 Budget Timeline</a:t>
            </a:r>
          </a:p>
        </p:txBody>
      </p:sp>
      <p:sp>
        <p:nvSpPr>
          <p:cNvPr id="4" name="TextBox 3"/>
          <p:cNvSpPr txBox="1"/>
          <p:nvPr/>
        </p:nvSpPr>
        <p:spPr>
          <a:xfrm>
            <a:off x="851185" y="900501"/>
            <a:ext cx="10676556" cy="923330"/>
          </a:xfrm>
          <a:prstGeom prst="rect">
            <a:avLst/>
          </a:prstGeom>
          <a:noFill/>
        </p:spPr>
        <p:txBody>
          <a:bodyPr wrap="square" rtlCol="0">
            <a:spAutoFit/>
          </a:bodyPr>
          <a:lstStyle/>
          <a:p>
            <a:pPr marL="285750" indent="-285750">
              <a:buFont typeface="Arial" panose="020B0604020202020204" pitchFamily="34" charset="0"/>
              <a:buChar char="•"/>
            </a:pPr>
            <a:r>
              <a:rPr lang="en-US" dirty="0"/>
              <a:t>We would have the preliminary budget for approval by the April BOD’s meeting</a:t>
            </a:r>
          </a:p>
          <a:p>
            <a:pPr marL="285750" indent="-285750">
              <a:buFont typeface="Arial" panose="020B0604020202020204" pitchFamily="34" charset="0"/>
              <a:buChar char="•"/>
            </a:pPr>
            <a:r>
              <a:rPr lang="en-US" dirty="0"/>
              <a:t>Public Budget meeting between April’s and May’s meetings</a:t>
            </a:r>
          </a:p>
          <a:p>
            <a:pPr marL="285750" indent="-285750">
              <a:buFont typeface="Arial" panose="020B0604020202020204" pitchFamily="34" charset="0"/>
              <a:buChar char="•"/>
            </a:pPr>
            <a:r>
              <a:rPr lang="en-US" dirty="0"/>
              <a:t>Final Budget by the May BOD’s meeting</a:t>
            </a:r>
          </a:p>
        </p:txBody>
      </p:sp>
      <p:graphicFrame>
        <p:nvGraphicFramePr>
          <p:cNvPr id="3" name="Table 2"/>
          <p:cNvGraphicFramePr>
            <a:graphicFrameLocks noGrp="1"/>
          </p:cNvGraphicFramePr>
          <p:nvPr>
            <p:extLst>
              <p:ext uri="{D42A27DB-BD31-4B8C-83A1-F6EECF244321}">
                <p14:modId xmlns:p14="http://schemas.microsoft.com/office/powerpoint/2010/main" val="1730708464"/>
              </p:ext>
            </p:extLst>
          </p:nvPr>
        </p:nvGraphicFramePr>
        <p:xfrm>
          <a:off x="356138" y="2543693"/>
          <a:ext cx="11492561" cy="2697360"/>
        </p:xfrm>
        <a:graphic>
          <a:graphicData uri="http://schemas.openxmlformats.org/drawingml/2006/table">
            <a:tbl>
              <a:tblPr/>
              <a:tblGrid>
                <a:gridCol w="2569337">
                  <a:extLst>
                    <a:ext uri="{9D8B030D-6E8A-4147-A177-3AD203B41FA5}">
                      <a16:colId xmlns:a16="http://schemas.microsoft.com/office/drawing/2014/main" val="2107213505"/>
                    </a:ext>
                  </a:extLst>
                </a:gridCol>
                <a:gridCol w="479146">
                  <a:extLst>
                    <a:ext uri="{9D8B030D-6E8A-4147-A177-3AD203B41FA5}">
                      <a16:colId xmlns:a16="http://schemas.microsoft.com/office/drawing/2014/main" val="788878903"/>
                    </a:ext>
                  </a:extLst>
                </a:gridCol>
                <a:gridCol w="534699">
                  <a:extLst>
                    <a:ext uri="{9D8B030D-6E8A-4147-A177-3AD203B41FA5}">
                      <a16:colId xmlns:a16="http://schemas.microsoft.com/office/drawing/2014/main" val="415190200"/>
                    </a:ext>
                  </a:extLst>
                </a:gridCol>
                <a:gridCol w="534699">
                  <a:extLst>
                    <a:ext uri="{9D8B030D-6E8A-4147-A177-3AD203B41FA5}">
                      <a16:colId xmlns:a16="http://schemas.microsoft.com/office/drawing/2014/main" val="2141224044"/>
                    </a:ext>
                  </a:extLst>
                </a:gridCol>
                <a:gridCol w="534699">
                  <a:extLst>
                    <a:ext uri="{9D8B030D-6E8A-4147-A177-3AD203B41FA5}">
                      <a16:colId xmlns:a16="http://schemas.microsoft.com/office/drawing/2014/main" val="2356306022"/>
                    </a:ext>
                  </a:extLst>
                </a:gridCol>
                <a:gridCol w="479146">
                  <a:extLst>
                    <a:ext uri="{9D8B030D-6E8A-4147-A177-3AD203B41FA5}">
                      <a16:colId xmlns:a16="http://schemas.microsoft.com/office/drawing/2014/main" val="4184250790"/>
                    </a:ext>
                  </a:extLst>
                </a:gridCol>
                <a:gridCol w="534699">
                  <a:extLst>
                    <a:ext uri="{9D8B030D-6E8A-4147-A177-3AD203B41FA5}">
                      <a16:colId xmlns:a16="http://schemas.microsoft.com/office/drawing/2014/main" val="1361244883"/>
                    </a:ext>
                  </a:extLst>
                </a:gridCol>
                <a:gridCol w="534699">
                  <a:extLst>
                    <a:ext uri="{9D8B030D-6E8A-4147-A177-3AD203B41FA5}">
                      <a16:colId xmlns:a16="http://schemas.microsoft.com/office/drawing/2014/main" val="1686352558"/>
                    </a:ext>
                  </a:extLst>
                </a:gridCol>
                <a:gridCol w="534699">
                  <a:extLst>
                    <a:ext uri="{9D8B030D-6E8A-4147-A177-3AD203B41FA5}">
                      <a16:colId xmlns:a16="http://schemas.microsoft.com/office/drawing/2014/main" val="1002272155"/>
                    </a:ext>
                  </a:extLst>
                </a:gridCol>
                <a:gridCol w="534699">
                  <a:extLst>
                    <a:ext uri="{9D8B030D-6E8A-4147-A177-3AD203B41FA5}">
                      <a16:colId xmlns:a16="http://schemas.microsoft.com/office/drawing/2014/main" val="3695235743"/>
                    </a:ext>
                  </a:extLst>
                </a:gridCol>
                <a:gridCol w="534699">
                  <a:extLst>
                    <a:ext uri="{9D8B030D-6E8A-4147-A177-3AD203B41FA5}">
                      <a16:colId xmlns:a16="http://schemas.microsoft.com/office/drawing/2014/main" val="516349492"/>
                    </a:ext>
                  </a:extLst>
                </a:gridCol>
                <a:gridCol w="534699">
                  <a:extLst>
                    <a:ext uri="{9D8B030D-6E8A-4147-A177-3AD203B41FA5}">
                      <a16:colId xmlns:a16="http://schemas.microsoft.com/office/drawing/2014/main" val="410845996"/>
                    </a:ext>
                  </a:extLst>
                </a:gridCol>
                <a:gridCol w="534699">
                  <a:extLst>
                    <a:ext uri="{9D8B030D-6E8A-4147-A177-3AD203B41FA5}">
                      <a16:colId xmlns:a16="http://schemas.microsoft.com/office/drawing/2014/main" val="226584387"/>
                    </a:ext>
                  </a:extLst>
                </a:gridCol>
                <a:gridCol w="534699">
                  <a:extLst>
                    <a:ext uri="{9D8B030D-6E8A-4147-A177-3AD203B41FA5}">
                      <a16:colId xmlns:a16="http://schemas.microsoft.com/office/drawing/2014/main" val="1089193764"/>
                    </a:ext>
                  </a:extLst>
                </a:gridCol>
                <a:gridCol w="479146">
                  <a:extLst>
                    <a:ext uri="{9D8B030D-6E8A-4147-A177-3AD203B41FA5}">
                      <a16:colId xmlns:a16="http://schemas.microsoft.com/office/drawing/2014/main" val="3418619060"/>
                    </a:ext>
                  </a:extLst>
                </a:gridCol>
                <a:gridCol w="534699">
                  <a:extLst>
                    <a:ext uri="{9D8B030D-6E8A-4147-A177-3AD203B41FA5}">
                      <a16:colId xmlns:a16="http://schemas.microsoft.com/office/drawing/2014/main" val="3956841783"/>
                    </a:ext>
                  </a:extLst>
                </a:gridCol>
                <a:gridCol w="534699">
                  <a:extLst>
                    <a:ext uri="{9D8B030D-6E8A-4147-A177-3AD203B41FA5}">
                      <a16:colId xmlns:a16="http://schemas.microsoft.com/office/drawing/2014/main" val="3494824663"/>
                    </a:ext>
                  </a:extLst>
                </a:gridCol>
                <a:gridCol w="534699">
                  <a:extLst>
                    <a:ext uri="{9D8B030D-6E8A-4147-A177-3AD203B41FA5}">
                      <a16:colId xmlns:a16="http://schemas.microsoft.com/office/drawing/2014/main" val="3296237582"/>
                    </a:ext>
                  </a:extLst>
                </a:gridCol>
              </a:tblGrid>
              <a:tr h="132243">
                <a:tc>
                  <a:txBody>
                    <a:bodyPr/>
                    <a:lstStyle/>
                    <a:p>
                      <a:pPr algn="l" fontAlgn="b"/>
                      <a:endParaRPr lang="en-US" sz="1000" b="0" i="0" u="none" strike="noStrike" dirty="0">
                        <a:solidFill>
                          <a:srgbClr val="000000"/>
                        </a:solidFill>
                        <a:effectLst/>
                        <a:latin typeface="Calibri" panose="020F0502020204030204" pitchFamily="34" charset="0"/>
                      </a:endParaRPr>
                    </a:p>
                  </a:txBody>
                  <a:tcPr marL="4560" marR="4560" marT="4560" marB="0" anchor="ctr">
                    <a:lnL>
                      <a:noFill/>
                    </a:lnL>
                    <a:lnR>
                      <a:noFill/>
                    </a:lnR>
                    <a:lnT>
                      <a:noFill/>
                    </a:lnT>
                    <a:lnB>
                      <a:noFill/>
                    </a:lnB>
                  </a:tcPr>
                </a:tc>
                <a:tc gridSpan="17">
                  <a:txBody>
                    <a:bodyPr/>
                    <a:lstStyle/>
                    <a:p>
                      <a:pPr algn="ctr" fontAlgn="b"/>
                      <a:r>
                        <a:rPr lang="en-US" sz="1400" b="1" i="0" u="none" strike="noStrike" dirty="0">
                          <a:solidFill>
                            <a:srgbClr val="000000"/>
                          </a:solidFill>
                          <a:effectLst/>
                          <a:latin typeface="Calibri" panose="020F0502020204030204" pitchFamily="34" charset="0"/>
                        </a:rPr>
                        <a:t>Week</a:t>
                      </a:r>
                    </a:p>
                  </a:txBody>
                  <a:tcPr marL="4560" marR="4560" marT="4560" marB="0" anchor="ctr">
                    <a:lnL>
                      <a:noFill/>
                    </a:lnL>
                    <a:lnR>
                      <a:noFill/>
                    </a:lnR>
                    <a:lnT>
                      <a:noFill/>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1497065"/>
                  </a:ext>
                </a:extLst>
              </a:tr>
              <a:tr h="132243">
                <a:tc>
                  <a:txBody>
                    <a:bodyPr/>
                    <a:lstStyle/>
                    <a:p>
                      <a:pPr algn="l" fontAlgn="b"/>
                      <a:endParaRPr lang="en-US" sz="1000" b="0" i="0" u="none" strike="noStrike" dirty="0">
                        <a:solidFill>
                          <a:srgbClr val="000000"/>
                        </a:solidFill>
                        <a:effectLst/>
                        <a:latin typeface="Calibri" panose="020F0502020204030204" pitchFamily="34" charset="0"/>
                      </a:endParaRPr>
                    </a:p>
                  </a:txBody>
                  <a:tcPr marL="4560" marR="4560" marT="4560" marB="0" anchor="ctr">
                    <a:lnL>
                      <a:noFill/>
                    </a:lnL>
                    <a:lnR w="6350" cap="flat" cmpd="sng" algn="ctr">
                      <a:solidFill>
                        <a:srgbClr val="BFBFBF"/>
                      </a:solidFill>
                      <a:prstDash val="solid"/>
                      <a:round/>
                      <a:headEnd type="none" w="med" len="med"/>
                      <a:tailEnd type="none" w="med" len="med"/>
                    </a:lnR>
                    <a:lnT>
                      <a:noFill/>
                    </a:lnT>
                    <a:lnB>
                      <a:noFill/>
                    </a:lnB>
                  </a:tcPr>
                </a:tc>
                <a:tc>
                  <a:txBody>
                    <a:bodyPr/>
                    <a:lstStyle/>
                    <a:p>
                      <a:pPr algn="r" fontAlgn="b"/>
                      <a:r>
                        <a:rPr lang="en-US" sz="900" b="0" i="1" u="none" strike="noStrike" dirty="0">
                          <a:solidFill>
                            <a:srgbClr val="000000"/>
                          </a:solidFill>
                          <a:effectLst/>
                          <a:latin typeface="Calibri" panose="020F0502020204030204" pitchFamily="34" charset="0"/>
                        </a:rPr>
                        <a:t>2/2/2020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2/9/2020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2/16/2020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2/23/2020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3/1/2020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3/8/2020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3/15/2020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3/22/2020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3/29/2020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4/5/2020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4/12/2020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4/19/2020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4/26/2020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5/3/2020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5/10/2020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5/17/2020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5/24/2020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3538869"/>
                  </a:ext>
                </a:extLst>
              </a:tr>
              <a:tr h="132243">
                <a:tc>
                  <a:txBody>
                    <a:bodyPr/>
                    <a:lstStyle/>
                    <a:p>
                      <a:pPr algn="l" fontAlgn="b"/>
                      <a:endParaRPr lang="en-US" sz="1000" b="0" i="0" u="none" strike="noStrike" dirty="0">
                        <a:solidFill>
                          <a:srgbClr val="000000"/>
                        </a:solidFill>
                        <a:effectLst/>
                        <a:latin typeface="Calibri" panose="020F0502020204030204" pitchFamily="34" charset="0"/>
                      </a:endParaRPr>
                    </a:p>
                  </a:txBody>
                  <a:tcPr marL="4560" marR="4560" marT="4560"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2/8/2020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2/15/2020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2/22/2020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2/29/2020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3/7/2020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3/14/2020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3/21/2020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3/28/2020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4/4/2020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4/11/2020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4/18/2020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4/25/2020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5/2/2020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5/9/2020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a:solidFill>
                            <a:srgbClr val="000000"/>
                          </a:solidFill>
                          <a:effectLst/>
                          <a:latin typeface="Calibri" panose="020F0502020204030204" pitchFamily="34" charset="0"/>
                        </a:rPr>
                        <a:t>5/16/2020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5/23/2020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900" b="0" i="1" u="none" strike="noStrike" dirty="0">
                          <a:solidFill>
                            <a:srgbClr val="000000"/>
                          </a:solidFill>
                          <a:effectLst/>
                          <a:latin typeface="Calibri" panose="020F0502020204030204" pitchFamily="34" charset="0"/>
                        </a:rPr>
                        <a:t>5/30/2020</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77087249"/>
                  </a:ext>
                </a:extLst>
              </a:tr>
              <a:tr h="132243">
                <a:tc>
                  <a:txBody>
                    <a:bodyPr/>
                    <a:lstStyle/>
                    <a:p>
                      <a:pPr algn="l" fontAlgn="ctr"/>
                      <a:r>
                        <a:rPr lang="en-US" sz="1400" b="0" i="0" u="none" strike="noStrike" dirty="0">
                          <a:solidFill>
                            <a:srgbClr val="000000"/>
                          </a:solidFill>
                          <a:effectLst/>
                          <a:latin typeface="Calibri" panose="020F0502020204030204" pitchFamily="34" charset="0"/>
                        </a:rPr>
                        <a:t>Estimate of Projected Cost</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82774359"/>
                  </a:ext>
                </a:extLst>
              </a:tr>
              <a:tr h="132243">
                <a:tc>
                  <a:txBody>
                    <a:bodyPr/>
                    <a:lstStyle/>
                    <a:p>
                      <a:pPr algn="l" fontAlgn="ctr"/>
                      <a:r>
                        <a:rPr lang="en-US" sz="1400" b="0" i="0" u="none" strike="noStrike" dirty="0">
                          <a:solidFill>
                            <a:srgbClr val="000000"/>
                          </a:solidFill>
                          <a:effectLst/>
                          <a:latin typeface="Calibri" panose="020F0502020204030204" pitchFamily="34" charset="0"/>
                        </a:rPr>
                        <a:t>Estimate of Projected Revenue</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51446772"/>
                  </a:ext>
                </a:extLst>
              </a:tr>
              <a:tr h="132243">
                <a:tc>
                  <a:txBody>
                    <a:bodyPr/>
                    <a:lstStyle/>
                    <a:p>
                      <a:pPr algn="l" fontAlgn="ctr"/>
                      <a:r>
                        <a:rPr lang="en-US" sz="1400" b="0" i="0" u="none" strike="noStrike">
                          <a:solidFill>
                            <a:srgbClr val="000000"/>
                          </a:solidFill>
                          <a:effectLst/>
                          <a:latin typeface="Calibri" panose="020F0502020204030204" pitchFamily="34" charset="0"/>
                        </a:rPr>
                        <a:t>Addition / Substraction of projects</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50624898"/>
                  </a:ext>
                </a:extLst>
              </a:tr>
              <a:tr h="264486">
                <a:tc>
                  <a:txBody>
                    <a:bodyPr/>
                    <a:lstStyle/>
                    <a:p>
                      <a:pPr algn="l" fontAlgn="ctr"/>
                      <a:r>
                        <a:rPr lang="en-US" sz="1400" b="0" i="0" u="none" strike="noStrike">
                          <a:solidFill>
                            <a:srgbClr val="000000"/>
                          </a:solidFill>
                          <a:effectLst/>
                          <a:latin typeface="Calibri" panose="020F0502020204030204" pitchFamily="34" charset="0"/>
                        </a:rPr>
                        <a:t>Preliminary Discussion with the Financial Committee</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33818220"/>
                  </a:ext>
                </a:extLst>
              </a:tr>
              <a:tr h="132243">
                <a:tc>
                  <a:txBody>
                    <a:bodyPr/>
                    <a:lstStyle/>
                    <a:p>
                      <a:pPr algn="l" fontAlgn="ctr"/>
                      <a:r>
                        <a:rPr lang="en-US" sz="1400" b="0" i="0" u="none" strike="noStrike">
                          <a:solidFill>
                            <a:srgbClr val="000000"/>
                          </a:solidFill>
                          <a:effectLst/>
                          <a:latin typeface="Calibri" panose="020F0502020204030204" pitchFamily="34" charset="0"/>
                        </a:rPr>
                        <a:t>Preliminary Budget presented to Board</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70C0"/>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49634385"/>
                  </a:ext>
                </a:extLst>
              </a:tr>
              <a:tr h="264486">
                <a:tc>
                  <a:txBody>
                    <a:bodyPr/>
                    <a:lstStyle/>
                    <a:p>
                      <a:pPr algn="l" fontAlgn="ctr"/>
                      <a:r>
                        <a:rPr lang="en-US" sz="1400" b="0" i="0" u="none" strike="noStrike">
                          <a:solidFill>
                            <a:srgbClr val="000000"/>
                          </a:solidFill>
                          <a:effectLst/>
                          <a:latin typeface="Calibri" panose="020F0502020204030204" pitchFamily="34" charset="0"/>
                        </a:rPr>
                        <a:t>Public Meeting to Discuss Budget and make changes</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08556067"/>
                  </a:ext>
                </a:extLst>
              </a:tr>
              <a:tr h="132243">
                <a:tc>
                  <a:txBody>
                    <a:bodyPr/>
                    <a:lstStyle/>
                    <a:p>
                      <a:pPr algn="l" fontAlgn="ctr"/>
                      <a:r>
                        <a:rPr lang="en-US" sz="1400" b="0" i="0" u="none" strike="noStrike">
                          <a:solidFill>
                            <a:srgbClr val="000000"/>
                          </a:solidFill>
                          <a:effectLst/>
                          <a:latin typeface="Calibri" panose="020F0502020204030204" pitchFamily="34" charset="0"/>
                        </a:rPr>
                        <a:t>Final Budget Approval</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4560" marR="4560" marT="456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050"/>
                    </a:solidFill>
                  </a:tcPr>
                </a:tc>
                <a:extLst>
                  <a:ext uri="{0D108BD9-81ED-4DB2-BD59-A6C34878D82A}">
                    <a16:rowId xmlns:a16="http://schemas.microsoft.com/office/drawing/2014/main" val="1188116018"/>
                  </a:ext>
                </a:extLst>
              </a:tr>
            </a:tbl>
          </a:graphicData>
        </a:graphic>
      </p:graphicFrame>
    </p:spTree>
    <p:extLst>
      <p:ext uri="{BB962C8B-B14F-4D97-AF65-F5344CB8AC3E}">
        <p14:creationId xmlns:p14="http://schemas.microsoft.com/office/powerpoint/2010/main" val="1256268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843</Words>
  <Application>Microsoft Office PowerPoint</Application>
  <PresentationFormat>Widescreen</PresentationFormat>
  <Paragraphs>390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Boehringer Ingelheim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Pacheco,Luis (AH CustExp) BIAH-US-D</dc:creator>
  <cp:lastModifiedBy>Holder, Kevin</cp:lastModifiedBy>
  <cp:revision>42</cp:revision>
  <cp:lastPrinted>2020-02-18T17:22:08Z</cp:lastPrinted>
  <dcterms:created xsi:type="dcterms:W3CDTF">2020-01-20T16:03:23Z</dcterms:created>
  <dcterms:modified xsi:type="dcterms:W3CDTF">2020-02-22T01:22:14Z</dcterms:modified>
</cp:coreProperties>
</file>