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9"/>
    <p:restoredTop sz="56711"/>
  </p:normalViewPr>
  <p:slideViewPr>
    <p:cSldViewPr snapToGrid="0" snapToObjects="1" showGuides="1">
      <p:cViewPr varScale="1">
        <p:scale>
          <a:sx n="38" d="100"/>
          <a:sy n="38" d="100"/>
        </p:scale>
        <p:origin x="1476" y="36"/>
      </p:cViewPr>
      <p:guideLst>
        <p:guide orient="horz" pos="21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BDA4A-D78C-1D40-90F2-E7FD9DFF0B19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722D4-5DFA-4E49-B15D-51D7F6BC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722D4-5DFA-4E49-B15D-51D7F6BC86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79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-Enhanced instruction in French and content, Content instruction must equate to 20% of weekly teaching schedule</a:t>
            </a:r>
          </a:p>
          <a:p>
            <a:endParaRPr lang="en-US" dirty="0"/>
          </a:p>
          <a:p>
            <a:r>
              <a:rPr lang="en-US" dirty="0"/>
              <a:t>-Evidence of highly educated, specialized French language teachers</a:t>
            </a:r>
          </a:p>
          <a:p>
            <a:endParaRPr lang="en-US" dirty="0"/>
          </a:p>
          <a:p>
            <a:r>
              <a:rPr lang="en-US" dirty="0"/>
              <a:t>-Have a strong PD program/trainer specific to Language – sharing with community DLI in a day, participation in GADII</a:t>
            </a:r>
          </a:p>
          <a:p>
            <a:endParaRPr lang="en-US" dirty="0"/>
          </a:p>
          <a:p>
            <a:r>
              <a:rPr lang="en-US" dirty="0"/>
              <a:t>-Students must be evaluated by STAMP or DELF-DALF</a:t>
            </a:r>
          </a:p>
          <a:p>
            <a:endParaRPr lang="en-US" dirty="0"/>
          </a:p>
          <a:p>
            <a:r>
              <a:rPr lang="en-US" dirty="0"/>
              <a:t>-French teachers with at least a Master’s degree</a:t>
            </a:r>
          </a:p>
          <a:p>
            <a:endParaRPr lang="en-US" dirty="0"/>
          </a:p>
          <a:p>
            <a:r>
              <a:rPr lang="en-US" dirty="0"/>
              <a:t>-Prove that you provide a French-speaking environment (educational resources, school partnerships, events, celebrations, training)</a:t>
            </a:r>
          </a:p>
          <a:p>
            <a:endParaRPr lang="en-US" dirty="0"/>
          </a:p>
          <a:p>
            <a:r>
              <a:rPr lang="en-US" dirty="0"/>
              <a:t>-Renew every 3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5722D4-5DFA-4E49-B15D-51D7F6BC86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7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21DF7-578A-DC4A-9E83-9989230EF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93427-D4D7-FC45-BB9B-495B5B72D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FEB52-8A8D-2A47-A294-C002B291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AE04-C0BE-1840-B3B5-4C44925E494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FD0FA-3A9C-4345-A453-08CBA07F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4074B-66FF-D648-B21D-BDDC27DAD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B408-53C9-1446-B5DA-CE036F70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0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115A6-98BB-B04F-94D8-2DBB083CA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D2D28-F348-7247-9A11-69BB8D705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5EFFA-E6F1-6B4B-8EED-9B3EB74D5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AE04-C0BE-1840-B3B5-4C44925E494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5427B-95B4-1C4B-BDF6-1E1AEB33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45A50-9AAE-E749-9370-58135D36E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B408-53C9-1446-B5DA-CE036F70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3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6E433-7380-2F4F-BBA1-2A7CF065FA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A7A1E0-1361-DF4D-ADC4-E02579504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0F24B-9C77-2944-A196-5F84F6C0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AE04-C0BE-1840-B3B5-4C44925E494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DE87C-3715-CF43-8EF0-56188C3D0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FDACB-0120-6747-A937-389BFB0FF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B408-53C9-1446-B5DA-CE036F70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F2431-92AE-8642-A652-75CABAD06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BA312-609E-7A41-8DF5-EA8C4B13F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C0785-C0AD-CA4F-AD5E-EBA7D4B26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AE04-C0BE-1840-B3B5-4C44925E494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6D36A-9F46-164F-8697-F88116FAE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ED159-A7AD-EB42-BB27-29B71220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B408-53C9-1446-B5DA-CE036F70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8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AC2C7-A40D-A241-AE7B-7E8822BEC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27679-642E-684C-9EC6-825779E5B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808D5-69CC-5B46-BFBA-A71C07F6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AE04-C0BE-1840-B3B5-4C44925E494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5AF01-E21A-2544-9E4B-3EC7C888C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B49EA-2A1A-1142-8872-9CE378F89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B408-53C9-1446-B5DA-CE036F70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4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DE856-A017-8245-B50A-90394FC0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9C712-437B-D845-9E5A-D52D6F56E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07683-7CDB-9E47-A57F-3DD36CE68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D9E96C-CBDE-D449-B43C-44E91BB18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AE04-C0BE-1840-B3B5-4C44925E494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9D7A7-15E5-8746-AF8E-AE27C09B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AE607-9011-0F48-905F-1A706A9F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B408-53C9-1446-B5DA-CE036F70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0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1B941-C32D-904F-AB4E-6B0AE1B5A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31605-479F-E542-9440-523E9AB11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0B0DE-889A-3C42-ACA1-C8C22B202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F76002-70F4-0444-90B4-44A119EFAD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A8447-1C26-024D-AB72-39B1A7900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53A4A0-B4D0-8646-AA9A-0F31DD262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AE04-C0BE-1840-B3B5-4C44925E494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0090C6-3EDF-C44A-8194-3C2E6BC94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68DAB-2746-0F4B-BBD4-1769869D2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B408-53C9-1446-B5DA-CE036F70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4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016FF-1C7F-444D-9D7C-ABFA7F5FF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02E86A-E536-A741-ABCC-AE7EE1DE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AE04-C0BE-1840-B3B5-4C44925E494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29AD9B-C2E6-C248-818A-A013D4CC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4A6C4-FFCD-F345-A9A4-2122F07E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B408-53C9-1446-B5DA-CE036F70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1D013F-0330-094C-B1C1-4152E5E9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AE04-C0BE-1840-B3B5-4C44925E494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380F88-79E7-6A4B-8671-B8547D56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16305-B5BA-864C-84F3-0AA26C6B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B408-53C9-1446-B5DA-CE036F70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4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CFE70-8A9E-5844-9E60-A5C0285B0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08ACF-15FE-6748-8EF3-DB64678ED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3D963-21DC-1949-9B88-E131711E5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30A14-CF03-1448-9DEB-EC0EECDE2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AE04-C0BE-1840-B3B5-4C44925E494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A72B7-B3BF-D644-9B28-1868E3B30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C7A6A-0444-1D44-BDF4-9B2E34E0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B408-53C9-1446-B5DA-CE036F70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1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2FB41-9146-8A41-B36C-C3721101A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29E257-0AB1-C142-A9B6-BA9559762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E24291-FB91-1248-A5A6-25ED7CEC6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8D3060-7CBA-DE40-B9C2-999E4F9DE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AE04-C0BE-1840-B3B5-4C44925E494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95502-6C2E-F148-8ED4-FC618C50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241DE-E4BC-8B47-9679-F5D5A955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3B408-53C9-1446-B5DA-CE036F70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3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B517B6-15D1-7741-ABE2-7062C2343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72337-E8FD-9843-8F3D-65F8E9D29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541D3-021F-1947-93BF-5A575890D1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0AE04-C0BE-1840-B3B5-4C44925E494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D29C1-B134-5748-B5FE-DCB9A2D72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4ECF5-7A3F-464E-90DA-5644AB182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3B408-53C9-1446-B5DA-CE036F707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7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belfranceducation.fr/etablissemen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www.labelfranceducation.fr/en/etablissements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GLOBE/LANGUAGE%20COORDINATOR/2018-2019/French%20Label/GLOBE%20Label%20FrancE&#769;ducation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Background Fill">
            <a:extLst>
              <a:ext uri="{FF2B5EF4-FFF2-40B4-BE49-F238E27FC236}">
                <a16:creationId xmlns:a16="http://schemas.microsoft.com/office/drawing/2014/main" id="{3C915414-2809-4735-A560-0D5FE6670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7076"/>
            <a:ext cx="121889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2" name="Grid">
            <a:extLst>
              <a:ext uri="{FF2B5EF4-FFF2-40B4-BE49-F238E27FC236}">
                <a16:creationId xmlns:a16="http://schemas.microsoft.com/office/drawing/2014/main" id="{24413201-85BF-4680-A7D4-10CDBD035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038471" cy="6858000"/>
            <a:chOff x="0" y="-12406"/>
            <a:chExt cx="12038471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F819D8C-C8E5-4336-9882-79FBF6555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D732480-09E4-401A-B2D9-E6C662FB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719781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7D8355C-E417-4D36-91FF-2CC1E1FE9F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672683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ADF7267-EAAE-43CE-ACEF-608328FB1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-25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4C901E2-0CDB-4316-B262-3B9E68F335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729498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8F6D31A-084C-4F10-9A8F-A9645DFB71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60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38E09F0-F130-45B5-B0AF-7EF3F0172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684395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69330E2-17DA-4F0D-B377-6E4499C79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513120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3192707-5744-4C77-8CD6-D682F9080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20892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E367A44A-5DD0-43B5-B6DB-1CA3BC5AF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3422784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80809D1-164B-4A0C-84BB-2AC46F3BD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832198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379EC94-3698-4695-8CE7-61DBDF5EE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3538773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755B95C-6A71-4D4F-8F48-B21F893E6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5240042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6099C53A-E394-462E-BF63-1639A8E283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828837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AC427FF-C3BE-45A0-9FB1-A6A4C8C4C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439563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B15D91A-BF52-4704-8F6B-A7C474618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59344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D9241FD-0E0D-409B-A2AF-8F06ACB75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79125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8B3D884-11F6-4FF3-82C2-1C2311451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59890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A15AB342-981A-44B4-846D-B0B2394ACF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038471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72C80E7-0A00-4063-BEE2-6B6B446A4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318688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DDFAF9B-F940-4E8C-905E-31851E6E7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549263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E75405B-4987-4ED0-838B-B550E11C50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72269" y="1609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D23C412-06C7-4364-B5C1-6492A9D36B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90113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E558B2C-BA31-4EF6-AA51-34C38C4FAC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71578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9BF6B7B-33CA-48B1-A1DC-E4917FB89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435730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B91E8E40-9C42-4E16-980F-D9B38872F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4293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B7E3690-D803-4CC7-BA93-B51ACF040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417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9D68F0F-B055-5944-81C5-F9F9D2298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641" y="1359265"/>
            <a:ext cx="4059359" cy="2052776"/>
          </a:xfrm>
        </p:spPr>
        <p:txBody>
          <a:bodyPr anchor="t">
            <a:normAutofit/>
          </a:bodyPr>
          <a:lstStyle/>
          <a:p>
            <a:pPr algn="l"/>
            <a:r>
              <a:rPr lang="en-US" sz="4800"/>
              <a:t>GLOBE Label</a:t>
            </a:r>
            <a:br>
              <a:rPr lang="en-US" sz="4800"/>
            </a:br>
            <a:r>
              <a:rPr lang="en-US" sz="4800"/>
              <a:t>FrancÉducation</a:t>
            </a:r>
          </a:p>
        </p:txBody>
      </p:sp>
      <p:cxnSp>
        <p:nvCxnSpPr>
          <p:cNvPr id="83" name="Straight Connector 73">
            <a:extLst>
              <a:ext uri="{FF2B5EF4-FFF2-40B4-BE49-F238E27FC236}">
                <a16:creationId xmlns:a16="http://schemas.microsoft.com/office/drawing/2014/main" id="{90CA228F-98DF-49C4-9649-32D7199CC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0799" y="1141470"/>
            <a:ext cx="4394753" cy="0"/>
          </a:xfrm>
          <a:prstGeom prst="line">
            <a:avLst/>
          </a:prstGeom>
          <a:ln w="50800" cap="sq">
            <a:solidFill>
              <a:schemeClr val="accent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75">
            <a:extLst>
              <a:ext uri="{FF2B5EF4-FFF2-40B4-BE49-F238E27FC236}">
                <a16:creationId xmlns:a16="http://schemas.microsoft.com/office/drawing/2014/main" id="{88CFF8B8-3307-4301-9C55-AD653CB97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2341" y="1194"/>
            <a:ext cx="5098108" cy="345095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4214F-948B-9742-9F5A-2CEC5CC0F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5210" y="1359266"/>
            <a:ext cx="4794704" cy="1915054"/>
          </a:xfrm>
        </p:spPr>
        <p:txBody>
          <a:bodyPr anchor="t">
            <a:normAutofit/>
          </a:bodyPr>
          <a:lstStyle/>
          <a:p>
            <a:pPr algn="l"/>
            <a:r>
              <a:rPr lang="en-US"/>
              <a:t>Sandra A. Daniel</a:t>
            </a:r>
          </a:p>
          <a:p>
            <a:pPr algn="l"/>
            <a:r>
              <a:rPr lang="en-US"/>
              <a:t>Language Coordinator</a:t>
            </a:r>
          </a:p>
          <a:p>
            <a:pPr algn="l"/>
            <a:r>
              <a:rPr lang="en-US"/>
              <a:t>March 30, 2020</a:t>
            </a:r>
          </a:p>
        </p:txBody>
      </p:sp>
      <p:cxnSp>
        <p:nvCxnSpPr>
          <p:cNvPr id="85" name="Straight Connector 77">
            <a:extLst>
              <a:ext uri="{FF2B5EF4-FFF2-40B4-BE49-F238E27FC236}">
                <a16:creationId xmlns:a16="http://schemas.microsoft.com/office/drawing/2014/main" id="{7402C108-E90C-451C-8088-C590273B5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359159" y="1154918"/>
            <a:ext cx="5061191" cy="0"/>
          </a:xfrm>
          <a:prstGeom prst="line">
            <a:avLst/>
          </a:prstGeom>
          <a:ln w="25400" cap="sq">
            <a:solidFill>
              <a:schemeClr val="accent5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olor">
            <a:extLst>
              <a:ext uri="{FF2B5EF4-FFF2-40B4-BE49-F238E27FC236}">
                <a16:creationId xmlns:a16="http://schemas.microsoft.com/office/drawing/2014/main" id="{D665D759-2DF8-4D47-8386-4BA28901A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7704" y="147451"/>
            <a:ext cx="685800" cy="6586489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7852006-8237-E347-A975-856E189D3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29" y="5221324"/>
            <a:ext cx="3364053" cy="1480182"/>
          </a:xfrm>
          <a:prstGeom prst="rect">
            <a:avLst/>
          </a:prstGeom>
        </p:spPr>
      </p:pic>
      <p:pic>
        <p:nvPicPr>
          <p:cNvPr id="6" name="Picture 5" descr="A black sign with white text&#10;&#10;Description automatically generated">
            <a:extLst>
              <a:ext uri="{FF2B5EF4-FFF2-40B4-BE49-F238E27FC236}">
                <a16:creationId xmlns:a16="http://schemas.microsoft.com/office/drawing/2014/main" id="{B240F2C9-6107-244C-AE87-FED12BD8A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6653" y="3558257"/>
            <a:ext cx="3165752" cy="3157838"/>
          </a:xfrm>
          <a:prstGeom prst="rect">
            <a:avLst/>
          </a:prstGeom>
        </p:spPr>
      </p:pic>
      <p:pic>
        <p:nvPicPr>
          <p:cNvPr id="7" name="Picture 6" descr="A picture containing meter&#10;&#10;Description automatically generated">
            <a:extLst>
              <a:ext uri="{FF2B5EF4-FFF2-40B4-BE49-F238E27FC236}">
                <a16:creationId xmlns:a16="http://schemas.microsoft.com/office/drawing/2014/main" id="{8AD5177E-1E01-A047-86D1-0790B18615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0844" y="3649436"/>
            <a:ext cx="3340468" cy="306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1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787C549-66DE-4718-9D45-816599251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592824" cy="3233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24A1A6-50CD-474D-8EAC-862C8176F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55591"/>
            <a:ext cx="4929352" cy="2315616"/>
          </a:xfrm>
        </p:spPr>
        <p:txBody>
          <a:bodyPr>
            <a:normAutofit/>
          </a:bodyPr>
          <a:lstStyle/>
          <a:p>
            <a:r>
              <a:rPr lang="en-US" sz="4600"/>
              <a:t>Agenda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AB21C4D-C8DB-45E4-8B45-1A73A188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408C67FF-5706-4C08-9DF4-D3E2EF7F61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90AE6FAF-1DDD-40E6-8128-2B5DD1464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3E186F0A-23FB-4FB4-8C95-4C6A6F483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D183081B-2F31-48CC-A297-BA0C06A744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BC6A5254-D4C3-478C-B4E0-73D3642DBE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41974FE2-7080-4C99-A4E6-3E15D4B28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7C843590-9C15-4DFA-9178-8A943EF622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3506696A-3D1F-450D-96A0-B59B7BBE3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6D2546D9-69E1-4D75-8E64-886207813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865383D5-D060-4DBD-82E9-14902BD82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70242239-3409-460D-BA74-ADF2AFD4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4F02255D-DBCA-4E02-8376-8A374688DE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343BABB3-0280-4F53-A4A9-54ED96AB29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2824031E-D05D-4B6C-A900-28D70C7374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96B0A62E-B7B0-475C-B1FF-989CDB45E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D62DF221-DFF7-4614-8983-8B7C47034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4E544155-BC32-4013-9135-149E30150C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1DD4153E-E8EE-4D47-8FF6-926EBB23FE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6834F1B0-119E-4A62-A22F-79C5AEEE3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4C90783-5CC9-4855-A633-D3D3B900D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606971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A4B0A-C39A-EE48-92AE-5F6FD89AA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101" y="521207"/>
            <a:ext cx="4496426" cy="5957789"/>
          </a:xfrm>
        </p:spPr>
        <p:txBody>
          <a:bodyPr anchor="ctr">
            <a:normAutofit/>
          </a:bodyPr>
          <a:lstStyle/>
          <a:p>
            <a:r>
              <a:rPr lang="en-US" sz="2200" dirty="0"/>
              <a:t>What is the French Label?</a:t>
            </a:r>
          </a:p>
          <a:p>
            <a:r>
              <a:rPr lang="en-US" sz="2200" dirty="0"/>
              <a:t>Requirements </a:t>
            </a:r>
          </a:p>
          <a:p>
            <a:r>
              <a:rPr lang="en-US" sz="2200" dirty="0"/>
              <a:t>Benefits and Awards</a:t>
            </a:r>
          </a:p>
        </p:txBody>
      </p:sp>
      <p:pic>
        <p:nvPicPr>
          <p:cNvPr id="7" name="Picture 6" descr="A picture containing meter&#10;&#10;Description automatically generated">
            <a:extLst>
              <a:ext uri="{FF2B5EF4-FFF2-40B4-BE49-F238E27FC236}">
                <a16:creationId xmlns:a16="http://schemas.microsoft.com/office/drawing/2014/main" id="{10D1D19B-1896-0A4C-BF6D-0A08E752C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452" y="3327247"/>
            <a:ext cx="3841862" cy="352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843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38B1E8D-ABD1-4FF3-ADD5-341EB78A46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401626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3A4721F-AAFC-4D23-AE73-EFE60B518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9D344419-63C8-4E11-A45F-B99472229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FF9F1968-AC54-4318-AAF7-096C782767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E7012065-266F-4029-B4B7-FD7BC243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1B3FB1FF-9294-4753-A701-5F1A60DAA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47BF0361-A460-41A8-B8AB-AA8CB2977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D142FDE5-66C9-4994-8FE9-C38138C1E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68C08111-D16C-4AF8-8239-E0193D23E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75650E11-87AF-4EE8-A42B-B909954F3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9E0A44C1-AC53-45E1-A8E0-8A0387A19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F68D9D35-80B3-48D4-AF42-576CE1CBC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EB86BBF3-73C2-48FA-814D-63DAC0A629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D5377DFB-9945-4165-89F7-F81A63E26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F43006E3-CBDD-4372-AEB8-ED4A061BA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73DE5F40-81CC-4D38-B274-E3A814ACD0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6CA7898E-913F-4C9B-B6ED-EE888B0B3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46864CF9-17C6-4128-8D51-654698352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EE990D4-BCBB-42D6-98B2-BCE926B5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119FAE8A-261B-4451-BBDF-B75E89B10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5533D948-166C-481D-B8EC-B82502937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0A2CD0AD-F324-43BF-B854-F23D445E9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0C8DC-B5EC-E74C-A614-E20FC526A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1498" y="416689"/>
            <a:ext cx="4956806" cy="2609315"/>
          </a:xfrm>
        </p:spPr>
        <p:txBody>
          <a:bodyPr anchor="ctr">
            <a:normAutofit/>
          </a:bodyPr>
          <a:lstStyle/>
          <a:p>
            <a:r>
              <a:rPr lang="en-US" sz="1100" dirty="0"/>
              <a:t>Launched in 2012 </a:t>
            </a:r>
            <a:r>
              <a:rPr lang="en-US" sz="1100" b="1" dirty="0"/>
              <a:t>"</a:t>
            </a:r>
            <a:r>
              <a:rPr lang="en-US" sz="1100" b="1" dirty="0" err="1"/>
              <a:t>LabelFrancÉducation</a:t>
            </a:r>
            <a:r>
              <a:rPr lang="en-US" sz="1100" b="1" dirty="0"/>
              <a:t>"</a:t>
            </a:r>
            <a:r>
              <a:rPr lang="en-US" sz="1100" dirty="0"/>
              <a:t> seal is granted to schools promoting French language and culture as part of their specific curriculum. </a:t>
            </a:r>
          </a:p>
          <a:p>
            <a:r>
              <a:rPr lang="en-US" sz="1100" dirty="0"/>
              <a:t>"</a:t>
            </a:r>
            <a:r>
              <a:rPr lang="en-US" sz="1100" dirty="0" err="1"/>
              <a:t>LabelFrancÉducation</a:t>
            </a:r>
            <a:r>
              <a:rPr lang="en-US" sz="1100" dirty="0"/>
              <a:t>" recognizes public or private schools that offer students </a:t>
            </a:r>
            <a:r>
              <a:rPr lang="en-US" sz="1100" i="1" dirty="0"/>
              <a:t>enhanced</a:t>
            </a:r>
            <a:r>
              <a:rPr lang="en-US" sz="1100" dirty="0"/>
              <a:t> French instruction in language and content.</a:t>
            </a:r>
          </a:p>
          <a:p>
            <a:r>
              <a:rPr lang="en-US" sz="1100" dirty="0"/>
              <a:t> "</a:t>
            </a:r>
            <a:r>
              <a:rPr lang="en-US" sz="1100" dirty="0" err="1"/>
              <a:t>LabelFrancÉducation</a:t>
            </a:r>
            <a:r>
              <a:rPr lang="en-US" sz="1100" dirty="0"/>
              <a:t>" promotes outstanding education in French among students and parents.</a:t>
            </a:r>
          </a:p>
          <a:p>
            <a:r>
              <a:rPr lang="en-US" sz="1100" dirty="0"/>
              <a:t>"</a:t>
            </a:r>
            <a:r>
              <a:rPr lang="en-US" sz="1100" dirty="0" err="1"/>
              <a:t>LabelFrancÉducation</a:t>
            </a:r>
            <a:r>
              <a:rPr lang="en-US" sz="1100" dirty="0"/>
              <a:t>" is granted by the French Ministry of Foreign Affairs, French Ministries of Foreign Affairs and Education, the Agency for French Education Abroad, the French institute, and Mission </a:t>
            </a:r>
            <a:r>
              <a:rPr lang="en-US" sz="1100" dirty="0" err="1"/>
              <a:t>Laïque</a:t>
            </a:r>
            <a:r>
              <a:rPr lang="en-US" sz="1100" dirty="0"/>
              <a:t> </a:t>
            </a:r>
            <a:r>
              <a:rPr lang="en-US" sz="1100" dirty="0" err="1"/>
              <a:t>Française</a:t>
            </a:r>
            <a:r>
              <a:rPr lang="en-US" sz="1100" dirty="0"/>
              <a:t>.</a:t>
            </a:r>
          </a:p>
          <a:p>
            <a:r>
              <a:rPr lang="en-US" sz="1100" dirty="0"/>
              <a:t>395</a:t>
            </a:r>
            <a:r>
              <a:rPr lang="en-US" sz="1100" dirty="0">
                <a:hlinkClick r:id="rId3"/>
              </a:rPr>
              <a:t> schools</a:t>
            </a:r>
            <a:r>
              <a:rPr lang="en-US" sz="1100" dirty="0"/>
              <a:t> from all over the world have received the "</a:t>
            </a:r>
            <a:r>
              <a:rPr lang="en-US" sz="1100" dirty="0" err="1"/>
              <a:t>LabelFrancÉducation</a:t>
            </a:r>
            <a:r>
              <a:rPr lang="en-US" sz="1100" dirty="0"/>
              <a:t>" seal.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knife&#10;&#10;Description automatically generated">
            <a:extLst>
              <a:ext uri="{FF2B5EF4-FFF2-40B4-BE49-F238E27FC236}">
                <a16:creationId xmlns:a16="http://schemas.microsoft.com/office/drawing/2014/main" id="{1EB0EFFE-70BF-2848-8940-6912C9C96C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971" y="4441322"/>
            <a:ext cx="6357834" cy="1001359"/>
          </a:xfrm>
          <a:prstGeom prst="rect">
            <a:avLst/>
          </a:prstGeom>
        </p:spPr>
      </p:pic>
      <p:pic>
        <p:nvPicPr>
          <p:cNvPr id="9" name="Picture 8" descr="A close up of a map&#10;&#10;Description automatically generated">
            <a:hlinkClick r:id="rId5"/>
            <a:extLst>
              <a:ext uri="{FF2B5EF4-FFF2-40B4-BE49-F238E27FC236}">
                <a16:creationId xmlns:a16="http://schemas.microsoft.com/office/drawing/2014/main" id="{1B747BB5-6663-7344-9129-AEFB93AC76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3880" y="3369609"/>
            <a:ext cx="4305161" cy="332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68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CC1125-332A-864E-AA38-B280BCC44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57634"/>
            <a:ext cx="3685504" cy="41239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Requirements</a:t>
            </a:r>
          </a:p>
        </p:txBody>
      </p:sp>
      <p:pic>
        <p:nvPicPr>
          <p:cNvPr id="5" name="Content Placeholder 4" descr="A screenshot of a cell phon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04A4F6FB-2706-E641-A077-3AF5381C64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r="-2" b="14228"/>
          <a:stretch/>
        </p:blipFill>
        <p:spPr>
          <a:xfrm>
            <a:off x="4644321" y="10"/>
            <a:ext cx="755599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4472"/>
            <a:ext cx="5291468" cy="14904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00B602F-D8C3-4DD5-B8F5-0212B54C6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050133"/>
            <a:ext cx="232963" cy="1340860"/>
            <a:chOff x="56167" y="2050133"/>
            <a:chExt cx="232963" cy="1340860"/>
          </a:xfrm>
        </p:grpSpPr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5DECCEC3-7216-4C06-A18A-8E7E3F11F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61989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297654B9-956B-45A2-BCFF-C3B8D2A0D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61989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E43A9188-A250-45B3-92C6-7B82B99A4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47777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18F65A8A-D202-4171-B8B1-A5F871C2F0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47777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4C61AD47-E0FE-4269-870C-4EA6432EA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33566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E3CE99F8-5874-42F1-9117-802AF9130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33566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52B0AAFE-2068-4330-B622-F495F6D355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19355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D71F60FA-8132-4A8C-8A25-AA12DB1EB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19355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ADBA8AF1-9973-4BF1-A758-89E5E5B41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05143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6712147C-1C59-44C2-AC2C-A7A2008BD6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05143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F4BD0FA2-8F4E-4E28-A91D-584FE197C5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330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3AA1D0D4-C9A8-4316-BB42-7C3D872549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0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BD3E342F-986B-4ED7-840A-6638E1C93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188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5CE8FBB8-BEA6-4B17-B401-A426E7463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8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D5694FEE-ED72-4808-9F69-1491B359D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3046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F6E7FB6-3CBD-489B-B4E4-A69C2D5F4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6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FB1F7333-7CE1-4BA9-A9D3-33CE2697C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904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4458ECA0-C373-47DC-AC47-E90615A43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2">
              <a:extLst>
                <a:ext uri="{FF2B5EF4-FFF2-40B4-BE49-F238E27FC236}">
                  <a16:creationId xmlns:a16="http://schemas.microsoft.com/office/drawing/2014/main" id="{31AD3723-A525-44C9-A1D4-8D540C5923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600" y="27620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59">
              <a:extLst>
                <a:ext uri="{FF2B5EF4-FFF2-40B4-BE49-F238E27FC236}">
                  <a16:creationId xmlns:a16="http://schemas.microsoft.com/office/drawing/2014/main" id="{71C422B5-B1F4-4725-A106-ACF8DCB28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0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5852160" cy="3566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2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38B1E8D-ABD1-4FF3-ADD5-341EB78A46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401626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839CC-DD82-C14F-A596-820666C7D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79927"/>
            <a:ext cx="4685512" cy="2103120"/>
          </a:xfrm>
        </p:spPr>
        <p:txBody>
          <a:bodyPr>
            <a:normAutofit/>
          </a:bodyPr>
          <a:lstStyle/>
          <a:p>
            <a:r>
              <a:rPr lang="en-US" sz="3600"/>
              <a:t>Benefits and Awards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3A4721F-AAFC-4D23-AE73-EFE60B518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9D344419-63C8-4E11-A45F-B99472229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FF9F1968-AC54-4318-AAF7-096C782767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E7012065-266F-4029-B4B7-FD7BC2432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1B3FB1FF-9294-4753-A701-5F1A60DAA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47BF0361-A460-41A8-B8AB-AA8CB2977E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D142FDE5-66C9-4994-8FE9-C38138C1E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68C08111-D16C-4AF8-8239-E0193D23E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75650E11-87AF-4EE8-A42B-B909954F3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9E0A44C1-AC53-45E1-A8E0-8A0387A19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F68D9D35-80B3-48D4-AF42-576CE1CBC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EB86BBF3-73C2-48FA-814D-63DAC0A629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D5377DFB-9945-4165-89F7-F81A63E26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F43006E3-CBDD-4372-AEB8-ED4A061BA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73DE5F40-81CC-4D38-B274-E3A814ACD0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CA7898E-913F-4C9B-B6ED-EE888B0B3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46864CF9-17C6-4128-8D51-6546983525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1EE990D4-BCBB-42D6-98B2-BCE926B5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119FAE8A-261B-4451-BBDF-B75E89B10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5533D948-166C-481D-B8EC-B82502937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0A2CD0AD-F324-43BF-B854-F23D445E9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A0F0E-47F3-CF40-AB0B-17FAADC7A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1498" y="416689"/>
            <a:ext cx="4956806" cy="2609315"/>
          </a:xfrm>
        </p:spPr>
        <p:txBody>
          <a:bodyPr anchor="ctr">
            <a:normAutofit/>
          </a:bodyPr>
          <a:lstStyle/>
          <a:p>
            <a:r>
              <a:rPr lang="en-US" sz="1800"/>
              <a:t>International </a:t>
            </a:r>
            <a:r>
              <a:rPr lang="en-US" sz="1800" dirty="0"/>
              <a:t>recognition for outstanding French education</a:t>
            </a:r>
          </a:p>
          <a:p>
            <a:r>
              <a:rPr lang="en-US" sz="1800" dirty="0"/>
              <a:t>French Ministry of Education database</a:t>
            </a:r>
          </a:p>
          <a:p>
            <a:r>
              <a:rPr lang="en-US" sz="1800" dirty="0"/>
              <a:t>Access to French academic resources for teaching, partnership for recruitment of high-quality French teachers and assistants, and cultural events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573862D-1F29-E144-90F0-A74D39B10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278" y="3862046"/>
            <a:ext cx="5320145" cy="2340862"/>
          </a:xfrm>
          <a:prstGeom prst="rect">
            <a:avLst/>
          </a:prstGeom>
        </p:spPr>
      </p:pic>
      <p:pic>
        <p:nvPicPr>
          <p:cNvPr id="6" name="Picture 5" descr="A picture containing meter&#10;&#10;Description automatically generated">
            <a:extLst>
              <a:ext uri="{FF2B5EF4-FFF2-40B4-BE49-F238E27FC236}">
                <a16:creationId xmlns:a16="http://schemas.microsoft.com/office/drawing/2014/main" id="{951BDC2C-3111-8144-8621-7A44EAB5A6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5122" y="3369609"/>
            <a:ext cx="3622678" cy="332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6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163</Words>
  <Application>Microsoft Office PowerPoint</Application>
  <PresentationFormat>Widescreen</PresentationFormat>
  <Paragraphs>33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GLOBE Label FrancÉducation</vt:lpstr>
      <vt:lpstr>Agenda</vt:lpstr>
      <vt:lpstr>PowerPoint Presentation</vt:lpstr>
      <vt:lpstr>Requirements</vt:lpstr>
      <vt:lpstr>Benefits and Awards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GLOBE Label FrancÉducation</dc:title>
  <dc:creator>Sandra Daniel</dc:creator>
  <cp:lastModifiedBy>Holder, Kevin</cp:lastModifiedBy>
  <cp:revision>6</cp:revision>
  <dcterms:created xsi:type="dcterms:W3CDTF">2020-03-20T23:24:31Z</dcterms:created>
  <dcterms:modified xsi:type="dcterms:W3CDTF">2020-03-28T20:41:56Z</dcterms:modified>
</cp:coreProperties>
</file>