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8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7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4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CECD-E598-454C-BB00-82851D8C29A5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028" y="385010"/>
            <a:ext cx="6692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Globe Academy – Finance Committee - Agenda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13426"/>
              </p:ext>
            </p:extLst>
          </p:nvPr>
        </p:nvGraphicFramePr>
        <p:xfrm>
          <a:off x="1560363" y="1836197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8862">
                  <a:extLst>
                    <a:ext uri="{9D8B030D-6E8A-4147-A177-3AD203B41FA5}">
                      <a16:colId xmlns:a16="http://schemas.microsoft.com/office/drawing/2014/main" val="3359797223"/>
                    </a:ext>
                  </a:extLst>
                </a:gridCol>
                <a:gridCol w="1449138">
                  <a:extLst>
                    <a:ext uri="{9D8B030D-6E8A-4147-A177-3AD203B41FA5}">
                      <a16:colId xmlns:a16="http://schemas.microsoft.com/office/drawing/2014/main" val="2291807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2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Financial Statements</a:t>
                      </a:r>
                      <a:r>
                        <a:rPr lang="en-US" baseline="0" dirty="0"/>
                        <a:t> – FY2020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3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FY2021</a:t>
                      </a:r>
                      <a:r>
                        <a:rPr lang="en-US" baseline="0" dirty="0"/>
                        <a:t> Budget Timeline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8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51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5554"/>
              </p:ext>
            </p:extLst>
          </p:nvPr>
        </p:nvGraphicFramePr>
        <p:xfrm>
          <a:off x="2241756" y="1189704"/>
          <a:ext cx="7511843" cy="4733290"/>
        </p:xfrm>
        <a:graphic>
          <a:graphicData uri="http://schemas.openxmlformats.org/drawingml/2006/table">
            <a:tbl>
              <a:tblPr/>
              <a:tblGrid>
                <a:gridCol w="344458">
                  <a:extLst>
                    <a:ext uri="{9D8B030D-6E8A-4147-A177-3AD203B41FA5}">
                      <a16:colId xmlns:a16="http://schemas.microsoft.com/office/drawing/2014/main" val="354049950"/>
                    </a:ext>
                  </a:extLst>
                </a:gridCol>
                <a:gridCol w="198726">
                  <a:extLst>
                    <a:ext uri="{9D8B030D-6E8A-4147-A177-3AD203B41FA5}">
                      <a16:colId xmlns:a16="http://schemas.microsoft.com/office/drawing/2014/main" val="261419559"/>
                    </a:ext>
                  </a:extLst>
                </a:gridCol>
                <a:gridCol w="211974">
                  <a:extLst>
                    <a:ext uri="{9D8B030D-6E8A-4147-A177-3AD203B41FA5}">
                      <a16:colId xmlns:a16="http://schemas.microsoft.com/office/drawing/2014/main" val="224959749"/>
                    </a:ext>
                  </a:extLst>
                </a:gridCol>
                <a:gridCol w="225224">
                  <a:extLst>
                    <a:ext uri="{9D8B030D-6E8A-4147-A177-3AD203B41FA5}">
                      <a16:colId xmlns:a16="http://schemas.microsoft.com/office/drawing/2014/main" val="853772227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105868813"/>
                    </a:ext>
                  </a:extLst>
                </a:gridCol>
                <a:gridCol w="1351337">
                  <a:extLst>
                    <a:ext uri="{9D8B030D-6E8A-4147-A177-3AD203B41FA5}">
                      <a16:colId xmlns:a16="http://schemas.microsoft.com/office/drawing/2014/main" val="632573320"/>
                    </a:ext>
                  </a:extLst>
                </a:gridCol>
                <a:gridCol w="861146">
                  <a:extLst>
                    <a:ext uri="{9D8B030D-6E8A-4147-A177-3AD203B41FA5}">
                      <a16:colId xmlns:a16="http://schemas.microsoft.com/office/drawing/2014/main" val="3708005204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4293810577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625828342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333841921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1487692000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2753084430"/>
                    </a:ext>
                  </a:extLst>
                </a:gridCol>
                <a:gridCol w="251720">
                  <a:extLst>
                    <a:ext uri="{9D8B030D-6E8A-4147-A177-3AD203B41FA5}">
                      <a16:colId xmlns:a16="http://schemas.microsoft.com/office/drawing/2014/main" val="3712640352"/>
                    </a:ext>
                  </a:extLst>
                </a:gridCol>
                <a:gridCol w="251720">
                  <a:extLst>
                    <a:ext uri="{9D8B030D-6E8A-4147-A177-3AD203B41FA5}">
                      <a16:colId xmlns:a16="http://schemas.microsoft.com/office/drawing/2014/main" val="2855551715"/>
                    </a:ext>
                  </a:extLst>
                </a:gridCol>
              </a:tblGrid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125296"/>
                  </a:ext>
                </a:extLst>
              </a:tr>
              <a:tr h="227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Globe Academy Financial Statement FY 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7424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(Figures in '000s unless otherwise stated)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21397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- Budget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23169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Y/Y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879871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443445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88030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-$544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71323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$3,921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55346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Pupil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77111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and Improvement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0613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Administration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12086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Administration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3407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Services-Business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2918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 &amp; Oper-Plant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-$381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125893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Fundraising Activities-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4846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Nutrition Program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8965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 Operations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-$114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14822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537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 Income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622727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 Expenses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108448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849649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4235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0652" y="240631"/>
            <a:ext cx="8441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Globe Academy – Finance Committee –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275085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652" y="240631"/>
            <a:ext cx="885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Globe Academy – Finance Committee – FY2021 Budget Timeline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185" y="900501"/>
            <a:ext cx="10676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We are still assessing the impact of the COVID-19 pandemic in the school’s budget timeline but so far no changes have been made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 would have the preliminary budget for approval by the April BOD’s 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Public Budget meeting between April’s and May’s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Final Budget by the May BOD’s meeting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08464"/>
              </p:ext>
            </p:extLst>
          </p:nvPr>
        </p:nvGraphicFramePr>
        <p:xfrm>
          <a:off x="356138" y="2543693"/>
          <a:ext cx="11492561" cy="2697360"/>
        </p:xfrm>
        <a:graphic>
          <a:graphicData uri="http://schemas.openxmlformats.org/drawingml/2006/table">
            <a:tbl>
              <a:tblPr/>
              <a:tblGrid>
                <a:gridCol w="2569337">
                  <a:extLst>
                    <a:ext uri="{9D8B030D-6E8A-4147-A177-3AD203B41FA5}">
                      <a16:colId xmlns:a16="http://schemas.microsoft.com/office/drawing/2014/main" val="2107213505"/>
                    </a:ext>
                  </a:extLst>
                </a:gridCol>
                <a:gridCol w="479146">
                  <a:extLst>
                    <a:ext uri="{9D8B030D-6E8A-4147-A177-3AD203B41FA5}">
                      <a16:colId xmlns:a16="http://schemas.microsoft.com/office/drawing/2014/main" val="788878903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415190200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2141224044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2356306022"/>
                    </a:ext>
                  </a:extLst>
                </a:gridCol>
                <a:gridCol w="479146">
                  <a:extLst>
                    <a:ext uri="{9D8B030D-6E8A-4147-A177-3AD203B41FA5}">
                      <a16:colId xmlns:a16="http://schemas.microsoft.com/office/drawing/2014/main" val="4184250790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1361244883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1686352558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1002272155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3695235743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516349492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410845996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226584387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1089193764"/>
                    </a:ext>
                  </a:extLst>
                </a:gridCol>
                <a:gridCol w="479146">
                  <a:extLst>
                    <a:ext uri="{9D8B030D-6E8A-4147-A177-3AD203B41FA5}">
                      <a16:colId xmlns:a16="http://schemas.microsoft.com/office/drawing/2014/main" val="3418619060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3956841783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3494824663"/>
                    </a:ext>
                  </a:extLst>
                </a:gridCol>
                <a:gridCol w="534699">
                  <a:extLst>
                    <a:ext uri="{9D8B030D-6E8A-4147-A177-3AD203B41FA5}">
                      <a16:colId xmlns:a16="http://schemas.microsoft.com/office/drawing/2014/main" val="3296237582"/>
                    </a:ext>
                  </a:extLst>
                </a:gridCol>
              </a:tblGrid>
              <a:tr h="13224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" marR="4560" marT="45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4560" marR="4560" marT="45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497065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" marR="4560" marT="456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2/9/2020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2/16/2020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2/23/2020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3/8/2020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3/15/2020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3/22/2020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3/29/2020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4/5/2020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4/12/2020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4/19/2020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4/26/2020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5/10/2020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5/17/2020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5/24/2020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38869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0" marR="4560" marT="456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2/8/2020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2/15/2020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2/22/2020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2/29/2020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3/7/2020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3/14/2020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3/21/2020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3/28/2020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4/4/2020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4/11/2020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4/18/2020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4/25/2020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5/9/2020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5/16/2020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5/23/2020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5/30/2020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087249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of Projected Cost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774359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of Projected Revenue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446772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 / Substraction of projects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624898"/>
                  </a:ext>
                </a:extLst>
              </a:tr>
              <a:tr h="2644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Discussion with the Financial Committee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818220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Budget presented to Board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34385"/>
                  </a:ext>
                </a:extLst>
              </a:tr>
              <a:tr h="2644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Meeting to Discuss Budget and make changes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556067"/>
                  </a:ext>
                </a:extLst>
              </a:tr>
              <a:tr h="132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Budget Approval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60" marR="4560" marT="456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1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26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424</Words>
  <Application>Microsoft Office PowerPoint</Application>
  <PresentationFormat>Widescreen</PresentationFormat>
  <Paragraphs>368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>Boehringer Ingelheim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Pacheco,Luis (AH CustExp) BIAH-US-D</dc:creator>
  <cp:lastModifiedBy>Holder, Kevin</cp:lastModifiedBy>
  <cp:revision>45</cp:revision>
  <cp:lastPrinted>2020-02-18T17:22:08Z</cp:lastPrinted>
  <dcterms:created xsi:type="dcterms:W3CDTF">2020-01-20T16:03:23Z</dcterms:created>
  <dcterms:modified xsi:type="dcterms:W3CDTF">2020-03-28T20:37:17Z</dcterms:modified>
</cp:coreProperties>
</file>