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i0297121\Dropbox\Globe%20Academy%20Finance\Financial%20Reports\Globe%20Financial%20Monthly%20Data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i0297121\Dropbox\Globe%20Academy%20Finance\Financial%20Reports\Globe%20Financial%20Monthly%20Data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'BOD Summary'!$AB$43:$AB$56</cx:f>
        <cx:lvl ptCount="14">
          <cx:pt idx="0">Revenues</cx:pt>
          <cx:pt idx="1">Instruction</cx:pt>
          <cx:pt idx="2">Maint &amp; Oper-Plant Services</cx:pt>
          <cx:pt idx="3">School Administration</cx:pt>
          <cx:pt idx="4">ASP Operations</cx:pt>
          <cx:pt idx="5">General Adminstration</cx:pt>
          <cx:pt idx="6">Pupil Services</cx:pt>
          <cx:pt idx="7">Support Services-Business</cx:pt>
          <cx:pt idx="8">Training and Improvement</cx:pt>
          <cx:pt idx="9">School Nutrition Program</cx:pt>
          <cx:pt idx="10">Debt Services</cx:pt>
          <cx:pt idx="11">Fundraising Activities-</cx:pt>
          <cx:pt idx="12">Other Income (Expense)</cx:pt>
          <cx:pt idx="13">Net Income</cx:pt>
        </cx:lvl>
      </cx:strDim>
      <cx:numDim type="val">
        <cx:f>'BOD Summary'!$AC$43:$AC$56</cx:f>
        <cx:lvl ptCount="14" formatCode="&quot;$&quot;#,##0">
          <cx:pt idx="0">6560.0101100000002</cx:pt>
          <cx:pt idx="1">-3447.5019600000001</cx:pt>
          <cx:pt idx="2">-614.53959999999995</cx:pt>
          <cx:pt idx="3">-564.45242000000007</cx:pt>
          <cx:pt idx="4">-301.26537999999999</cx:pt>
          <cx:pt idx="5">-241.20075000000003</cx:pt>
          <cx:pt idx="6">-207.55636000000004</cx:pt>
          <cx:pt idx="7">-152.26764</cx:pt>
          <cx:pt idx="8">-117.55683999999999</cx:pt>
          <cx:pt idx="9">-79.289339999999996</cx:pt>
          <cx:pt idx="10">-78.050970000000007</cx:pt>
          <cx:pt idx="11">-12.13475</cx:pt>
          <cx:pt idx="12">16.10423999999955</cx:pt>
          <cx:pt idx="13">760.29833999999937</cx:pt>
        </cx:lvl>
      </cx:numDim>
    </cx:data>
  </cx:chartData>
  <cx:chart>
    <cx:title pos="t" align="ctr" overlay="0">
      <cx:tx>
        <cx:txData>
          <cx:v>The Globe Academy - Net Income Waterfall FY2020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 b="1"/>
          </a:pPr>
          <a:r>
            <a:rPr lang="en-US" b="1"/>
            <a:t>The Globe Academy - Net Income Waterfall FY2020</a:t>
          </a:r>
        </a:p>
      </cx:txPr>
    </cx:title>
    <cx:plotArea>
      <cx:plotAreaRegion>
        <cx:series layoutId="waterfall" uniqueId="{00000000-E2E5-4E33-9327-D215542D1965}">
          <cx:tx>
            <cx:txData>
              <cx:f/>
              <cx:v>Net Income</cx:v>
            </cx:txData>
          </cx:tx>
          <cx:dataLabels>
            <cx:numFmt formatCode="&quot;$&quot;#,##0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300"/>
                </a:pPr>
                <a:endParaRPr lang="en-US" sz="1300"/>
              </a:p>
            </cx:txPr>
            <cx:visibility seriesName="0" categoryName="0" value="1"/>
            <cx:separator>, </cx:separator>
          </cx:dataLabels>
          <cx:dataId val="0"/>
          <cx:layoutPr>
            <cx:subtotals>
              <cx:idx val="0"/>
              <cx:idx val="13"/>
            </cx:subtotals>
          </cx:layoutPr>
        </cx:series>
      </cx:plotAreaRegion>
      <cx:axis id="0" hidden="1">
        <cx:catScaling gapWidth="0.430000007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000"/>
            </a:pPr>
            <a:endParaRPr lang="en-US" sz="1000"/>
          </a:p>
        </cx:txPr>
      </cx:axis>
      <cx:axis id="1" hidden="1">
        <cx:valScaling min="-1000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'BOD Summary'!$AA$43:$AA$56</cx:f>
        <cx:lvl ptCount="14">
          <cx:pt idx="0">Revenues</cx:pt>
          <cx:pt idx="1">Instruction</cx:pt>
          <cx:pt idx="2">M &amp; O Plant Services</cx:pt>
          <cx:pt idx="3">School Admin</cx:pt>
          <cx:pt idx="4">ASP Ops</cx:pt>
          <cx:pt idx="5">Gen Admin</cx:pt>
          <cx:pt idx="6">Pupil Services</cx:pt>
          <cx:pt idx="7">Support Services</cx:pt>
          <cx:pt idx="8">Training</cx:pt>
          <cx:pt idx="9">School Nutrition</cx:pt>
          <cx:pt idx="10">Debt</cx:pt>
          <cx:pt idx="11">Fundraising</cx:pt>
          <cx:pt idx="12">Other Income </cx:pt>
          <cx:pt idx="13">Net Income</cx:pt>
        </cx:lvl>
      </cx:strDim>
      <cx:numDim type="val">
        <cx:f>'BOD Summary'!$AG$43:$AG$56</cx:f>
        <cx:lvl ptCount="14" formatCode="0%">
          <cx:pt idx="0">1</cx:pt>
          <cx:pt idx="1">-0.52553302543614522</cx:pt>
          <cx:pt idx="2">-0.093679672697943445</cx:pt>
          <cx:pt idx="3">-0.0860444436113834</cx:pt>
          <cx:pt idx="4">-0.045924529832774903</cx:pt>
          <cx:pt idx="5">-0.036768350346338116</cx:pt>
          <cx:pt idx="6">-0.031639640262688562</cx:pt>
          <cx:pt idx="7">-0.02321149471521165</cx:pt>
          <cx:pt idx="8">-0.017920222382096299</cx:pt>
          <cx:pt idx="9">-0.012086771006516023</cx:pt>
          <cx:pt idx="10">-0.011897995382815043</cx:pt>
          <cx:pt idx="11">-0.001849806600374279</cx:pt>
          <cx:pt idx="12">0.0024549108507394587</cx:pt>
          <cx:pt idx="13">0.11589895857645247</cx:pt>
        </cx:lvl>
      </cx:numDim>
    </cx:data>
  </cx:chartData>
  <cx:chart>
    <cx:plotArea>
      <cx:plotAreaRegion>
        <cx:series layoutId="waterfall" uniqueId="{BDF967BD-9640-4FA4-BB49-26B5FC80C823}">
          <cx:dataLabels>
            <cx:numFmt formatCode="0%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300"/>
                </a:pPr>
                <a:endParaRPr lang="en-US" sz="1300"/>
              </a:p>
            </cx:txPr>
            <cx:visibility seriesName="0" categoryName="0" value="1"/>
            <cx:separator>, </cx:separator>
          </cx:dataLabels>
          <cx:dataId val="0"/>
          <cx:layoutPr>
            <cx:subtotals>
              <cx:idx val="0"/>
              <cx:idx val="13"/>
            </cx:subtotals>
          </cx:layoutPr>
        </cx:series>
      </cx:plotAreaRegion>
      <cx:axis id="0">
        <cx:catScaling gapWidth="0.430000007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/>
            </a:pPr>
            <a:endParaRPr lang="en-US" sz="800"/>
          </a:p>
        </cx:txPr>
      </cx:axis>
      <cx:axis id="1" hidden="1">
        <cx:val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>
                <a:ln>
                  <a:noFill/>
                </a:ln>
              </a:defRPr>
            </a:pPr>
            <a:endParaRPr lang="en-US">
              <a:ln>
                <a:noFill/>
              </a:ln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7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4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CECD-E598-454C-BB00-82851D8C29A5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9DDB-0D22-4F6F-8AA7-6440DFC6E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57017"/>
              </p:ext>
            </p:extLst>
          </p:nvPr>
        </p:nvGraphicFramePr>
        <p:xfrm>
          <a:off x="2241756" y="1189704"/>
          <a:ext cx="7511843" cy="4733290"/>
        </p:xfrm>
        <a:graphic>
          <a:graphicData uri="http://schemas.openxmlformats.org/drawingml/2006/table">
            <a:tbl>
              <a:tblPr/>
              <a:tblGrid>
                <a:gridCol w="344458">
                  <a:extLst>
                    <a:ext uri="{9D8B030D-6E8A-4147-A177-3AD203B41FA5}">
                      <a16:colId xmlns:a16="http://schemas.microsoft.com/office/drawing/2014/main" val="354049950"/>
                    </a:ext>
                  </a:extLst>
                </a:gridCol>
                <a:gridCol w="198726">
                  <a:extLst>
                    <a:ext uri="{9D8B030D-6E8A-4147-A177-3AD203B41FA5}">
                      <a16:colId xmlns:a16="http://schemas.microsoft.com/office/drawing/2014/main" val="261419559"/>
                    </a:ext>
                  </a:extLst>
                </a:gridCol>
                <a:gridCol w="211974">
                  <a:extLst>
                    <a:ext uri="{9D8B030D-6E8A-4147-A177-3AD203B41FA5}">
                      <a16:colId xmlns:a16="http://schemas.microsoft.com/office/drawing/2014/main" val="224959749"/>
                    </a:ext>
                  </a:extLst>
                </a:gridCol>
                <a:gridCol w="225224">
                  <a:extLst>
                    <a:ext uri="{9D8B030D-6E8A-4147-A177-3AD203B41FA5}">
                      <a16:colId xmlns:a16="http://schemas.microsoft.com/office/drawing/2014/main" val="853772227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105868813"/>
                    </a:ext>
                  </a:extLst>
                </a:gridCol>
                <a:gridCol w="1351337">
                  <a:extLst>
                    <a:ext uri="{9D8B030D-6E8A-4147-A177-3AD203B41FA5}">
                      <a16:colId xmlns:a16="http://schemas.microsoft.com/office/drawing/2014/main" val="632573320"/>
                    </a:ext>
                  </a:extLst>
                </a:gridCol>
                <a:gridCol w="861146">
                  <a:extLst>
                    <a:ext uri="{9D8B030D-6E8A-4147-A177-3AD203B41FA5}">
                      <a16:colId xmlns:a16="http://schemas.microsoft.com/office/drawing/2014/main" val="3708005204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4293810577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625828342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333841921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1487692000"/>
                    </a:ext>
                  </a:extLst>
                </a:gridCol>
                <a:gridCol w="635923">
                  <a:extLst>
                    <a:ext uri="{9D8B030D-6E8A-4147-A177-3AD203B41FA5}">
                      <a16:colId xmlns:a16="http://schemas.microsoft.com/office/drawing/2014/main" val="2753084430"/>
                    </a:ext>
                  </a:extLst>
                </a:gridCol>
                <a:gridCol w="251720">
                  <a:extLst>
                    <a:ext uri="{9D8B030D-6E8A-4147-A177-3AD203B41FA5}">
                      <a16:colId xmlns:a16="http://schemas.microsoft.com/office/drawing/2014/main" val="3712640352"/>
                    </a:ext>
                  </a:extLst>
                </a:gridCol>
                <a:gridCol w="251720">
                  <a:extLst>
                    <a:ext uri="{9D8B030D-6E8A-4147-A177-3AD203B41FA5}">
                      <a16:colId xmlns:a16="http://schemas.microsoft.com/office/drawing/2014/main" val="2855551715"/>
                    </a:ext>
                  </a:extLst>
                </a:gridCol>
              </a:tblGrid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125296"/>
                  </a:ext>
                </a:extLst>
              </a:tr>
              <a:tr h="227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Globe Academy Financial Statement FY 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7424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(Figures in '000s unless otherwise stated)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21397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- Budget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23169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Y/Y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879871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443445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88030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-$488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1323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5534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Pupil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77111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and Improvement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0613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Adminstration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1208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Administration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93407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Services-Business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2918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 &amp; Oper-Plant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-$339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125893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Fundraising Activities-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648460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Nutrition Program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89652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 Operations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14822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5376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 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622727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 Expenses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108448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849649"/>
                  </a:ext>
                </a:extLst>
              </a:tr>
              <a:tr h="198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85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3343606590"/>
                  </p:ext>
                </p:extLst>
              </p:nvPr>
            </p:nvGraphicFramePr>
            <p:xfrm>
              <a:off x="2366333" y="764476"/>
              <a:ext cx="7450667" cy="300566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6333" y="764476"/>
                <a:ext cx="7450667" cy="3005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/>
              <p:cNvGraphicFramePr/>
              <p:nvPr>
                <p:extLst>
                  <p:ext uri="{D42A27DB-BD31-4B8C-83A1-F6EECF244321}">
                    <p14:modId xmlns:p14="http://schemas.microsoft.com/office/powerpoint/2010/main" val="2098677877"/>
                  </p:ext>
                </p:extLst>
              </p:nvPr>
            </p:nvGraphicFramePr>
            <p:xfrm>
              <a:off x="2355750" y="3748975"/>
              <a:ext cx="7450667" cy="292206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Chart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5750" y="3748975"/>
                <a:ext cx="7450667" cy="29220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4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195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>Boehringer Ingelheim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Pacheco,Luis (AH CustExp) BIAH-US-D</dc:creator>
  <cp:lastModifiedBy>Kevin Holder</cp:lastModifiedBy>
  <cp:revision>22</cp:revision>
  <dcterms:created xsi:type="dcterms:W3CDTF">2020-01-20T16:03:23Z</dcterms:created>
  <dcterms:modified xsi:type="dcterms:W3CDTF">2020-01-25T01:29:11Z</dcterms:modified>
</cp:coreProperties>
</file>