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5" r:id="rId4"/>
    <p:sldId id="257" r:id="rId5"/>
    <p:sldId id="258" r:id="rId6"/>
    <p:sldId id="259" r:id="rId7"/>
    <p:sldId id="264" r:id="rId8"/>
    <p:sldId id="260" r:id="rId9"/>
    <p:sldId id="261" r:id="rId10"/>
    <p:sldId id="268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7" d="100"/>
          <a:sy n="37" d="100"/>
        </p:scale>
        <p:origin x="154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2019 Math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Beginner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</c:numCache>
            </c:numRef>
          </c:cat>
          <c:val>
            <c:numRef>
              <c:f>Sheet1!$B$2:$B$7</c:f>
              <c:numCache>
                <c:formatCode>0%</c:formatCode>
                <c:ptCount val="6"/>
                <c:pt idx="0" formatCode="0.00%">
                  <c:v>8.0000000000000002E-3</c:v>
                </c:pt>
                <c:pt idx="1">
                  <c:v>0.04</c:v>
                </c:pt>
                <c:pt idx="2" formatCode="0.00%">
                  <c:v>6.9000000000000006E-2</c:v>
                </c:pt>
                <c:pt idx="3" formatCode="0.00%">
                  <c:v>7.0000000000000007E-2</c:v>
                </c:pt>
                <c:pt idx="4" formatCode="0.00%">
                  <c:v>8.5000000000000006E-2</c:v>
                </c:pt>
                <c:pt idx="5" formatCode="0.00%">
                  <c:v>0.13600000000000001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9AF-4D10-BE53-FF13D25B64F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Developing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</c:numCache>
            </c:numRef>
          </c:cat>
          <c:val>
            <c:numRef>
              <c:f>Sheet1!$C$2:$C$7</c:f>
              <c:numCache>
                <c:formatCode>0.00%</c:formatCode>
                <c:ptCount val="6"/>
                <c:pt idx="0">
                  <c:v>0.32</c:v>
                </c:pt>
                <c:pt idx="1">
                  <c:v>0.22</c:v>
                </c:pt>
                <c:pt idx="2">
                  <c:v>0.14000000000000001</c:v>
                </c:pt>
                <c:pt idx="3">
                  <c:v>0.46</c:v>
                </c:pt>
                <c:pt idx="4">
                  <c:v>0.31</c:v>
                </c:pt>
                <c:pt idx="5">
                  <c:v>0.52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9AF-4D10-BE53-FF13D25B64F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Proficient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</c:numCache>
            </c:numRef>
          </c:cat>
          <c:val>
            <c:numRef>
              <c:f>Sheet1!$D$2:$D$7</c:f>
              <c:numCache>
                <c:formatCode>0.00%</c:formatCode>
                <c:ptCount val="6"/>
                <c:pt idx="0">
                  <c:v>0.5</c:v>
                </c:pt>
                <c:pt idx="1">
                  <c:v>0.54</c:v>
                </c:pt>
                <c:pt idx="2">
                  <c:v>0.43</c:v>
                </c:pt>
                <c:pt idx="3">
                  <c:v>0.26800000000000002</c:v>
                </c:pt>
                <c:pt idx="4">
                  <c:v>0.41499999999999998</c:v>
                </c:pt>
                <c:pt idx="5">
                  <c:v>0.29499999999999998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9AF-4D10-BE53-FF13D25B64F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Distinguished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</c:numCache>
            </c:numRef>
          </c:cat>
          <c:val>
            <c:numRef>
              <c:f>Sheet1!$E$2:$E$7</c:f>
              <c:numCache>
                <c:formatCode>0.00%</c:formatCode>
                <c:ptCount val="6"/>
                <c:pt idx="0">
                  <c:v>0.17499999999999999</c:v>
                </c:pt>
                <c:pt idx="1">
                  <c:v>0.2</c:v>
                </c:pt>
                <c:pt idx="2">
                  <c:v>0.38900000000000001</c:v>
                </c:pt>
                <c:pt idx="3" formatCode="General">
                  <c:v>0.19600000000000001</c:v>
                </c:pt>
                <c:pt idx="4">
                  <c:v>0.183</c:v>
                </c:pt>
                <c:pt idx="5">
                  <c:v>4.4999999999999998E-2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9AF-4D10-BE53-FF13D25B64F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63002048"/>
        <c:axId val="163003616"/>
      </c:barChart>
      <c:catAx>
        <c:axId val="163002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GRADE LEVEL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003616"/>
        <c:crosses val="autoZero"/>
        <c:auto val="1"/>
        <c:lblAlgn val="ctr"/>
        <c:lblOffset val="100"/>
        <c:noMultiLvlLbl val="0"/>
      </c:catAx>
      <c:valAx>
        <c:axId val="16300361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Percentage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crossAx val="163002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/>
              <a:t>Students with disabilities</a:t>
            </a:r>
          </a:p>
        </c:rich>
      </c:tx>
      <c:layout>
        <c:manualLayout>
          <c:xMode val="edge"/>
          <c:yMode val="edge"/>
          <c:x val="0.13702660373194978"/>
          <c:y val="2.21402214022140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Beginnner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Non-SWD</c:v>
                </c:pt>
                <c:pt idx="1">
                  <c:v>SWD</c:v>
                </c:pt>
                <c:pt idx="3">
                  <c:v>Non-SWD</c:v>
                </c:pt>
                <c:pt idx="4">
                  <c:v>SWD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 formatCode="0.00%">
                  <c:v>4.2000000000000003E-2</c:v>
                </c:pt>
                <c:pt idx="1">
                  <c:v>0.313</c:v>
                </c:pt>
                <c:pt idx="3" formatCode="0.00%">
                  <c:v>3.4000000000000002E-2</c:v>
                </c:pt>
                <c:pt idx="4" formatCode="0.00%">
                  <c:v>0.28799999999999998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881-4C6D-9F3C-1F9A31A069F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Developing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Non-SWD</c:v>
                </c:pt>
                <c:pt idx="1">
                  <c:v>SWD</c:v>
                </c:pt>
                <c:pt idx="3">
                  <c:v>Non-SWD</c:v>
                </c:pt>
                <c:pt idx="4">
                  <c:v>SWD</c:v>
                </c:pt>
              </c:strCache>
            </c:strRef>
          </c:cat>
          <c:val>
            <c:numRef>
              <c:f>Sheet1!$C$2:$C$6</c:f>
              <c:numCache>
                <c:formatCode>0.00%</c:formatCode>
                <c:ptCount val="5"/>
                <c:pt idx="0">
                  <c:v>0.23</c:v>
                </c:pt>
                <c:pt idx="1">
                  <c:v>0.33300000000000002</c:v>
                </c:pt>
                <c:pt idx="3">
                  <c:v>0.17799999999999999</c:v>
                </c:pt>
                <c:pt idx="4">
                  <c:v>0.254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881-4C6D-9F3C-1F9A31A069F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Proficient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Non-SWD</c:v>
                </c:pt>
                <c:pt idx="1">
                  <c:v>SWD</c:v>
                </c:pt>
                <c:pt idx="3">
                  <c:v>Non-SWD</c:v>
                </c:pt>
                <c:pt idx="4">
                  <c:v>SWD</c:v>
                </c:pt>
              </c:strCache>
            </c:strRef>
          </c:cat>
          <c:val>
            <c:numRef>
              <c:f>Sheet1!$D$2:$D$6</c:f>
              <c:numCache>
                <c:formatCode>0.00%</c:formatCode>
                <c:ptCount val="5"/>
                <c:pt idx="0">
                  <c:v>0.45700000000000002</c:v>
                </c:pt>
                <c:pt idx="1">
                  <c:v>0.33300000000000002</c:v>
                </c:pt>
                <c:pt idx="3">
                  <c:v>0.498</c:v>
                </c:pt>
                <c:pt idx="4">
                  <c:v>0.40699999999999997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881-4C6D-9F3C-1F9A31A069F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Distinguished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Non-SWD</c:v>
                </c:pt>
                <c:pt idx="1">
                  <c:v>SWD</c:v>
                </c:pt>
                <c:pt idx="3">
                  <c:v>Non-SWD</c:v>
                </c:pt>
                <c:pt idx="4">
                  <c:v>SWD</c:v>
                </c:pt>
              </c:strCache>
            </c:strRef>
          </c:cat>
          <c:val>
            <c:numRef>
              <c:f>Sheet1!$E$2:$E$6</c:f>
              <c:numCache>
                <c:formatCode>0.00%</c:formatCode>
                <c:ptCount val="5"/>
                <c:pt idx="0">
                  <c:v>0.27200000000000002</c:v>
                </c:pt>
                <c:pt idx="1">
                  <c:v>2.1000000000000001E-2</c:v>
                </c:pt>
                <c:pt idx="3">
                  <c:v>0.29099999999999998</c:v>
                </c:pt>
                <c:pt idx="4">
                  <c:v>5.0999999999999997E-2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881-4C6D-9F3C-1F9A31A069F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231181536"/>
        <c:axId val="232052984"/>
      </c:barChart>
      <c:catAx>
        <c:axId val="231181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2018 ELA</a:t>
                </a:r>
                <a:r>
                  <a:rPr lang="en-US" baseline="0" dirty="0"/>
                  <a:t>     </a:t>
                </a:r>
                <a:r>
                  <a:rPr lang="en-US" dirty="0"/>
                  <a:t>         2019</a:t>
                </a:r>
                <a:r>
                  <a:rPr lang="en-US" baseline="0" dirty="0"/>
                  <a:t> ELA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2052984"/>
        <c:crosses val="autoZero"/>
        <c:auto val="1"/>
        <c:lblAlgn val="ctr"/>
        <c:lblOffset val="100"/>
        <c:noMultiLvlLbl val="0"/>
      </c:catAx>
      <c:valAx>
        <c:axId val="23205298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PERCENTAGE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crossAx val="231181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/>
              <a:t>Economically</a:t>
            </a:r>
            <a:r>
              <a:rPr lang="en-US" sz="1400" baseline="0" dirty="0"/>
              <a:t> disadvantaged</a:t>
            </a:r>
            <a:endParaRPr lang="en-US" sz="1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Beginner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Non-ED</c:v>
                </c:pt>
                <c:pt idx="1">
                  <c:v>ED</c:v>
                </c:pt>
                <c:pt idx="3">
                  <c:v>Non-ED</c:v>
                </c:pt>
                <c:pt idx="4">
                  <c:v>ED 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5.1999999999999998E-2</c:v>
                </c:pt>
                <c:pt idx="1">
                  <c:v>0.16700000000000001</c:v>
                </c:pt>
                <c:pt idx="3">
                  <c:v>4.9000000000000002E-2</c:v>
                </c:pt>
                <c:pt idx="4">
                  <c:v>0.14000000000000001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7BE-4D3B-8A10-1CB266735C2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Developing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Non-ED</c:v>
                </c:pt>
                <c:pt idx="1">
                  <c:v>ED</c:v>
                </c:pt>
                <c:pt idx="3">
                  <c:v>Non-ED</c:v>
                </c:pt>
                <c:pt idx="4">
                  <c:v>ED </c:v>
                </c:pt>
              </c:strCache>
            </c:strRef>
          </c:cat>
          <c:val>
            <c:numRef>
              <c:f>Sheet1!$C$2:$C$6</c:f>
              <c:numCache>
                <c:formatCode>0.00%</c:formatCode>
                <c:ptCount val="5"/>
                <c:pt idx="0">
                  <c:v>0.32900000000000001</c:v>
                </c:pt>
                <c:pt idx="1">
                  <c:v>0.61099999999999999</c:v>
                </c:pt>
                <c:pt idx="3">
                  <c:v>0.30099999999999999</c:v>
                </c:pt>
                <c:pt idx="4">
                  <c:v>0.52600000000000002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7BE-4D3B-8A10-1CB266735C2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Proficient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Non-ED</c:v>
                </c:pt>
                <c:pt idx="1">
                  <c:v>ED</c:v>
                </c:pt>
                <c:pt idx="3">
                  <c:v>Non-ED</c:v>
                </c:pt>
                <c:pt idx="4">
                  <c:v>ED </c:v>
                </c:pt>
              </c:strCache>
            </c:strRef>
          </c:cat>
          <c:val>
            <c:numRef>
              <c:f>Sheet1!$D$2:$D$6</c:f>
              <c:numCache>
                <c:formatCode>0.00%</c:formatCode>
                <c:ptCount val="5"/>
                <c:pt idx="0">
                  <c:v>0.375</c:v>
                </c:pt>
                <c:pt idx="1">
                  <c:v>0.16700000000000001</c:v>
                </c:pt>
                <c:pt idx="3">
                  <c:v>0.42399999999999999</c:v>
                </c:pt>
                <c:pt idx="4">
                  <c:v>0.28100000000000003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7BE-4D3B-8A10-1CB266735C2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Distinguished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Non-ED</c:v>
                </c:pt>
                <c:pt idx="1">
                  <c:v>ED</c:v>
                </c:pt>
                <c:pt idx="3">
                  <c:v>Non-ED</c:v>
                </c:pt>
                <c:pt idx="4">
                  <c:v>ED </c:v>
                </c:pt>
              </c:strCache>
            </c:strRef>
          </c:cat>
          <c:val>
            <c:numRef>
              <c:f>Sheet1!$E$2:$E$6</c:f>
              <c:numCache>
                <c:formatCode>0.00%</c:formatCode>
                <c:ptCount val="5"/>
                <c:pt idx="0">
                  <c:v>0.24299999999999999</c:v>
                </c:pt>
                <c:pt idx="1">
                  <c:v>5.6000000000000001E-2</c:v>
                </c:pt>
                <c:pt idx="3">
                  <c:v>0.22500000000000001</c:v>
                </c:pt>
                <c:pt idx="4">
                  <c:v>5.2999999999999999E-2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7BE-4D3B-8A10-1CB266735C2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232053768"/>
        <c:axId val="232054160"/>
      </c:barChart>
      <c:catAx>
        <c:axId val="232053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2018 MATH              2019 MATH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2054160"/>
        <c:crosses val="autoZero"/>
        <c:auto val="1"/>
        <c:lblAlgn val="ctr"/>
        <c:lblOffset val="100"/>
        <c:noMultiLvlLbl val="0"/>
      </c:catAx>
      <c:valAx>
        <c:axId val="23205416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PERCENTAGE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crossAx val="232053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/>
              <a:t>Economically</a:t>
            </a:r>
            <a:r>
              <a:rPr lang="en-US" sz="1400" baseline="0" dirty="0"/>
              <a:t> disadvantaged</a:t>
            </a:r>
            <a:endParaRPr lang="en-US" sz="1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Beginner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Non-ED</c:v>
                </c:pt>
                <c:pt idx="1">
                  <c:v>ED</c:v>
                </c:pt>
                <c:pt idx="3">
                  <c:v>Non-ED</c:v>
                </c:pt>
                <c:pt idx="4">
                  <c:v>ED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5.5E-2</c:v>
                </c:pt>
                <c:pt idx="1">
                  <c:v>0.27800000000000002</c:v>
                </c:pt>
                <c:pt idx="3">
                  <c:v>5.2999999999999999E-2</c:v>
                </c:pt>
                <c:pt idx="4">
                  <c:v>0.158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624-4CB3-9600-36A46E93531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Developing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Non-ED</c:v>
                </c:pt>
                <c:pt idx="1">
                  <c:v>ED</c:v>
                </c:pt>
                <c:pt idx="3">
                  <c:v>Non-ED</c:v>
                </c:pt>
                <c:pt idx="4">
                  <c:v>ED</c:v>
                </c:pt>
              </c:strCache>
            </c:strRef>
          </c:cat>
          <c:val>
            <c:numRef>
              <c:f>Sheet1!$C$2:$C$6</c:f>
              <c:numCache>
                <c:formatCode>0.00%</c:formatCode>
                <c:ptCount val="5"/>
                <c:pt idx="0">
                  <c:v>0.23100000000000001</c:v>
                </c:pt>
                <c:pt idx="1">
                  <c:v>0.36099999999999999</c:v>
                </c:pt>
                <c:pt idx="3">
                  <c:v>0.16500000000000001</c:v>
                </c:pt>
                <c:pt idx="4">
                  <c:v>0.35099999999999998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624-4CB3-9600-36A46E93531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Proficient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Non-ED</c:v>
                </c:pt>
                <c:pt idx="1">
                  <c:v>ED</c:v>
                </c:pt>
                <c:pt idx="3">
                  <c:v>Non-ED</c:v>
                </c:pt>
                <c:pt idx="4">
                  <c:v>ED</c:v>
                </c:pt>
              </c:strCache>
            </c:strRef>
          </c:cat>
          <c:val>
            <c:numRef>
              <c:f>Sheet1!$D$2:$D$6</c:f>
              <c:numCache>
                <c:formatCode>0.00%</c:formatCode>
                <c:ptCount val="5"/>
                <c:pt idx="0">
                  <c:v>0.45800000000000002</c:v>
                </c:pt>
                <c:pt idx="1">
                  <c:v>0.27800000000000002</c:v>
                </c:pt>
                <c:pt idx="3">
                  <c:v>0.5</c:v>
                </c:pt>
                <c:pt idx="4">
                  <c:v>0.38600000000000001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624-4CB3-9600-36A46E93531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Distinguished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Non-ED</c:v>
                </c:pt>
                <c:pt idx="1">
                  <c:v>ED</c:v>
                </c:pt>
                <c:pt idx="3">
                  <c:v>Non-ED</c:v>
                </c:pt>
                <c:pt idx="4">
                  <c:v>ED</c:v>
                </c:pt>
              </c:strCache>
            </c:strRef>
          </c:cat>
          <c:val>
            <c:numRef>
              <c:f>Sheet1!$E$2:$E$6</c:f>
              <c:numCache>
                <c:formatCode>0.00%</c:formatCode>
                <c:ptCount val="5"/>
                <c:pt idx="0">
                  <c:v>0.255</c:v>
                </c:pt>
                <c:pt idx="1">
                  <c:v>8.3000000000000004E-2</c:v>
                </c:pt>
                <c:pt idx="3">
                  <c:v>0.158</c:v>
                </c:pt>
                <c:pt idx="4">
                  <c:v>0.105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624-4CB3-9600-36A46E93531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232054944"/>
        <c:axId val="232055336"/>
      </c:barChart>
      <c:catAx>
        <c:axId val="232054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2018 ELA               2019</a:t>
                </a:r>
                <a:r>
                  <a:rPr lang="en-US" baseline="0" dirty="0"/>
                  <a:t> ELA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2055336"/>
        <c:crosses val="autoZero"/>
        <c:auto val="1"/>
        <c:lblAlgn val="ctr"/>
        <c:lblOffset val="100"/>
        <c:noMultiLvlLbl val="0"/>
      </c:catAx>
      <c:valAx>
        <c:axId val="23205533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PERCENTAGE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crossAx val="232054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English Language Learners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Beginner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Non-EL</c:v>
                </c:pt>
                <c:pt idx="1">
                  <c:v>EL</c:v>
                </c:pt>
                <c:pt idx="3">
                  <c:v>Non-EL</c:v>
                </c:pt>
                <c:pt idx="4">
                  <c:v>EL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5.7000000000000002E-2</c:v>
                </c:pt>
                <c:pt idx="1">
                  <c:v>0.2</c:v>
                </c:pt>
                <c:pt idx="3">
                  <c:v>6.2E-2</c:v>
                </c:pt>
                <c:pt idx="4">
                  <c:v>0.14299999999999999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807-4A4D-BADD-E13B4F3F425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Developing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Non-EL</c:v>
                </c:pt>
                <c:pt idx="1">
                  <c:v>EL</c:v>
                </c:pt>
                <c:pt idx="3">
                  <c:v>Non-EL</c:v>
                </c:pt>
                <c:pt idx="4">
                  <c:v>EL</c:v>
                </c:pt>
              </c:strCache>
            </c:strRef>
          </c:cat>
          <c:val>
            <c:numRef>
              <c:f>Sheet1!$C$2:$C$6</c:f>
              <c:numCache>
                <c:formatCode>0.00%</c:formatCode>
                <c:ptCount val="5"/>
                <c:pt idx="0">
                  <c:v>0.32100000000000001</c:v>
                </c:pt>
                <c:pt idx="1">
                  <c:v>0.7</c:v>
                </c:pt>
                <c:pt idx="3">
                  <c:v>0.35</c:v>
                </c:pt>
                <c:pt idx="4">
                  <c:v>0.71399999999999997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807-4A4D-BADD-E13B4F3F425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Proficient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Non-EL</c:v>
                </c:pt>
                <c:pt idx="1">
                  <c:v>EL</c:v>
                </c:pt>
                <c:pt idx="3">
                  <c:v>Non-EL</c:v>
                </c:pt>
                <c:pt idx="4">
                  <c:v>EL</c:v>
                </c:pt>
              </c:strCache>
            </c:strRef>
          </c:cat>
          <c:val>
            <c:numRef>
              <c:f>Sheet1!$D$2:$D$6</c:f>
              <c:numCache>
                <c:formatCode>0.00%</c:formatCode>
                <c:ptCount val="5"/>
                <c:pt idx="0">
                  <c:v>0.41299999999999998</c:v>
                </c:pt>
                <c:pt idx="1">
                  <c:v>0.1</c:v>
                </c:pt>
                <c:pt idx="3">
                  <c:v>0.35899999999999999</c:v>
                </c:pt>
                <c:pt idx="4">
                  <c:v>0.14299999999999999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807-4A4D-BADD-E13B4F3F425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Distinguished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Non-EL</c:v>
                </c:pt>
                <c:pt idx="1">
                  <c:v>EL</c:v>
                </c:pt>
                <c:pt idx="3">
                  <c:v>Non-EL</c:v>
                </c:pt>
                <c:pt idx="4">
                  <c:v>EL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 formatCode="0.00%">
                  <c:v>0.20899999999999999</c:v>
                </c:pt>
                <c:pt idx="3" formatCode="0.00%">
                  <c:v>0.22900000000000001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807-4A4D-BADD-E13B4F3F425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232056120"/>
        <c:axId val="232056904"/>
      </c:barChart>
      <c:catAx>
        <c:axId val="232056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2018 MATH           2019 MATH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2056904"/>
        <c:crosses val="autoZero"/>
        <c:auto val="1"/>
        <c:lblAlgn val="ctr"/>
        <c:lblOffset val="100"/>
        <c:noMultiLvlLbl val="0"/>
      </c:catAx>
      <c:valAx>
        <c:axId val="23205690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PERCENTAGE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crossAx val="232056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English</a:t>
            </a:r>
            <a:r>
              <a:rPr lang="en-US" sz="1600" baseline="0" dirty="0"/>
              <a:t> language learners</a:t>
            </a:r>
            <a:endParaRPr lang="en-US" sz="16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Beginner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Non-EL</c:v>
                </c:pt>
                <c:pt idx="1">
                  <c:v>EL</c:v>
                </c:pt>
                <c:pt idx="3">
                  <c:v>Non-EL</c:v>
                </c:pt>
                <c:pt idx="4">
                  <c:v>EL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6.8000000000000005E-2</c:v>
                </c:pt>
                <c:pt idx="1">
                  <c:v>0.57099999999999995</c:v>
                </c:pt>
                <c:pt idx="3">
                  <c:v>5.8000000000000003E-2</c:v>
                </c:pt>
                <c:pt idx="4">
                  <c:v>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7A3-4C12-9A4A-FBAA4A25688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Developing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Non-EL</c:v>
                </c:pt>
                <c:pt idx="1">
                  <c:v>EL</c:v>
                </c:pt>
                <c:pt idx="3">
                  <c:v>Non-EL</c:v>
                </c:pt>
                <c:pt idx="4">
                  <c:v>EL</c:v>
                </c:pt>
              </c:strCache>
            </c:strRef>
          </c:cat>
          <c:val>
            <c:numRef>
              <c:f>Sheet1!$C$2:$C$6</c:f>
              <c:numCache>
                <c:formatCode>0.00%</c:formatCode>
                <c:ptCount val="5"/>
                <c:pt idx="0">
                  <c:v>0.246</c:v>
                </c:pt>
                <c:pt idx="1">
                  <c:v>0.14299999999999999</c:v>
                </c:pt>
                <c:pt idx="3">
                  <c:v>0.18099999999999999</c:v>
                </c:pt>
                <c:pt idx="4">
                  <c:v>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7A3-4C12-9A4A-FBAA4A25688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Proficient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Non-EL</c:v>
                </c:pt>
                <c:pt idx="1">
                  <c:v>EL</c:v>
                </c:pt>
                <c:pt idx="3">
                  <c:v>Non-EL</c:v>
                </c:pt>
                <c:pt idx="4">
                  <c:v>EL</c:v>
                </c:pt>
              </c:strCache>
            </c:strRef>
          </c:cat>
          <c:val>
            <c:numRef>
              <c:f>Sheet1!$D$2:$D$6</c:f>
              <c:numCache>
                <c:formatCode>0.00%</c:formatCode>
                <c:ptCount val="5"/>
                <c:pt idx="0">
                  <c:v>0.44400000000000001</c:v>
                </c:pt>
                <c:pt idx="1">
                  <c:v>0.28599999999999998</c:v>
                </c:pt>
                <c:pt idx="3">
                  <c:v>0.497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7A3-4C12-9A4A-FBAA4A25688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Distinguished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Non-EL</c:v>
                </c:pt>
                <c:pt idx="1">
                  <c:v>EL</c:v>
                </c:pt>
                <c:pt idx="3">
                  <c:v>Non-EL</c:v>
                </c:pt>
                <c:pt idx="4">
                  <c:v>EL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 formatCode="0.00%">
                  <c:v>0.24299999999999999</c:v>
                </c:pt>
                <c:pt idx="3" formatCode="0.00%">
                  <c:v>0.26500000000000001</c:v>
                </c:pt>
                <c:pt idx="4" formatCode="0.00%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7A3-4C12-9A4A-FBAA4A25688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232057688"/>
        <c:axId val="232058080"/>
      </c:barChart>
      <c:catAx>
        <c:axId val="232057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2018 ELA           2019 ELA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2058080"/>
        <c:crosses val="autoZero"/>
        <c:auto val="1"/>
        <c:lblAlgn val="ctr"/>
        <c:lblOffset val="100"/>
        <c:noMultiLvlLbl val="0"/>
      </c:catAx>
      <c:valAx>
        <c:axId val="23205808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PERCENTAGE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crossAx val="232057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2018 MATH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Beginner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</c:numCache>
            </c:numRef>
          </c:cat>
          <c:val>
            <c:numRef>
              <c:f>Sheet1!$B$2:$B$6</c:f>
              <c:numCache>
                <c:formatCode>0.00%</c:formatCode>
                <c:ptCount val="5"/>
                <c:pt idx="0">
                  <c:v>3.3000000000000002E-2</c:v>
                </c:pt>
                <c:pt idx="1">
                  <c:v>3.9E-2</c:v>
                </c:pt>
                <c:pt idx="2">
                  <c:v>0.06</c:v>
                </c:pt>
                <c:pt idx="3">
                  <c:v>7.2999999999999995E-2</c:v>
                </c:pt>
                <c:pt idx="4">
                  <c:v>0.115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252-49A0-88CB-A3CF1C836E8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Developing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</c:numCache>
            </c:numRef>
          </c:cat>
          <c:val>
            <c:numRef>
              <c:f>Sheet1!$C$2:$C$6</c:f>
              <c:numCache>
                <c:formatCode>0.00%</c:formatCode>
                <c:ptCount val="5"/>
                <c:pt idx="0">
                  <c:v>0.28299999999999997</c:v>
                </c:pt>
                <c:pt idx="1">
                  <c:v>0.11700000000000001</c:v>
                </c:pt>
                <c:pt idx="2">
                  <c:v>0.373</c:v>
                </c:pt>
                <c:pt idx="3">
                  <c:v>0.53100000000000003</c:v>
                </c:pt>
                <c:pt idx="4">
                  <c:v>0.443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252-49A0-88CB-A3CF1C836E8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Proficient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</c:numCache>
            </c:numRef>
          </c:cat>
          <c:val>
            <c:numRef>
              <c:f>Sheet1!$D$2:$D$6</c:f>
              <c:numCache>
                <c:formatCode>0.00%</c:formatCode>
                <c:ptCount val="5"/>
                <c:pt idx="0">
                  <c:v>0.35</c:v>
                </c:pt>
                <c:pt idx="1">
                  <c:v>0.57099999999999995</c:v>
                </c:pt>
                <c:pt idx="2">
                  <c:v>0.313</c:v>
                </c:pt>
                <c:pt idx="3">
                  <c:v>0.29199999999999998</c:v>
                </c:pt>
                <c:pt idx="4">
                  <c:v>0.23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252-49A0-88CB-A3CF1C836E8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Distinguished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</c:numCache>
            </c:numRef>
          </c:cat>
          <c:val>
            <c:numRef>
              <c:f>Sheet1!$E$2:$E$6</c:f>
              <c:numCache>
                <c:formatCode>0.00%</c:formatCode>
                <c:ptCount val="5"/>
                <c:pt idx="0">
                  <c:v>0.33300000000000002</c:v>
                </c:pt>
                <c:pt idx="1">
                  <c:v>0.27300000000000002</c:v>
                </c:pt>
                <c:pt idx="2">
                  <c:v>0.254</c:v>
                </c:pt>
                <c:pt idx="3">
                  <c:v>0.104</c:v>
                </c:pt>
                <c:pt idx="4">
                  <c:v>0.21299999999999999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252-49A0-88CB-A3CF1C836E8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62997344"/>
        <c:axId val="163003224"/>
      </c:barChart>
      <c:catAx>
        <c:axId val="162997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GRADE LEVEL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003224"/>
        <c:crosses val="autoZero"/>
        <c:auto val="1"/>
        <c:lblAlgn val="ctr"/>
        <c:lblOffset val="100"/>
        <c:noMultiLvlLbl val="0"/>
      </c:catAx>
      <c:valAx>
        <c:axId val="16300322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PERCENTAGE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crossAx val="162997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2018 ELA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Beginner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</c:numCache>
            </c:numRef>
          </c:cat>
          <c:val>
            <c:numRef>
              <c:f>Sheet1!$B$2:$B$6</c:f>
              <c:numCache>
                <c:formatCode>0.00%</c:formatCode>
                <c:ptCount val="5"/>
                <c:pt idx="0">
                  <c:v>0.15</c:v>
                </c:pt>
                <c:pt idx="1">
                  <c:v>1.2999999999999999E-2</c:v>
                </c:pt>
                <c:pt idx="2">
                  <c:v>4.4999999999999998E-2</c:v>
                </c:pt>
                <c:pt idx="3">
                  <c:v>7.2999999999999995E-2</c:v>
                </c:pt>
                <c:pt idx="4">
                  <c:v>0.13100000000000001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FEC-4ACE-A127-E4E419C0FBC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Developing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</c:numCache>
            </c:numRef>
          </c:cat>
          <c:val>
            <c:numRef>
              <c:f>Sheet1!$C$2:$C$6</c:f>
              <c:numCache>
                <c:formatCode>0.00%</c:formatCode>
                <c:ptCount val="5"/>
                <c:pt idx="0">
                  <c:v>0.28299999999999997</c:v>
                </c:pt>
                <c:pt idx="1">
                  <c:v>9.0999999999999998E-2</c:v>
                </c:pt>
                <c:pt idx="2">
                  <c:v>0.224</c:v>
                </c:pt>
                <c:pt idx="3">
                  <c:v>0.29199999999999998</c:v>
                </c:pt>
                <c:pt idx="4">
                  <c:v>0.34399999999999997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FEC-4ACE-A127-E4E419C0FBC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Proficient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</c:numCache>
            </c:numRef>
          </c:cat>
          <c:val>
            <c:numRef>
              <c:f>Sheet1!$D$2:$D$6</c:f>
              <c:numCache>
                <c:formatCode>0.00%</c:formatCode>
                <c:ptCount val="5"/>
                <c:pt idx="0">
                  <c:v>0.38300000000000001</c:v>
                </c:pt>
                <c:pt idx="1">
                  <c:v>0.377</c:v>
                </c:pt>
                <c:pt idx="2">
                  <c:v>0.52200000000000002</c:v>
                </c:pt>
                <c:pt idx="3">
                  <c:v>0.49</c:v>
                </c:pt>
                <c:pt idx="4">
                  <c:v>0.41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FEC-4ACE-A127-E4E419C0FBC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Distinguished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</c:numCache>
            </c:numRef>
          </c:cat>
          <c:val>
            <c:numRef>
              <c:f>Sheet1!$E$2:$E$6</c:f>
              <c:numCache>
                <c:formatCode>0.00%</c:formatCode>
                <c:ptCount val="5"/>
                <c:pt idx="0">
                  <c:v>0.183</c:v>
                </c:pt>
                <c:pt idx="1">
                  <c:v>0.51900000000000002</c:v>
                </c:pt>
                <c:pt idx="2">
                  <c:v>0.20899999999999999</c:v>
                </c:pt>
                <c:pt idx="3">
                  <c:v>0.14599999999999999</c:v>
                </c:pt>
                <c:pt idx="4">
                  <c:v>0.115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FEC-4ACE-A127-E4E419C0FBC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63004400"/>
        <c:axId val="163004792"/>
      </c:barChart>
      <c:catAx>
        <c:axId val="163004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GRADE LEVEL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004792"/>
        <c:crosses val="autoZero"/>
        <c:auto val="1"/>
        <c:lblAlgn val="ctr"/>
        <c:lblOffset val="100"/>
        <c:noMultiLvlLbl val="0"/>
      </c:catAx>
      <c:valAx>
        <c:axId val="16300479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PERCENTAGE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crossAx val="163004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2019 ELA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Beginner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</c:numCache>
            </c:numRef>
          </c:cat>
          <c:val>
            <c:numRef>
              <c:f>Sheet1!$B$2:$B$7</c:f>
              <c:numCache>
                <c:formatCode>0.00%</c:formatCode>
                <c:ptCount val="6"/>
                <c:pt idx="0">
                  <c:v>7.4999999999999997E-2</c:v>
                </c:pt>
                <c:pt idx="1">
                  <c:v>0.1</c:v>
                </c:pt>
                <c:pt idx="2">
                  <c:v>1.4E-2</c:v>
                </c:pt>
                <c:pt idx="3">
                  <c:v>6.2E-2</c:v>
                </c:pt>
                <c:pt idx="4">
                  <c:v>7.1999999999999995E-2</c:v>
                </c:pt>
                <c:pt idx="5">
                  <c:v>7.4999999999999997E-2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99B-4E45-87ED-18B0739A9C6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Developing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</c:numCache>
            </c:numRef>
          </c:cat>
          <c:val>
            <c:numRef>
              <c:f>Sheet1!$C$2:$C$7</c:f>
              <c:numCache>
                <c:formatCode>0.00%</c:formatCode>
                <c:ptCount val="6"/>
                <c:pt idx="0">
                  <c:v>0.25800000000000001</c:v>
                </c:pt>
                <c:pt idx="1">
                  <c:v>0.16</c:v>
                </c:pt>
                <c:pt idx="2">
                  <c:v>5.6000000000000001E-2</c:v>
                </c:pt>
                <c:pt idx="3">
                  <c:v>0.155</c:v>
                </c:pt>
                <c:pt idx="4">
                  <c:v>0.27700000000000002</c:v>
                </c:pt>
                <c:pt idx="5">
                  <c:v>0.151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99B-4E45-87ED-18B0739A9C6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Proficient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</c:numCache>
            </c:numRef>
          </c:cat>
          <c:val>
            <c:numRef>
              <c:f>Sheet1!$D$2:$D$7</c:f>
              <c:numCache>
                <c:formatCode>0.00%</c:formatCode>
                <c:ptCount val="6"/>
                <c:pt idx="0">
                  <c:v>0.45</c:v>
                </c:pt>
                <c:pt idx="1">
                  <c:v>0.32</c:v>
                </c:pt>
                <c:pt idx="2">
                  <c:v>0.45800000000000002</c:v>
                </c:pt>
                <c:pt idx="3">
                  <c:v>0.56699999999999995</c:v>
                </c:pt>
                <c:pt idx="4">
                  <c:v>0.50600000000000001</c:v>
                </c:pt>
                <c:pt idx="5">
                  <c:v>0.58499999999999996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99B-4E45-87ED-18B0739A9C6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Distinguished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</c:numCache>
            </c:numRef>
          </c:cat>
          <c:val>
            <c:numRef>
              <c:f>Sheet1!$E$2:$E$7</c:f>
              <c:numCache>
                <c:formatCode>0.00%</c:formatCode>
                <c:ptCount val="6"/>
                <c:pt idx="0">
                  <c:v>0.217</c:v>
                </c:pt>
                <c:pt idx="1">
                  <c:v>0.42</c:v>
                </c:pt>
                <c:pt idx="2">
                  <c:v>0.47199999999999998</c:v>
                </c:pt>
                <c:pt idx="3">
                  <c:v>0.216</c:v>
                </c:pt>
                <c:pt idx="4">
                  <c:v>0.14499999999999999</c:v>
                </c:pt>
                <c:pt idx="5">
                  <c:v>0.189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99B-4E45-87ED-18B0739A9C6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231174480"/>
        <c:axId val="231174872"/>
      </c:barChart>
      <c:catAx>
        <c:axId val="231174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GRADE LEVEL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1174872"/>
        <c:crosses val="autoZero"/>
        <c:auto val="1"/>
        <c:lblAlgn val="ctr"/>
        <c:lblOffset val="100"/>
        <c:noMultiLvlLbl val="0"/>
      </c:catAx>
      <c:valAx>
        <c:axId val="23117487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PERECENTAGE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crossAx val="231174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2019 MATH</a:t>
            </a:r>
          </a:p>
        </c:rich>
      </c:tx>
      <c:layout>
        <c:manualLayout>
          <c:xMode val="edge"/>
          <c:yMode val="edge"/>
          <c:x val="0.4866574453312952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Beginner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Amer Indian/Alaska Native</c:v>
                </c:pt>
                <c:pt idx="1">
                  <c:v>Asian</c:v>
                </c:pt>
                <c:pt idx="2">
                  <c:v>Black</c:v>
                </c:pt>
                <c:pt idx="3">
                  <c:v>Hispanic</c:v>
                </c:pt>
                <c:pt idx="4">
                  <c:v>Multi-Race</c:v>
                </c:pt>
                <c:pt idx="5">
                  <c:v>White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2" formatCode="0.00%">
                  <c:v>0.14199999999999999</c:v>
                </c:pt>
                <c:pt idx="3" formatCode="0.00%">
                  <c:v>1.7000000000000001E-2</c:v>
                </c:pt>
                <c:pt idx="4" formatCode="0.00%">
                  <c:v>2.5999999999999999E-2</c:v>
                </c:pt>
                <c:pt idx="5" formatCode="0.00%">
                  <c:v>3.5000000000000003E-2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39D-468F-9F19-470C732A939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Developing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Amer Indian/Alaska Native</c:v>
                </c:pt>
                <c:pt idx="1">
                  <c:v>Asian</c:v>
                </c:pt>
                <c:pt idx="2">
                  <c:v>Black</c:v>
                </c:pt>
                <c:pt idx="3">
                  <c:v>Hispanic</c:v>
                </c:pt>
                <c:pt idx="4">
                  <c:v>Multi-Race</c:v>
                </c:pt>
                <c:pt idx="5">
                  <c:v>White</c:v>
                </c:pt>
              </c:strCache>
            </c:strRef>
          </c:cat>
          <c:val>
            <c:numRef>
              <c:f>Sheet1!$C$2:$C$7</c:f>
              <c:numCache>
                <c:formatCode>0.00%</c:formatCode>
                <c:ptCount val="6"/>
                <c:pt idx="0">
                  <c:v>1</c:v>
                </c:pt>
                <c:pt idx="1">
                  <c:v>8.3000000000000004E-2</c:v>
                </c:pt>
                <c:pt idx="2">
                  <c:v>0.47199999999999998</c:v>
                </c:pt>
                <c:pt idx="3">
                  <c:v>0.441</c:v>
                </c:pt>
                <c:pt idx="4">
                  <c:v>0.25600000000000001</c:v>
                </c:pt>
                <c:pt idx="5">
                  <c:v>0.24199999999999999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39D-468F-9F19-470C732A939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Proficient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Amer Indian/Alaska Native</c:v>
                </c:pt>
                <c:pt idx="1">
                  <c:v>Asian</c:v>
                </c:pt>
                <c:pt idx="2">
                  <c:v>Black</c:v>
                </c:pt>
                <c:pt idx="3">
                  <c:v>Hispanic</c:v>
                </c:pt>
                <c:pt idx="4">
                  <c:v>Multi-Race</c:v>
                </c:pt>
                <c:pt idx="5">
                  <c:v>White</c:v>
                </c:pt>
              </c:strCache>
            </c:strRef>
          </c:cat>
          <c:val>
            <c:numRef>
              <c:f>Sheet1!$D$2:$D$7</c:f>
              <c:numCache>
                <c:formatCode>0.00%</c:formatCode>
                <c:ptCount val="6"/>
                <c:pt idx="1">
                  <c:v>0.58299999999999996</c:v>
                </c:pt>
                <c:pt idx="2">
                  <c:v>0.315</c:v>
                </c:pt>
                <c:pt idx="3">
                  <c:v>0.33900000000000002</c:v>
                </c:pt>
                <c:pt idx="4">
                  <c:v>0.436</c:v>
                </c:pt>
                <c:pt idx="5">
                  <c:v>0.46300000000000002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39D-468F-9F19-470C732A939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Distinguished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Amer Indian/Alaska Native</c:v>
                </c:pt>
                <c:pt idx="1">
                  <c:v>Asian</c:v>
                </c:pt>
                <c:pt idx="2">
                  <c:v>Black</c:v>
                </c:pt>
                <c:pt idx="3">
                  <c:v>Hispanic</c:v>
                </c:pt>
                <c:pt idx="4">
                  <c:v>Multi-Race</c:v>
                </c:pt>
                <c:pt idx="5">
                  <c:v>White</c:v>
                </c:pt>
              </c:strCache>
            </c:strRef>
          </c:cat>
          <c:val>
            <c:numRef>
              <c:f>Sheet1!$E$2:$E$7</c:f>
              <c:numCache>
                <c:formatCode>0.00%</c:formatCode>
                <c:ptCount val="6"/>
                <c:pt idx="1">
                  <c:v>0.33300000000000002</c:v>
                </c:pt>
                <c:pt idx="2">
                  <c:v>7.0999999999999994E-2</c:v>
                </c:pt>
                <c:pt idx="3">
                  <c:v>0.20300000000000001</c:v>
                </c:pt>
                <c:pt idx="4">
                  <c:v>0.28199999999999997</c:v>
                </c:pt>
                <c:pt idx="5">
                  <c:v>0.26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39D-468F-9F19-470C732A939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231175656"/>
        <c:axId val="231176048"/>
      </c:barChart>
      <c:catAx>
        <c:axId val="231175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RACE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1176048"/>
        <c:crosses val="autoZero"/>
        <c:auto val="1"/>
        <c:lblAlgn val="ctr"/>
        <c:lblOffset val="100"/>
        <c:noMultiLvlLbl val="0"/>
      </c:catAx>
      <c:valAx>
        <c:axId val="23117604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crossAx val="231175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2018 MATH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Beginner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Amer Indian/Alaska Native</c:v>
                </c:pt>
                <c:pt idx="1">
                  <c:v>Asian</c:v>
                </c:pt>
                <c:pt idx="2">
                  <c:v>Black</c:v>
                </c:pt>
                <c:pt idx="3">
                  <c:v>Hispanic</c:v>
                </c:pt>
                <c:pt idx="4">
                  <c:v>Multi-Race</c:v>
                </c:pt>
                <c:pt idx="5">
                  <c:v>White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2" formatCode="0.00%">
                  <c:v>0.14699999999999999</c:v>
                </c:pt>
                <c:pt idx="3" formatCode="0.00%">
                  <c:v>6.0999999999999999E-2</c:v>
                </c:pt>
                <c:pt idx="5" formatCode="0.00%">
                  <c:v>2.9000000000000001E-2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845-4D39-9E4F-F5FE6709201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Developing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Amer Indian/Alaska Native</c:v>
                </c:pt>
                <c:pt idx="1">
                  <c:v>Asian</c:v>
                </c:pt>
                <c:pt idx="2">
                  <c:v>Black</c:v>
                </c:pt>
                <c:pt idx="3">
                  <c:v>Hispanic</c:v>
                </c:pt>
                <c:pt idx="4">
                  <c:v>Multi-Race</c:v>
                </c:pt>
                <c:pt idx="5">
                  <c:v>White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 formatCode="0.00%">
                  <c:v>1</c:v>
                </c:pt>
                <c:pt idx="2" formatCode="0.00%">
                  <c:v>0.57799999999999996</c:v>
                </c:pt>
                <c:pt idx="3" formatCode="0.00%">
                  <c:v>0.32700000000000001</c:v>
                </c:pt>
                <c:pt idx="4" formatCode="0.00%">
                  <c:v>0.16</c:v>
                </c:pt>
                <c:pt idx="5" formatCode="0.00%">
                  <c:v>0.28000000000000003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845-4D39-9E4F-F5FE6709201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Proficient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Amer Indian/Alaska Native</c:v>
                </c:pt>
                <c:pt idx="1">
                  <c:v>Asian</c:v>
                </c:pt>
                <c:pt idx="2">
                  <c:v>Black</c:v>
                </c:pt>
                <c:pt idx="3">
                  <c:v>Hispanic</c:v>
                </c:pt>
                <c:pt idx="4">
                  <c:v>Multi-Race</c:v>
                </c:pt>
                <c:pt idx="5">
                  <c:v>White</c:v>
                </c:pt>
              </c:strCache>
            </c:strRef>
          </c:cat>
          <c:val>
            <c:numRef>
              <c:f>Sheet1!$D$2:$D$7</c:f>
              <c:numCache>
                <c:formatCode>0.00%</c:formatCode>
                <c:ptCount val="6"/>
                <c:pt idx="1">
                  <c:v>0.66700000000000004</c:v>
                </c:pt>
                <c:pt idx="2">
                  <c:v>0.22500000000000001</c:v>
                </c:pt>
                <c:pt idx="3">
                  <c:v>0.38800000000000001</c:v>
                </c:pt>
                <c:pt idx="4">
                  <c:v>0.56000000000000005</c:v>
                </c:pt>
                <c:pt idx="5">
                  <c:v>0.377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845-4D39-9E4F-F5FE6709201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Distinguished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Amer Indian/Alaska Native</c:v>
                </c:pt>
                <c:pt idx="1">
                  <c:v>Asian</c:v>
                </c:pt>
                <c:pt idx="2">
                  <c:v>Black</c:v>
                </c:pt>
                <c:pt idx="3">
                  <c:v>Hispanic</c:v>
                </c:pt>
                <c:pt idx="4">
                  <c:v>Multi-Race</c:v>
                </c:pt>
                <c:pt idx="5">
                  <c:v>White</c:v>
                </c:pt>
              </c:strCache>
            </c:strRef>
          </c:cat>
          <c:val>
            <c:numRef>
              <c:f>Sheet1!$E$2:$E$7</c:f>
              <c:numCache>
                <c:formatCode>0.00%</c:formatCode>
                <c:ptCount val="6"/>
                <c:pt idx="1">
                  <c:v>0.33300000000000002</c:v>
                </c:pt>
                <c:pt idx="2">
                  <c:v>4.9000000000000002E-2</c:v>
                </c:pt>
                <c:pt idx="3">
                  <c:v>0.224</c:v>
                </c:pt>
                <c:pt idx="4">
                  <c:v>0.28000000000000003</c:v>
                </c:pt>
                <c:pt idx="5">
                  <c:v>0.314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845-4D39-9E4F-F5FE6709201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231176832"/>
        <c:axId val="231177224"/>
      </c:barChart>
      <c:catAx>
        <c:axId val="231176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RACE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1177224"/>
        <c:crosses val="autoZero"/>
        <c:auto val="1"/>
        <c:lblAlgn val="ctr"/>
        <c:lblOffset val="100"/>
        <c:noMultiLvlLbl val="0"/>
      </c:catAx>
      <c:valAx>
        <c:axId val="23117722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PERCENTAGE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crossAx val="231176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2018 ELA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Beginner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Amer Indian/Alaska Native</c:v>
                </c:pt>
                <c:pt idx="1">
                  <c:v>Asian</c:v>
                </c:pt>
                <c:pt idx="2">
                  <c:v>Black</c:v>
                </c:pt>
                <c:pt idx="3">
                  <c:v>Hispanic</c:v>
                </c:pt>
                <c:pt idx="4">
                  <c:v>Multi-Race</c:v>
                </c:pt>
                <c:pt idx="5">
                  <c:v>White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2" formatCode="0.00%">
                  <c:v>0.13700000000000001</c:v>
                </c:pt>
                <c:pt idx="3" formatCode="0.00%">
                  <c:v>6.0999999999999999E-2</c:v>
                </c:pt>
                <c:pt idx="4" formatCode="0.00%">
                  <c:v>0.04</c:v>
                </c:pt>
                <c:pt idx="5" formatCode="0.00%">
                  <c:v>5.7000000000000002E-2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169-4B4C-A704-4301A3200B9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Developing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Amer Indian/Alaska Native</c:v>
                </c:pt>
                <c:pt idx="1">
                  <c:v>Asian</c:v>
                </c:pt>
                <c:pt idx="2">
                  <c:v>Black</c:v>
                </c:pt>
                <c:pt idx="3">
                  <c:v>Hispanic</c:v>
                </c:pt>
                <c:pt idx="4">
                  <c:v>Multi-Race</c:v>
                </c:pt>
                <c:pt idx="5">
                  <c:v>White</c:v>
                </c:pt>
              </c:strCache>
            </c:strRef>
          </c:cat>
          <c:val>
            <c:numRef>
              <c:f>Sheet1!$C$2:$C$7</c:f>
              <c:numCache>
                <c:formatCode>0.00%</c:formatCode>
                <c:ptCount val="6"/>
                <c:pt idx="0">
                  <c:v>1</c:v>
                </c:pt>
                <c:pt idx="1">
                  <c:v>0.111</c:v>
                </c:pt>
                <c:pt idx="2">
                  <c:v>0.373</c:v>
                </c:pt>
                <c:pt idx="3">
                  <c:v>0.245</c:v>
                </c:pt>
                <c:pt idx="4">
                  <c:v>0.16</c:v>
                </c:pt>
                <c:pt idx="5">
                  <c:v>0.183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169-4B4C-A704-4301A3200B9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Proficient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Amer Indian/Alaska Native</c:v>
                </c:pt>
                <c:pt idx="1">
                  <c:v>Asian</c:v>
                </c:pt>
                <c:pt idx="2">
                  <c:v>Black</c:v>
                </c:pt>
                <c:pt idx="3">
                  <c:v>Hispanic</c:v>
                </c:pt>
                <c:pt idx="4">
                  <c:v>Multi-Race</c:v>
                </c:pt>
                <c:pt idx="5">
                  <c:v>White</c:v>
                </c:pt>
              </c:strCache>
            </c:strRef>
          </c:cat>
          <c:val>
            <c:numRef>
              <c:f>Sheet1!$D$2:$D$7</c:f>
              <c:numCache>
                <c:formatCode>0.00%</c:formatCode>
                <c:ptCount val="6"/>
                <c:pt idx="1">
                  <c:v>0.66700000000000004</c:v>
                </c:pt>
                <c:pt idx="2">
                  <c:v>0.39200000000000002</c:v>
                </c:pt>
                <c:pt idx="3">
                  <c:v>0.44900000000000001</c:v>
                </c:pt>
                <c:pt idx="4">
                  <c:v>0.44</c:v>
                </c:pt>
                <c:pt idx="5">
                  <c:v>0.45700000000000002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169-4B4C-A704-4301A3200B9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Distinguished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Amer Indian/Alaska Native</c:v>
                </c:pt>
                <c:pt idx="1">
                  <c:v>Asian</c:v>
                </c:pt>
                <c:pt idx="2">
                  <c:v>Black</c:v>
                </c:pt>
                <c:pt idx="3">
                  <c:v>Hispanic</c:v>
                </c:pt>
                <c:pt idx="4">
                  <c:v>Multi-Race</c:v>
                </c:pt>
                <c:pt idx="5">
                  <c:v>White</c:v>
                </c:pt>
              </c:strCache>
            </c:strRef>
          </c:cat>
          <c:val>
            <c:numRef>
              <c:f>Sheet1!$E$2:$E$7</c:f>
              <c:numCache>
                <c:formatCode>0.00%</c:formatCode>
                <c:ptCount val="6"/>
                <c:pt idx="1">
                  <c:v>0.222</c:v>
                </c:pt>
                <c:pt idx="2">
                  <c:v>9.8000000000000004E-2</c:v>
                </c:pt>
                <c:pt idx="3">
                  <c:v>0.245</c:v>
                </c:pt>
                <c:pt idx="4">
                  <c:v>0.36</c:v>
                </c:pt>
                <c:pt idx="5">
                  <c:v>0.30299999999999999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169-4B4C-A704-4301A3200B9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231178008"/>
        <c:axId val="231178400"/>
      </c:barChart>
      <c:catAx>
        <c:axId val="231178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RACE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1178400"/>
        <c:crosses val="autoZero"/>
        <c:auto val="1"/>
        <c:lblAlgn val="ctr"/>
        <c:lblOffset val="100"/>
        <c:noMultiLvlLbl val="0"/>
      </c:catAx>
      <c:valAx>
        <c:axId val="23117840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PERCENTAGE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crossAx val="231178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2019 ELA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Beginner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Amer Indian/Alaska Native</c:v>
                </c:pt>
                <c:pt idx="1">
                  <c:v>Asian</c:v>
                </c:pt>
                <c:pt idx="2">
                  <c:v>Black</c:v>
                </c:pt>
                <c:pt idx="3">
                  <c:v>Hispanic</c:v>
                </c:pt>
                <c:pt idx="4">
                  <c:v>Multi-Race</c:v>
                </c:pt>
                <c:pt idx="5">
                  <c:v>White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2" formatCode="0.00%">
                  <c:v>0.13300000000000001</c:v>
                </c:pt>
                <c:pt idx="3" formatCode="0.00%">
                  <c:v>3.4000000000000002E-2</c:v>
                </c:pt>
                <c:pt idx="4" formatCode="0.00%">
                  <c:v>5.0999999999999997E-2</c:v>
                </c:pt>
                <c:pt idx="5" formatCode="0.00%">
                  <c:v>4.2999999999999997E-2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893-4384-A241-21325054F31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Developing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Amer Indian/Alaska Native</c:v>
                </c:pt>
                <c:pt idx="1">
                  <c:v>Asian</c:v>
                </c:pt>
                <c:pt idx="2">
                  <c:v>Black</c:v>
                </c:pt>
                <c:pt idx="3">
                  <c:v>Hispanic</c:v>
                </c:pt>
                <c:pt idx="4">
                  <c:v>Multi-Race</c:v>
                </c:pt>
                <c:pt idx="5">
                  <c:v>White</c:v>
                </c:pt>
              </c:strCache>
            </c:strRef>
          </c:cat>
          <c:val>
            <c:numRef>
              <c:f>Sheet1!$C$2:$C$7</c:f>
              <c:numCache>
                <c:formatCode>0.00%</c:formatCode>
                <c:ptCount val="6"/>
                <c:pt idx="1">
                  <c:v>0.14299999999999999</c:v>
                </c:pt>
                <c:pt idx="2">
                  <c:v>0.26600000000000001</c:v>
                </c:pt>
                <c:pt idx="3">
                  <c:v>0.254</c:v>
                </c:pt>
                <c:pt idx="4">
                  <c:v>0.17899999999999999</c:v>
                </c:pt>
                <c:pt idx="5">
                  <c:v>0.13200000000000001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893-4384-A241-21325054F31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Proficient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Amer Indian/Alaska Native</c:v>
                </c:pt>
                <c:pt idx="1">
                  <c:v>Asian</c:v>
                </c:pt>
                <c:pt idx="2">
                  <c:v>Black</c:v>
                </c:pt>
                <c:pt idx="3">
                  <c:v>Hispanic</c:v>
                </c:pt>
                <c:pt idx="4">
                  <c:v>Multi-Race</c:v>
                </c:pt>
                <c:pt idx="5">
                  <c:v>White</c:v>
                </c:pt>
              </c:strCache>
            </c:strRef>
          </c:cat>
          <c:val>
            <c:numRef>
              <c:f>Sheet1!$D$2:$D$7</c:f>
              <c:numCache>
                <c:formatCode>0.00%</c:formatCode>
                <c:ptCount val="6"/>
                <c:pt idx="0">
                  <c:v>1</c:v>
                </c:pt>
                <c:pt idx="1">
                  <c:v>0.35699999999999998</c:v>
                </c:pt>
                <c:pt idx="2">
                  <c:v>0.44500000000000001</c:v>
                </c:pt>
                <c:pt idx="3">
                  <c:v>0.441</c:v>
                </c:pt>
                <c:pt idx="4">
                  <c:v>0.46200000000000002</c:v>
                </c:pt>
                <c:pt idx="5">
                  <c:v>0.53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893-4384-A241-21325054F31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Distinguished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Amer Indian/Alaska Native</c:v>
                </c:pt>
                <c:pt idx="1">
                  <c:v>Asian</c:v>
                </c:pt>
                <c:pt idx="2">
                  <c:v>Black</c:v>
                </c:pt>
                <c:pt idx="3">
                  <c:v>Hispanic</c:v>
                </c:pt>
                <c:pt idx="4">
                  <c:v>Multi-Race</c:v>
                </c:pt>
                <c:pt idx="5">
                  <c:v>White</c:v>
                </c:pt>
              </c:strCache>
            </c:strRef>
          </c:cat>
          <c:val>
            <c:numRef>
              <c:f>Sheet1!$E$2:$E$7</c:f>
              <c:numCache>
                <c:formatCode>0.00%</c:formatCode>
                <c:ptCount val="6"/>
                <c:pt idx="1">
                  <c:v>0.5</c:v>
                </c:pt>
                <c:pt idx="2">
                  <c:v>0.156</c:v>
                </c:pt>
                <c:pt idx="3">
                  <c:v>0.27100000000000002</c:v>
                </c:pt>
                <c:pt idx="4">
                  <c:v>0.308</c:v>
                </c:pt>
                <c:pt idx="5">
                  <c:v>0.29499999999999998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893-4384-A241-21325054F31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231179184"/>
        <c:axId val="231179576"/>
      </c:barChart>
      <c:catAx>
        <c:axId val="231179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RACE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1179576"/>
        <c:crosses val="autoZero"/>
        <c:auto val="1"/>
        <c:lblAlgn val="ctr"/>
        <c:lblOffset val="100"/>
        <c:noMultiLvlLbl val="0"/>
      </c:catAx>
      <c:valAx>
        <c:axId val="23117957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PERCENTAGE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crossAx val="231179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/>
              <a:t>Students with disabilities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Beginnner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Non-SWD</c:v>
                </c:pt>
                <c:pt idx="1">
                  <c:v>SWD</c:v>
                </c:pt>
                <c:pt idx="3">
                  <c:v>Non-SWD</c:v>
                </c:pt>
                <c:pt idx="4">
                  <c:v>SWD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3.2000000000000001E-2</c:v>
                </c:pt>
                <c:pt idx="1">
                  <c:v>0.27100000000000002</c:v>
                </c:pt>
                <c:pt idx="3">
                  <c:v>2.7E-2</c:v>
                </c:pt>
                <c:pt idx="4">
                  <c:v>0.29299999999999998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B51-4B0E-8120-0AC7169DEAC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Developing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Non-SWD</c:v>
                </c:pt>
                <c:pt idx="1">
                  <c:v>SWD</c:v>
                </c:pt>
                <c:pt idx="3">
                  <c:v>Non-SWD</c:v>
                </c:pt>
                <c:pt idx="4">
                  <c:v>SWD</c:v>
                </c:pt>
              </c:strCache>
            </c:strRef>
          </c:cat>
          <c:val>
            <c:numRef>
              <c:f>Sheet1!$C$2:$C$6</c:f>
              <c:numCache>
                <c:formatCode>0.00%</c:formatCode>
                <c:ptCount val="5"/>
                <c:pt idx="0">
                  <c:v>0.34799999999999998</c:v>
                </c:pt>
                <c:pt idx="1">
                  <c:v>0.41699999999999998</c:v>
                </c:pt>
                <c:pt idx="3">
                  <c:v>0.312</c:v>
                </c:pt>
                <c:pt idx="4">
                  <c:v>0.44800000000000001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B51-4B0E-8120-0AC7169DEAC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Proficient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Non-SWD</c:v>
                </c:pt>
                <c:pt idx="1">
                  <c:v>SWD</c:v>
                </c:pt>
                <c:pt idx="3">
                  <c:v>Non-SWD</c:v>
                </c:pt>
                <c:pt idx="4">
                  <c:v>SWD</c:v>
                </c:pt>
              </c:strCache>
            </c:strRef>
          </c:cat>
          <c:val>
            <c:numRef>
              <c:f>Sheet1!$D$2:$D$6</c:f>
              <c:numCache>
                <c:formatCode>0.00%</c:formatCode>
                <c:ptCount val="5"/>
                <c:pt idx="0">
                  <c:v>0.374</c:v>
                </c:pt>
                <c:pt idx="1">
                  <c:v>0.22900000000000001</c:v>
                </c:pt>
                <c:pt idx="3">
                  <c:v>0.43</c:v>
                </c:pt>
                <c:pt idx="4">
                  <c:v>0.24099999999999999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B51-4B0E-8120-0AC7169DEAC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Distinguisged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Non-SWD</c:v>
                </c:pt>
                <c:pt idx="1">
                  <c:v>SWD</c:v>
                </c:pt>
                <c:pt idx="3">
                  <c:v>Non-SWD</c:v>
                </c:pt>
                <c:pt idx="4">
                  <c:v>SWD</c:v>
                </c:pt>
              </c:strCache>
            </c:strRef>
          </c:cat>
          <c:val>
            <c:numRef>
              <c:f>Sheet1!$E$2:$E$6</c:f>
              <c:numCache>
                <c:formatCode>0.00%</c:formatCode>
                <c:ptCount val="5"/>
                <c:pt idx="0">
                  <c:v>0.246</c:v>
                </c:pt>
                <c:pt idx="1">
                  <c:v>8.3000000000000004E-2</c:v>
                </c:pt>
                <c:pt idx="3">
                  <c:v>0.23100000000000001</c:v>
                </c:pt>
                <c:pt idx="4">
                  <c:v>1.7000000000000001E-2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B51-4B0E-8120-0AC7169DEAC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231180360"/>
        <c:axId val="231180752"/>
      </c:barChart>
      <c:catAx>
        <c:axId val="231180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2018</a:t>
                </a:r>
                <a:r>
                  <a:rPr lang="en-US" baseline="0" dirty="0"/>
                  <a:t> math            2019 math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1180752"/>
        <c:crosses val="autoZero"/>
        <c:auto val="1"/>
        <c:lblAlgn val="ctr"/>
        <c:lblOffset val="100"/>
        <c:noMultiLvlLbl val="0"/>
      </c:catAx>
      <c:valAx>
        <c:axId val="23118075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PERCENTAGE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crossAx val="231180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F254-9E31-4192-BA5D-BCC26A4A5E1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EDA183B-073A-4837-945E-AC6C026F8B5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7802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F254-9E31-4192-BA5D-BCC26A4A5E1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183B-073A-4837-945E-AC6C026F8B52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4530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F254-9E31-4192-BA5D-BCC26A4A5E1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183B-073A-4837-945E-AC6C026F8B5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6965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F254-9E31-4192-BA5D-BCC26A4A5E1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183B-073A-4837-945E-AC6C026F8B52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0637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F254-9E31-4192-BA5D-BCC26A4A5E1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183B-073A-4837-945E-AC6C026F8B5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1801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F254-9E31-4192-BA5D-BCC26A4A5E1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183B-073A-4837-945E-AC6C026F8B52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202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F254-9E31-4192-BA5D-BCC26A4A5E1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183B-073A-4837-945E-AC6C026F8B52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991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F254-9E31-4192-BA5D-BCC26A4A5E1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183B-073A-4837-945E-AC6C026F8B52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0924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F254-9E31-4192-BA5D-BCC26A4A5E1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183B-073A-4837-945E-AC6C026F8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561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F254-9E31-4192-BA5D-BCC26A4A5E1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183B-073A-4837-945E-AC6C026F8B52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6622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9A3F254-9E31-4192-BA5D-BCC26A4A5E1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183B-073A-4837-945E-AC6C026F8B52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7863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3F254-9E31-4192-BA5D-BCC26A4A5E1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EDA183B-073A-4837-945E-AC6C026F8B5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3740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CE4160-01C9-4915-AC3C-E0FDC575D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Georgia Milestones:  Movement Across the Bands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CC78D03-4F5C-4798-8A89-213E4EEC59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Comparative Data Across Race and Subgroups</a:t>
            </a:r>
          </a:p>
        </p:txBody>
      </p:sp>
    </p:spTree>
    <p:extLst>
      <p:ext uri="{BB962C8B-B14F-4D97-AF65-F5344CB8AC3E}">
        <p14:creationId xmlns:p14="http://schemas.microsoft.com/office/powerpoint/2010/main" val="2291284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87761A-02A2-4AD2-9B99-269C01CCF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Numbers Across Subgroups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xmlns="" id="{3DDE0D97-8270-40EF-BD93-8A114842329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10554529"/>
              </p:ext>
            </p:extLst>
          </p:nvPr>
        </p:nvGraphicFramePr>
        <p:xfrm>
          <a:off x="1447800" y="2011363"/>
          <a:ext cx="4645025" cy="3448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xmlns="" id="{590BC8D4-852A-4324-A3C7-67894C37A01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56941324"/>
              </p:ext>
            </p:extLst>
          </p:nvPr>
        </p:nvGraphicFramePr>
        <p:xfrm>
          <a:off x="6413500" y="2017713"/>
          <a:ext cx="4645025" cy="344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1087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A88954-4375-4E21-813A-268C1A4DA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of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099FBD-6BA5-4F2B-A838-B84E44714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0731" y="2255429"/>
            <a:ext cx="9421363" cy="3088928"/>
          </a:xfrm>
        </p:spPr>
        <p:txBody>
          <a:bodyPr/>
          <a:lstStyle/>
          <a:p>
            <a:r>
              <a:rPr lang="en-US" dirty="0"/>
              <a:t>Collaborate with the Academic Committee to set SMART teaching and learning targets</a:t>
            </a:r>
          </a:p>
          <a:p>
            <a:r>
              <a:rPr lang="en-US" dirty="0"/>
              <a:t>Continue to identify ways to close the achievement gaps</a:t>
            </a:r>
          </a:p>
          <a:p>
            <a:pPr lvl="2"/>
            <a:r>
              <a:rPr lang="en-US" dirty="0"/>
              <a:t>MAP Growth and Projection Data</a:t>
            </a:r>
          </a:p>
          <a:p>
            <a:pPr lvl="2"/>
            <a:r>
              <a:rPr lang="en-US" dirty="0"/>
              <a:t>Pre/Post Test Assessments</a:t>
            </a:r>
          </a:p>
          <a:p>
            <a:pPr lvl="2"/>
            <a:r>
              <a:rPr lang="en-US" dirty="0"/>
              <a:t>Fountas and Pinnell </a:t>
            </a:r>
          </a:p>
          <a:p>
            <a:r>
              <a:rPr lang="en-US" dirty="0"/>
              <a:t>Keep a pulse on newly enrolled 2</a:t>
            </a:r>
            <a:r>
              <a:rPr lang="en-US" baseline="30000" dirty="0"/>
              <a:t>nd</a:t>
            </a:r>
            <a:r>
              <a:rPr lang="en-US" dirty="0"/>
              <a:t> through 5</a:t>
            </a:r>
            <a:r>
              <a:rPr lang="en-US" baseline="30000" dirty="0"/>
              <a:t>th</a:t>
            </a:r>
            <a:r>
              <a:rPr lang="en-US" dirty="0"/>
              <a:t> graders</a:t>
            </a:r>
          </a:p>
        </p:txBody>
      </p:sp>
    </p:spTree>
    <p:extLst>
      <p:ext uri="{BB962C8B-B14F-4D97-AF65-F5344CB8AC3E}">
        <p14:creationId xmlns:p14="http://schemas.microsoft.com/office/powerpoint/2010/main" val="1361575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DF677E78-25E5-44DD-92EC-8C2535146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Teaching and learning targets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xmlns="" id="{C6A65D49-A60E-436E-AA75-CFA03D064A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7548" y="2035174"/>
            <a:ext cx="7216903" cy="3851275"/>
          </a:xfrm>
        </p:spPr>
      </p:pic>
    </p:spTree>
    <p:extLst>
      <p:ext uri="{BB962C8B-B14F-4D97-AF65-F5344CB8AC3E}">
        <p14:creationId xmlns:p14="http://schemas.microsoft.com/office/powerpoint/2010/main" val="2649855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0B00987C-C928-4088-AFD9-E5BB94514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2672" y="781234"/>
            <a:ext cx="9672144" cy="825625"/>
          </a:xfrm>
        </p:spPr>
        <p:txBody>
          <a:bodyPr/>
          <a:lstStyle/>
          <a:p>
            <a:r>
              <a:rPr lang="en-US" dirty="0"/>
              <a:t>GLOBE Demographics</a:t>
            </a:r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xmlns="" id="{5EA4DBE3-CD0F-4CA2-A5C7-1377AFB661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7661304"/>
              </p:ext>
            </p:extLst>
          </p:nvPr>
        </p:nvGraphicFramePr>
        <p:xfrm>
          <a:off x="1402672" y="2300210"/>
          <a:ext cx="9661216" cy="1706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5084">
                  <a:extLst>
                    <a:ext uri="{9D8B030D-6E8A-4147-A177-3AD203B41FA5}">
                      <a16:colId xmlns:a16="http://schemas.microsoft.com/office/drawing/2014/main" xmlns="" val="3627919540"/>
                    </a:ext>
                  </a:extLst>
                </a:gridCol>
                <a:gridCol w="806012">
                  <a:extLst>
                    <a:ext uri="{9D8B030D-6E8A-4147-A177-3AD203B41FA5}">
                      <a16:colId xmlns:a16="http://schemas.microsoft.com/office/drawing/2014/main" xmlns="" val="2671275193"/>
                    </a:ext>
                  </a:extLst>
                </a:gridCol>
                <a:gridCol w="806012">
                  <a:extLst>
                    <a:ext uri="{9D8B030D-6E8A-4147-A177-3AD203B41FA5}">
                      <a16:colId xmlns:a16="http://schemas.microsoft.com/office/drawing/2014/main" xmlns="" val="3605652982"/>
                    </a:ext>
                  </a:extLst>
                </a:gridCol>
                <a:gridCol w="806012">
                  <a:extLst>
                    <a:ext uri="{9D8B030D-6E8A-4147-A177-3AD203B41FA5}">
                      <a16:colId xmlns:a16="http://schemas.microsoft.com/office/drawing/2014/main" xmlns="" val="2948876887"/>
                    </a:ext>
                  </a:extLst>
                </a:gridCol>
                <a:gridCol w="806012">
                  <a:extLst>
                    <a:ext uri="{9D8B030D-6E8A-4147-A177-3AD203B41FA5}">
                      <a16:colId xmlns:a16="http://schemas.microsoft.com/office/drawing/2014/main" xmlns="" val="3353632581"/>
                    </a:ext>
                  </a:extLst>
                </a:gridCol>
                <a:gridCol w="806012">
                  <a:extLst>
                    <a:ext uri="{9D8B030D-6E8A-4147-A177-3AD203B41FA5}">
                      <a16:colId xmlns:a16="http://schemas.microsoft.com/office/drawing/2014/main" xmlns="" val="4146099014"/>
                    </a:ext>
                  </a:extLst>
                </a:gridCol>
                <a:gridCol w="806012">
                  <a:extLst>
                    <a:ext uri="{9D8B030D-6E8A-4147-A177-3AD203B41FA5}">
                      <a16:colId xmlns:a16="http://schemas.microsoft.com/office/drawing/2014/main" xmlns="" val="3096928287"/>
                    </a:ext>
                  </a:extLst>
                </a:gridCol>
                <a:gridCol w="806012">
                  <a:extLst>
                    <a:ext uri="{9D8B030D-6E8A-4147-A177-3AD203B41FA5}">
                      <a16:colId xmlns:a16="http://schemas.microsoft.com/office/drawing/2014/main" xmlns="" val="3334192251"/>
                    </a:ext>
                  </a:extLst>
                </a:gridCol>
                <a:gridCol w="806012">
                  <a:extLst>
                    <a:ext uri="{9D8B030D-6E8A-4147-A177-3AD203B41FA5}">
                      <a16:colId xmlns:a16="http://schemas.microsoft.com/office/drawing/2014/main" xmlns="" val="1120450219"/>
                    </a:ext>
                  </a:extLst>
                </a:gridCol>
                <a:gridCol w="806012">
                  <a:extLst>
                    <a:ext uri="{9D8B030D-6E8A-4147-A177-3AD203B41FA5}">
                      <a16:colId xmlns:a16="http://schemas.microsoft.com/office/drawing/2014/main" xmlns="" val="1193451272"/>
                    </a:ext>
                  </a:extLst>
                </a:gridCol>
                <a:gridCol w="806012">
                  <a:extLst>
                    <a:ext uri="{9D8B030D-6E8A-4147-A177-3AD203B41FA5}">
                      <a16:colId xmlns:a16="http://schemas.microsoft.com/office/drawing/2014/main" xmlns="" val="1759821787"/>
                    </a:ext>
                  </a:extLst>
                </a:gridCol>
                <a:gridCol w="806012">
                  <a:extLst>
                    <a:ext uri="{9D8B030D-6E8A-4147-A177-3AD203B41FA5}">
                      <a16:colId xmlns:a16="http://schemas.microsoft.com/office/drawing/2014/main" xmlns="" val="3828925129"/>
                    </a:ext>
                  </a:extLst>
                </a:gridCol>
              </a:tblGrid>
              <a:tr h="52940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School Year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Total Enrollment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Male 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Female 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Econo</a:t>
                      </a:r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DisAd</a:t>
                      </a:r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Asian 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Black 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Hispanic 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Amer. Indian 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Multiracial 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White 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SWD 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706294500"/>
                  </a:ext>
                </a:extLst>
              </a:tr>
              <a:tr h="52940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2017-18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11.24%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28.0%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&lt;1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48.0%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~10%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959551997"/>
                  </a:ext>
                </a:extLst>
              </a:tr>
              <a:tr h="52940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2018-19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12.85%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26.0%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10.30%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&lt;1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48.0%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 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471045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150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xmlns="" id="{F9CDE434-0955-421E-A78F-36B4A5233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the numbers Across Grade </a:t>
            </a:r>
            <a:r>
              <a:rPr lang="en-US" dirty="0" err="1"/>
              <a:t>LEvels</a:t>
            </a:r>
            <a:endParaRPr lang="en-US" dirty="0"/>
          </a:p>
        </p:txBody>
      </p:sp>
      <p:graphicFrame>
        <p:nvGraphicFramePr>
          <p:cNvPr id="28" name="Content Placeholder 27">
            <a:extLst>
              <a:ext uri="{FF2B5EF4-FFF2-40B4-BE49-F238E27FC236}">
                <a16:creationId xmlns:a16="http://schemas.microsoft.com/office/drawing/2014/main" xmlns="" id="{19F5890B-BAA7-43BE-BE5E-6FA9F93148E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31232698"/>
              </p:ext>
            </p:extLst>
          </p:nvPr>
        </p:nvGraphicFramePr>
        <p:xfrm>
          <a:off x="6454067" y="2227602"/>
          <a:ext cx="4885462" cy="3705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9" name="Content Placeholder 38">
            <a:extLst>
              <a:ext uri="{FF2B5EF4-FFF2-40B4-BE49-F238E27FC236}">
                <a16:creationId xmlns:a16="http://schemas.microsoft.com/office/drawing/2014/main" xmlns="" id="{CE028FC3-754A-451D-885E-A258EBF4C65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38749225"/>
              </p:ext>
            </p:extLst>
          </p:nvPr>
        </p:nvGraphicFramePr>
        <p:xfrm>
          <a:off x="1057306" y="2284043"/>
          <a:ext cx="4949917" cy="3592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89875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6CEB0E8A-D31C-4C49-BDDB-075D59D84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the numbers Across Grade </a:t>
            </a:r>
            <a:r>
              <a:rPr lang="en-US" dirty="0" err="1"/>
              <a:t>LEvels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C392BF7D-F8AC-422B-87ED-F1C7B00F73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8330600"/>
              </p:ext>
            </p:extLst>
          </p:nvPr>
        </p:nvGraphicFramePr>
        <p:xfrm>
          <a:off x="1379862" y="2275166"/>
          <a:ext cx="4645025" cy="344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30">
            <a:extLst>
              <a:ext uri="{FF2B5EF4-FFF2-40B4-BE49-F238E27FC236}">
                <a16:creationId xmlns:a16="http://schemas.microsoft.com/office/drawing/2014/main" xmlns="" id="{5793369A-A90A-486F-A709-E551B8970A6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16962550"/>
              </p:ext>
            </p:extLst>
          </p:nvPr>
        </p:nvGraphicFramePr>
        <p:xfrm>
          <a:off x="6409827" y="2275166"/>
          <a:ext cx="4731649" cy="3575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27530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390570-2C46-428E-9630-66B04E20D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Numbers Across Race</a:t>
            </a:r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xmlns="" id="{02AD84D9-1E04-4307-992B-1AF34AD35FA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16019779"/>
              </p:ext>
            </p:extLst>
          </p:nvPr>
        </p:nvGraphicFramePr>
        <p:xfrm>
          <a:off x="6413500" y="2017713"/>
          <a:ext cx="4645025" cy="344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xmlns="" id="{6EA8E97A-2DB8-4123-B51C-D164A156949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0053871"/>
              </p:ext>
            </p:extLst>
          </p:nvPr>
        </p:nvGraphicFramePr>
        <p:xfrm>
          <a:off x="941772" y="2017343"/>
          <a:ext cx="4645025" cy="3448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90046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C5FEB2D0-62AD-40CD-900A-8D535A8CE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Numbers Across Race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xmlns="" id="{0BB3C89D-8F88-49B4-B2BA-9184AE10FAE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28079753"/>
              </p:ext>
            </p:extLst>
          </p:nvPr>
        </p:nvGraphicFramePr>
        <p:xfrm>
          <a:off x="1341268" y="2011363"/>
          <a:ext cx="4645025" cy="3448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xmlns="" id="{2F3AF9F7-EE5E-48F8-BBB3-F99E2E78316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14201753"/>
              </p:ext>
            </p:extLst>
          </p:nvPr>
        </p:nvGraphicFramePr>
        <p:xfrm>
          <a:off x="6413500" y="2017713"/>
          <a:ext cx="4645025" cy="344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90022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B5D920-5FA8-4E90-BD1E-B96533FA5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Numbers Across Subgroups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xmlns="" id="{723D27C3-E87D-400F-9DF4-C6705DC4873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69481712"/>
              </p:ext>
            </p:extLst>
          </p:nvPr>
        </p:nvGraphicFramePr>
        <p:xfrm>
          <a:off x="683581" y="2221899"/>
          <a:ext cx="5174819" cy="344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E057F45B-B1F4-4CA1-8CAD-7A6BBD84EA7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7192276"/>
              </p:ext>
            </p:extLst>
          </p:nvPr>
        </p:nvGraphicFramePr>
        <p:xfrm>
          <a:off x="6333602" y="2221899"/>
          <a:ext cx="4645025" cy="344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18335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B73436-DE58-4BAD-ACEB-57FFD1038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Numbers Across Subgroups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xmlns="" id="{775943C2-EC07-4062-9023-C3236BB3990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82487188"/>
              </p:ext>
            </p:extLst>
          </p:nvPr>
        </p:nvGraphicFramePr>
        <p:xfrm>
          <a:off x="613299" y="2135651"/>
          <a:ext cx="4645025" cy="3448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772EF25D-6023-4FB2-AFF5-9C1B653837F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31877751"/>
              </p:ext>
            </p:extLst>
          </p:nvPr>
        </p:nvGraphicFramePr>
        <p:xfrm>
          <a:off x="6252034" y="2142001"/>
          <a:ext cx="4645025" cy="344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7982823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1264</TotalTime>
  <Words>246</Words>
  <Application>Microsoft Office PowerPoint</Application>
  <PresentationFormat>Widescreen</PresentationFormat>
  <Paragraphs>96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Gill Sans MT</vt:lpstr>
      <vt:lpstr>Gallery</vt:lpstr>
      <vt:lpstr>Georgia Milestones:  Movement Across the Bands</vt:lpstr>
      <vt:lpstr>Teaching and learning targets</vt:lpstr>
      <vt:lpstr>GLOBE Demographics</vt:lpstr>
      <vt:lpstr>Comparing the numbers Across Grade LEvels</vt:lpstr>
      <vt:lpstr>Comparing the numbers Across Grade LEvels</vt:lpstr>
      <vt:lpstr>Comparing Numbers Across Race</vt:lpstr>
      <vt:lpstr>Comparing Numbers Across Race</vt:lpstr>
      <vt:lpstr>Comparing Numbers Across Subgroups</vt:lpstr>
      <vt:lpstr>Comparing Numbers Across Subgroups</vt:lpstr>
      <vt:lpstr>Comparing Numbers Across Subgroups</vt:lpstr>
      <vt:lpstr>Plan of Action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Georgia Milestones:  Are we meeting the mark?</dc:title>
  <dc:creator>Zakia Funchess</dc:creator>
  <cp:lastModifiedBy>Kevin Holder</cp:lastModifiedBy>
  <cp:revision>56</cp:revision>
  <dcterms:created xsi:type="dcterms:W3CDTF">2019-08-20T16:05:59Z</dcterms:created>
  <dcterms:modified xsi:type="dcterms:W3CDTF">2019-08-27T17:30:07Z</dcterms:modified>
</cp:coreProperties>
</file>